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86" r:id="rId2"/>
  </p:sldMasterIdLst>
  <p:notesMasterIdLst>
    <p:notesMasterId r:id="rId78"/>
  </p:notesMasterIdLst>
  <p:handoutMasterIdLst>
    <p:handoutMasterId r:id="rId79"/>
  </p:handoutMasterIdLst>
  <p:sldIdLst>
    <p:sldId id="472" r:id="rId3"/>
    <p:sldId id="257" r:id="rId4"/>
    <p:sldId id="258" r:id="rId5"/>
    <p:sldId id="259" r:id="rId6"/>
    <p:sldId id="269" r:id="rId7"/>
    <p:sldId id="261" r:id="rId8"/>
    <p:sldId id="262" r:id="rId9"/>
    <p:sldId id="260" r:id="rId10"/>
    <p:sldId id="268" r:id="rId11"/>
    <p:sldId id="263" r:id="rId12"/>
    <p:sldId id="264" r:id="rId13"/>
    <p:sldId id="265" r:id="rId14"/>
    <p:sldId id="266" r:id="rId15"/>
    <p:sldId id="267" r:id="rId16"/>
    <p:sldId id="469" r:id="rId17"/>
    <p:sldId id="271" r:id="rId18"/>
    <p:sldId id="332" r:id="rId19"/>
    <p:sldId id="470" r:id="rId20"/>
    <p:sldId id="273" r:id="rId21"/>
    <p:sldId id="354" r:id="rId22"/>
    <p:sldId id="275" r:id="rId23"/>
    <p:sldId id="276" r:id="rId24"/>
    <p:sldId id="277" r:id="rId25"/>
    <p:sldId id="278" r:id="rId26"/>
    <p:sldId id="279" r:id="rId27"/>
    <p:sldId id="280" r:id="rId28"/>
    <p:sldId id="281" r:id="rId29"/>
    <p:sldId id="282" r:id="rId30"/>
    <p:sldId id="283" r:id="rId31"/>
    <p:sldId id="284" r:id="rId32"/>
    <p:sldId id="285" r:id="rId33"/>
    <p:sldId id="298" r:id="rId34"/>
    <p:sldId id="299" r:id="rId35"/>
    <p:sldId id="300" r:id="rId36"/>
    <p:sldId id="301" r:id="rId37"/>
    <p:sldId id="302" r:id="rId38"/>
    <p:sldId id="303" r:id="rId39"/>
    <p:sldId id="304" r:id="rId40"/>
    <p:sldId id="307" r:id="rId41"/>
    <p:sldId id="471" r:id="rId42"/>
    <p:sldId id="306" r:id="rId43"/>
    <p:sldId id="308" r:id="rId44"/>
    <p:sldId id="343" r:id="rId45"/>
    <p:sldId id="344" r:id="rId46"/>
    <p:sldId id="345" r:id="rId47"/>
    <p:sldId id="346" r:id="rId48"/>
    <p:sldId id="347" r:id="rId49"/>
    <p:sldId id="348" r:id="rId50"/>
    <p:sldId id="349" r:id="rId51"/>
    <p:sldId id="350" r:id="rId52"/>
    <p:sldId id="351" r:id="rId53"/>
    <p:sldId id="352" r:id="rId54"/>
    <p:sldId id="353" r:id="rId55"/>
    <p:sldId id="334" r:id="rId56"/>
    <p:sldId id="335" r:id="rId57"/>
    <p:sldId id="336" r:id="rId58"/>
    <p:sldId id="337" r:id="rId59"/>
    <p:sldId id="338" r:id="rId60"/>
    <p:sldId id="339" r:id="rId61"/>
    <p:sldId id="340" r:id="rId62"/>
    <p:sldId id="341" r:id="rId63"/>
    <p:sldId id="342" r:id="rId64"/>
    <p:sldId id="309" r:id="rId65"/>
    <p:sldId id="310" r:id="rId66"/>
    <p:sldId id="311" r:id="rId67"/>
    <p:sldId id="312" r:id="rId68"/>
    <p:sldId id="313" r:id="rId69"/>
    <p:sldId id="314" r:id="rId70"/>
    <p:sldId id="315" r:id="rId71"/>
    <p:sldId id="316" r:id="rId72"/>
    <p:sldId id="317" r:id="rId73"/>
    <p:sldId id="318" r:id="rId74"/>
    <p:sldId id="319" r:id="rId75"/>
    <p:sldId id="320" r:id="rId76"/>
    <p:sldId id="321" r:id="rId7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03" userDrawn="1">
          <p15:clr>
            <a:srgbClr val="A4A3A4"/>
          </p15:clr>
        </p15:guide>
        <p15:guide id="2" orient="horz" pos="600" userDrawn="1">
          <p15:clr>
            <a:srgbClr val="A4A3A4"/>
          </p15:clr>
        </p15:guide>
        <p15:guide id="7" orient="horz" pos="4008" userDrawn="1">
          <p15:clr>
            <a:srgbClr val="A4A3A4"/>
          </p15:clr>
        </p15:guide>
        <p15:guide id="10" orient="horz" pos="3768" userDrawn="1">
          <p15:clr>
            <a:srgbClr val="A4A3A4"/>
          </p15:clr>
        </p15:guide>
        <p15:guide id="11" pos="1808" userDrawn="1">
          <p15:clr>
            <a:srgbClr val="A4A3A4"/>
          </p15:clr>
        </p15:guide>
        <p15:guide id="12" pos="197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6B6B"/>
    <a:srgbClr val="2B5F51"/>
    <a:srgbClr val="007DA5"/>
    <a:srgbClr val="CDCDCD"/>
    <a:srgbClr val="336F5F"/>
    <a:srgbClr val="A5D7F5"/>
    <a:srgbClr val="6F6F6F"/>
    <a:srgbClr val="F78F28"/>
    <a:srgbClr val="0000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9" autoAdjust="0"/>
    <p:restoredTop sz="85429" autoAdjust="0"/>
  </p:normalViewPr>
  <p:slideViewPr>
    <p:cSldViewPr snapToGrid="0" showGuides="1">
      <p:cViewPr>
        <p:scale>
          <a:sx n="154" d="100"/>
          <a:sy n="154" d="100"/>
        </p:scale>
        <p:origin x="-1176" y="-2220"/>
      </p:cViewPr>
      <p:guideLst>
        <p:guide orient="horz" pos="4103"/>
        <p:guide orient="horz" pos="600"/>
        <p:guide orient="horz" pos="4008"/>
        <p:guide orient="horz" pos="3768"/>
        <p:guide pos="1808"/>
        <p:guide pos="1973"/>
      </p:guideLst>
    </p:cSldViewPr>
  </p:slideViewPr>
  <p:notesTextViewPr>
    <p:cViewPr>
      <p:scale>
        <a:sx n="1" d="1"/>
        <a:sy n="1" d="1"/>
      </p:scale>
      <p:origin x="0" y="0"/>
    </p:cViewPr>
  </p:notesTextViewPr>
  <p:sorterViewPr>
    <p:cViewPr varScale="1">
      <p:scale>
        <a:sx n="100" d="100"/>
        <a:sy n="100" d="100"/>
      </p:scale>
      <p:origin x="0" y="-16002"/>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effectLst/>
            <a:scene3d>
              <a:camera prst="orthographicFront"/>
              <a:lightRig rig="threePt" dir="t">
                <a:rot lat="0" lon="0" rev="1200000"/>
              </a:lightRig>
            </a:scene3d>
            <a:sp3d/>
          </c:spPr>
          <c:dPt>
            <c:idx val="0"/>
            <c:bubble3D val="0"/>
            <c:spPr>
              <a:solidFill>
                <a:schemeClr val="accent1">
                  <a:lumMod val="40000"/>
                  <a:lumOff val="60000"/>
                </a:schemeClr>
              </a:solidFill>
              <a:ln>
                <a:noFill/>
              </a:ln>
              <a:effectLst/>
              <a:scene3d>
                <a:camera prst="orthographicFront"/>
                <a:lightRig rig="threePt" dir="t">
                  <a:rot lat="0" lon="0" rev="1200000"/>
                </a:lightRig>
              </a:scene3d>
              <a:sp3d/>
            </c:spPr>
            <c:extLst>
              <c:ext xmlns:c16="http://schemas.microsoft.com/office/drawing/2014/chart" uri="{C3380CC4-5D6E-409C-BE32-E72D297353CC}">
                <c16:uniqueId val="{00000001-298E-4457-8A30-C1EBD769800E}"/>
              </c:ext>
            </c:extLst>
          </c:dPt>
          <c:dPt>
            <c:idx val="1"/>
            <c:bubble3D val="0"/>
            <c:spPr>
              <a:solidFill>
                <a:schemeClr val="accent1"/>
              </a:solidFill>
              <a:ln>
                <a:noFill/>
              </a:ln>
              <a:effectLst/>
              <a:scene3d>
                <a:camera prst="orthographicFront"/>
                <a:lightRig rig="threePt" dir="t">
                  <a:rot lat="0" lon="0" rev="1200000"/>
                </a:lightRig>
              </a:scene3d>
              <a:sp3d/>
            </c:spPr>
            <c:extLst>
              <c:ext xmlns:c16="http://schemas.microsoft.com/office/drawing/2014/chart" uri="{C3380CC4-5D6E-409C-BE32-E72D297353CC}">
                <c16:uniqueId val="{00000003-298E-4457-8A30-C1EBD769800E}"/>
              </c:ext>
            </c:extLst>
          </c:dPt>
          <c:cat>
            <c:strRef>
              <c:f>Sheet1!$A$2:$A$3</c:f>
              <c:strCache>
                <c:ptCount val="2"/>
                <c:pt idx="0">
                  <c:v>Without</c:v>
                </c:pt>
                <c:pt idx="1">
                  <c:v>With</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298E-4457-8A30-C1EBD769800E}"/>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Sheet1!$C$1</c:f>
              <c:strCache>
                <c:ptCount val="1"/>
                <c:pt idx="0">
                  <c:v>TD</c:v>
                </c:pt>
              </c:strCache>
            </c:strRef>
          </c:tx>
          <c:spPr>
            <a:solidFill>
              <a:schemeClr val="bg1"/>
            </a:solidFill>
            <a:ln>
              <a:noFill/>
            </a:ln>
            <a:effectLst/>
          </c:spPr>
          <c:invertIfNegative val="0"/>
          <c:cat>
            <c:strRef>
              <c:f>Sheet1!$A$2</c:f>
              <c:strCache>
                <c:ptCount val="1"/>
                <c:pt idx="0">
                  <c:v>Q-LES-Q-SF</c:v>
                </c:pt>
              </c:strCache>
            </c:strRef>
          </c:cat>
          <c:val>
            <c:numRef>
              <c:f>Sheet1!$C$2</c:f>
              <c:numCache>
                <c:formatCode>General</c:formatCode>
                <c:ptCount val="1"/>
                <c:pt idx="0">
                  <c:v>0.46</c:v>
                </c:pt>
              </c:numCache>
            </c:numRef>
          </c:val>
          <c:extLst>
            <c:ext xmlns:c16="http://schemas.microsoft.com/office/drawing/2014/chart" uri="{C3380CC4-5D6E-409C-BE32-E72D297353CC}">
              <c16:uniqueId val="{00000000-9692-4E04-A08A-ADD7DBDE1BB3}"/>
            </c:ext>
          </c:extLst>
        </c:ser>
        <c:dLbls>
          <c:showLegendKey val="0"/>
          <c:showVal val="0"/>
          <c:showCatName val="0"/>
          <c:showSerName val="0"/>
          <c:showPercent val="0"/>
          <c:showBubbleSize val="0"/>
        </c:dLbls>
        <c:gapWidth val="219"/>
        <c:axId val="674430416"/>
        <c:axId val="674429104"/>
      </c:barChart>
      <c:catAx>
        <c:axId val="674430416"/>
        <c:scaling>
          <c:orientation val="minMax"/>
        </c:scaling>
        <c:delete val="1"/>
        <c:axPos val="l"/>
        <c:numFmt formatCode="General" sourceLinked="1"/>
        <c:majorTickMark val="none"/>
        <c:minorTickMark val="none"/>
        <c:tickLblPos val="nextTo"/>
        <c:crossAx val="674429104"/>
        <c:crosses val="autoZero"/>
        <c:auto val="1"/>
        <c:lblAlgn val="ctr"/>
        <c:lblOffset val="100"/>
        <c:noMultiLvlLbl val="0"/>
      </c:catAx>
      <c:valAx>
        <c:axId val="674429104"/>
        <c:scaling>
          <c:orientation val="minMax"/>
          <c:max val="1"/>
        </c:scaling>
        <c:delete val="0"/>
        <c:axPos val="b"/>
        <c:numFmt formatCode="General" sourceLinked="1"/>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7443041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effectLst/>
            <a:scene3d>
              <a:camera prst="orthographicFront"/>
              <a:lightRig rig="threePt" dir="t">
                <a:rot lat="0" lon="0" rev="1200000"/>
              </a:lightRig>
            </a:scene3d>
            <a:sp3d/>
          </c:spPr>
          <c:dPt>
            <c:idx val="0"/>
            <c:bubble3D val="0"/>
            <c:spPr>
              <a:solidFill>
                <a:schemeClr val="accent1">
                  <a:lumMod val="40000"/>
                  <a:lumOff val="60000"/>
                </a:schemeClr>
              </a:solidFill>
              <a:ln>
                <a:noFill/>
              </a:ln>
              <a:effectLst/>
              <a:scene3d>
                <a:camera prst="orthographicFront"/>
                <a:lightRig rig="threePt" dir="t">
                  <a:rot lat="0" lon="0" rev="1200000"/>
                </a:lightRig>
              </a:scene3d>
              <a:sp3d/>
            </c:spPr>
            <c:extLst>
              <c:ext xmlns:c16="http://schemas.microsoft.com/office/drawing/2014/chart" uri="{C3380CC4-5D6E-409C-BE32-E72D297353CC}">
                <c16:uniqueId val="{00000001-0EBD-4676-B454-37885D440E0A}"/>
              </c:ext>
            </c:extLst>
          </c:dPt>
          <c:dPt>
            <c:idx val="1"/>
            <c:bubble3D val="0"/>
            <c:spPr>
              <a:solidFill>
                <a:schemeClr val="accent1"/>
              </a:solidFill>
              <a:ln>
                <a:noFill/>
              </a:ln>
              <a:effectLst/>
              <a:scene3d>
                <a:camera prst="orthographicFront"/>
                <a:lightRig rig="threePt" dir="t">
                  <a:rot lat="0" lon="0" rev="1200000"/>
                </a:lightRig>
              </a:scene3d>
              <a:sp3d/>
            </c:spPr>
            <c:extLst>
              <c:ext xmlns:c16="http://schemas.microsoft.com/office/drawing/2014/chart" uri="{C3380CC4-5D6E-409C-BE32-E72D297353CC}">
                <c16:uniqueId val="{00000003-0EBD-4676-B454-37885D440E0A}"/>
              </c:ext>
            </c:extLst>
          </c:dPt>
          <c:cat>
            <c:strRef>
              <c:f>Sheet1!$A$2:$A$3</c:f>
              <c:strCache>
                <c:ptCount val="2"/>
                <c:pt idx="0">
                  <c:v>Without</c:v>
                </c:pt>
                <c:pt idx="1">
                  <c:v>With</c:v>
                </c:pt>
              </c:strCache>
            </c:strRef>
          </c:cat>
          <c:val>
            <c:numRef>
              <c:f>Sheet1!$B$2:$B$3</c:f>
              <c:numCache>
                <c:formatCode>General</c:formatCode>
                <c:ptCount val="2"/>
                <c:pt idx="0">
                  <c:v>79.3</c:v>
                </c:pt>
                <c:pt idx="1">
                  <c:v>20.7</c:v>
                </c:pt>
              </c:numCache>
            </c:numRef>
          </c:val>
          <c:extLst>
            <c:ext xmlns:c16="http://schemas.microsoft.com/office/drawing/2014/chart" uri="{C3380CC4-5D6E-409C-BE32-E72D297353CC}">
              <c16:uniqueId val="{00000004-0EBD-4676-B454-37885D440E0A}"/>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effectLst/>
            <a:scene3d>
              <a:camera prst="orthographicFront"/>
              <a:lightRig rig="threePt" dir="t">
                <a:rot lat="0" lon="0" rev="1200000"/>
              </a:lightRig>
            </a:scene3d>
            <a:sp3d/>
          </c:spPr>
          <c:dPt>
            <c:idx val="0"/>
            <c:bubble3D val="0"/>
            <c:spPr>
              <a:solidFill>
                <a:schemeClr val="accent1">
                  <a:lumMod val="40000"/>
                  <a:lumOff val="60000"/>
                </a:schemeClr>
              </a:solidFill>
              <a:ln>
                <a:noFill/>
              </a:ln>
              <a:effectLst/>
              <a:scene3d>
                <a:camera prst="orthographicFront"/>
                <a:lightRig rig="threePt" dir="t">
                  <a:rot lat="0" lon="0" rev="1200000"/>
                </a:lightRig>
              </a:scene3d>
              <a:sp3d/>
            </c:spPr>
            <c:extLst>
              <c:ext xmlns:c16="http://schemas.microsoft.com/office/drawing/2014/chart" uri="{C3380CC4-5D6E-409C-BE32-E72D297353CC}">
                <c16:uniqueId val="{00000001-BBD0-4E2E-9937-95FC1D62A0FE}"/>
              </c:ext>
            </c:extLst>
          </c:dPt>
          <c:dPt>
            <c:idx val="1"/>
            <c:bubble3D val="0"/>
            <c:spPr>
              <a:solidFill>
                <a:schemeClr val="accent1"/>
              </a:solidFill>
              <a:ln>
                <a:noFill/>
              </a:ln>
              <a:effectLst/>
              <a:scene3d>
                <a:camera prst="orthographicFront"/>
                <a:lightRig rig="threePt" dir="t">
                  <a:rot lat="0" lon="0" rev="1200000"/>
                </a:lightRig>
              </a:scene3d>
              <a:sp3d/>
            </c:spPr>
            <c:extLst>
              <c:ext xmlns:c16="http://schemas.microsoft.com/office/drawing/2014/chart" uri="{C3380CC4-5D6E-409C-BE32-E72D297353CC}">
                <c16:uniqueId val="{00000003-BBD0-4E2E-9937-95FC1D62A0FE}"/>
              </c:ext>
            </c:extLst>
          </c:dPt>
          <c:cat>
            <c:strRef>
              <c:f>Sheet1!$A$2:$A$3</c:f>
              <c:strCache>
                <c:ptCount val="2"/>
                <c:pt idx="0">
                  <c:v>Without</c:v>
                </c:pt>
                <c:pt idx="1">
                  <c:v>With</c:v>
                </c:pt>
              </c:strCache>
            </c:strRef>
          </c:cat>
          <c:val>
            <c:numRef>
              <c:f>Sheet1!$B$2:$B$3</c:f>
              <c:numCache>
                <c:formatCode>General</c:formatCode>
                <c:ptCount val="2"/>
                <c:pt idx="0">
                  <c:v>92.8</c:v>
                </c:pt>
                <c:pt idx="1">
                  <c:v>7.2</c:v>
                </c:pt>
              </c:numCache>
            </c:numRef>
          </c:val>
          <c:extLst>
            <c:ext xmlns:c16="http://schemas.microsoft.com/office/drawing/2014/chart" uri="{C3380CC4-5D6E-409C-BE32-E72D297353CC}">
              <c16:uniqueId val="{00000004-BBD0-4E2E-9937-95FC1D62A0FE}"/>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effectLst/>
            <a:scene3d>
              <a:camera prst="orthographicFront"/>
              <a:lightRig rig="threePt" dir="t">
                <a:rot lat="0" lon="0" rev="1200000"/>
              </a:lightRig>
            </a:scene3d>
            <a:sp3d/>
          </c:spPr>
          <c:dPt>
            <c:idx val="0"/>
            <c:bubble3D val="0"/>
            <c:spPr>
              <a:solidFill>
                <a:schemeClr val="accent1">
                  <a:lumMod val="40000"/>
                  <a:lumOff val="60000"/>
                </a:schemeClr>
              </a:solidFill>
              <a:ln>
                <a:noFill/>
              </a:ln>
              <a:effectLst/>
              <a:scene3d>
                <a:camera prst="orthographicFront"/>
                <a:lightRig rig="threePt" dir="t">
                  <a:rot lat="0" lon="0" rev="1200000"/>
                </a:lightRig>
              </a:scene3d>
              <a:sp3d/>
            </c:spPr>
            <c:extLst>
              <c:ext xmlns:c16="http://schemas.microsoft.com/office/drawing/2014/chart" uri="{C3380CC4-5D6E-409C-BE32-E72D297353CC}">
                <c16:uniqueId val="{00000001-56D3-49D2-A776-1682880F794C}"/>
              </c:ext>
            </c:extLst>
          </c:dPt>
          <c:dPt>
            <c:idx val="1"/>
            <c:bubble3D val="0"/>
            <c:spPr>
              <a:solidFill>
                <a:schemeClr val="accent1"/>
              </a:solidFill>
              <a:ln>
                <a:noFill/>
              </a:ln>
              <a:effectLst/>
              <a:scene3d>
                <a:camera prst="orthographicFront"/>
                <a:lightRig rig="threePt" dir="t">
                  <a:rot lat="0" lon="0" rev="1200000"/>
                </a:lightRig>
              </a:scene3d>
              <a:sp3d/>
            </c:spPr>
            <c:extLst>
              <c:ext xmlns:c16="http://schemas.microsoft.com/office/drawing/2014/chart" uri="{C3380CC4-5D6E-409C-BE32-E72D297353CC}">
                <c16:uniqueId val="{00000003-56D3-49D2-A776-1682880F794C}"/>
              </c:ext>
            </c:extLst>
          </c:dPt>
          <c:cat>
            <c:strRef>
              <c:f>Sheet1!$A$2:$A$3</c:f>
              <c:strCache>
                <c:ptCount val="2"/>
                <c:pt idx="0">
                  <c:v>Without</c:v>
                </c:pt>
                <c:pt idx="1">
                  <c:v>With</c:v>
                </c:pt>
              </c:strCache>
            </c:strRef>
          </c:cat>
          <c:val>
            <c:numRef>
              <c:f>Sheet1!$B$2:$B$3</c:f>
              <c:numCache>
                <c:formatCode>General</c:formatCode>
                <c:ptCount val="2"/>
                <c:pt idx="0">
                  <c:v>78.900000000000006</c:v>
                </c:pt>
                <c:pt idx="1">
                  <c:v>21.1</c:v>
                </c:pt>
              </c:numCache>
            </c:numRef>
          </c:val>
          <c:extLst>
            <c:ext xmlns:c16="http://schemas.microsoft.com/office/drawing/2014/chart" uri="{C3380CC4-5D6E-409C-BE32-E72D297353CC}">
              <c16:uniqueId val="{00000004-56D3-49D2-A776-1682880F794C}"/>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effectLst/>
            <a:scene3d>
              <a:camera prst="orthographicFront"/>
              <a:lightRig rig="threePt" dir="t">
                <a:rot lat="0" lon="0" rev="1200000"/>
              </a:lightRig>
            </a:scene3d>
            <a:sp3d/>
          </c:spPr>
          <c:dPt>
            <c:idx val="0"/>
            <c:bubble3D val="0"/>
            <c:spPr>
              <a:solidFill>
                <a:schemeClr val="accent1">
                  <a:lumMod val="40000"/>
                  <a:lumOff val="60000"/>
                </a:schemeClr>
              </a:solidFill>
              <a:ln>
                <a:noFill/>
              </a:ln>
              <a:effectLst/>
              <a:scene3d>
                <a:camera prst="orthographicFront"/>
                <a:lightRig rig="threePt" dir="t">
                  <a:rot lat="0" lon="0" rev="1200000"/>
                </a:lightRig>
              </a:scene3d>
              <a:sp3d/>
            </c:spPr>
            <c:extLst>
              <c:ext xmlns:c16="http://schemas.microsoft.com/office/drawing/2014/chart" uri="{C3380CC4-5D6E-409C-BE32-E72D297353CC}">
                <c16:uniqueId val="{00000001-F4B9-43AB-8109-E122B080608D}"/>
              </c:ext>
            </c:extLst>
          </c:dPt>
          <c:dPt>
            <c:idx val="1"/>
            <c:bubble3D val="0"/>
            <c:spPr>
              <a:solidFill>
                <a:schemeClr val="accent1"/>
              </a:solidFill>
              <a:ln>
                <a:noFill/>
              </a:ln>
              <a:effectLst/>
              <a:scene3d>
                <a:camera prst="orthographicFront"/>
                <a:lightRig rig="threePt" dir="t">
                  <a:rot lat="0" lon="0" rev="1200000"/>
                </a:lightRig>
              </a:scene3d>
              <a:sp3d/>
            </c:spPr>
            <c:extLst>
              <c:ext xmlns:c16="http://schemas.microsoft.com/office/drawing/2014/chart" uri="{C3380CC4-5D6E-409C-BE32-E72D297353CC}">
                <c16:uniqueId val="{00000003-F4B9-43AB-8109-E122B080608D}"/>
              </c:ext>
            </c:extLst>
          </c:dPt>
          <c:cat>
            <c:strRef>
              <c:f>Sheet1!$A$2:$A$3</c:f>
              <c:strCache>
                <c:ptCount val="2"/>
                <c:pt idx="0">
                  <c:v>Without</c:v>
                </c:pt>
                <c:pt idx="1">
                  <c:v>With</c:v>
                </c:pt>
              </c:strCache>
            </c:strRef>
          </c:cat>
          <c:val>
            <c:numRef>
              <c:f>Sheet1!$B$2:$B$3</c:f>
              <c:numCache>
                <c:formatCode>General</c:formatCode>
                <c:ptCount val="2"/>
                <c:pt idx="0">
                  <c:v>91.2</c:v>
                </c:pt>
                <c:pt idx="1">
                  <c:v>8.8000000000000007</c:v>
                </c:pt>
              </c:numCache>
            </c:numRef>
          </c:val>
          <c:extLst>
            <c:ext xmlns:c16="http://schemas.microsoft.com/office/drawing/2014/chart" uri="{C3380CC4-5D6E-409C-BE32-E72D297353CC}">
              <c16:uniqueId val="{00000004-F4B9-43AB-8109-E122B080608D}"/>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effectLst/>
            <a:scene3d>
              <a:camera prst="orthographicFront"/>
              <a:lightRig rig="threePt" dir="t">
                <a:rot lat="0" lon="0" rev="1200000"/>
              </a:lightRig>
            </a:scene3d>
            <a:sp3d/>
          </c:spPr>
          <c:dPt>
            <c:idx val="0"/>
            <c:bubble3D val="0"/>
            <c:spPr>
              <a:solidFill>
                <a:schemeClr val="accent1">
                  <a:lumMod val="40000"/>
                  <a:lumOff val="60000"/>
                </a:schemeClr>
              </a:solidFill>
              <a:ln>
                <a:noFill/>
              </a:ln>
              <a:effectLst/>
              <a:scene3d>
                <a:camera prst="orthographicFront"/>
                <a:lightRig rig="threePt" dir="t">
                  <a:rot lat="0" lon="0" rev="1200000"/>
                </a:lightRig>
              </a:scene3d>
              <a:sp3d/>
            </c:spPr>
            <c:extLst>
              <c:ext xmlns:c16="http://schemas.microsoft.com/office/drawing/2014/chart" uri="{C3380CC4-5D6E-409C-BE32-E72D297353CC}">
                <c16:uniqueId val="{00000001-C643-4925-8970-323DEEFFEA16}"/>
              </c:ext>
            </c:extLst>
          </c:dPt>
          <c:dPt>
            <c:idx val="1"/>
            <c:bubble3D val="0"/>
            <c:spPr>
              <a:solidFill>
                <a:schemeClr val="accent1"/>
              </a:solidFill>
              <a:ln>
                <a:noFill/>
              </a:ln>
              <a:effectLst/>
              <a:scene3d>
                <a:camera prst="orthographicFront"/>
                <a:lightRig rig="threePt" dir="t">
                  <a:rot lat="0" lon="0" rev="1200000"/>
                </a:lightRig>
              </a:scene3d>
              <a:sp3d/>
            </c:spPr>
            <c:extLst>
              <c:ext xmlns:c16="http://schemas.microsoft.com/office/drawing/2014/chart" uri="{C3380CC4-5D6E-409C-BE32-E72D297353CC}">
                <c16:uniqueId val="{00000003-C643-4925-8970-323DEEFFEA16}"/>
              </c:ext>
            </c:extLst>
          </c:dPt>
          <c:cat>
            <c:strRef>
              <c:f>Sheet1!$A$2:$A$3</c:f>
              <c:strCache>
                <c:ptCount val="2"/>
                <c:pt idx="0">
                  <c:v>Without</c:v>
                </c:pt>
                <c:pt idx="1">
                  <c:v>With</c:v>
                </c:pt>
              </c:strCache>
            </c:strRef>
          </c:cat>
          <c:val>
            <c:numRef>
              <c:f>Sheet1!$B$2:$B$3</c:f>
              <c:numCache>
                <c:formatCode>General</c:formatCode>
                <c:ptCount val="2"/>
                <c:pt idx="0">
                  <c:v>54.3</c:v>
                </c:pt>
                <c:pt idx="1">
                  <c:v>45.7</c:v>
                </c:pt>
              </c:numCache>
            </c:numRef>
          </c:val>
          <c:extLst>
            <c:ext xmlns:c16="http://schemas.microsoft.com/office/drawing/2014/chart" uri="{C3380CC4-5D6E-409C-BE32-E72D297353CC}">
              <c16:uniqueId val="{00000004-C643-4925-8970-323DEEFFEA16}"/>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effectLst/>
            <a:scene3d>
              <a:camera prst="orthographicFront"/>
              <a:lightRig rig="threePt" dir="t">
                <a:rot lat="0" lon="0" rev="1200000"/>
              </a:lightRig>
            </a:scene3d>
            <a:sp3d/>
          </c:spPr>
          <c:dPt>
            <c:idx val="0"/>
            <c:bubble3D val="0"/>
            <c:spPr>
              <a:solidFill>
                <a:schemeClr val="accent1">
                  <a:lumMod val="40000"/>
                  <a:lumOff val="60000"/>
                </a:schemeClr>
              </a:solidFill>
              <a:ln>
                <a:noFill/>
              </a:ln>
              <a:effectLst/>
              <a:scene3d>
                <a:camera prst="orthographicFront"/>
                <a:lightRig rig="threePt" dir="t">
                  <a:rot lat="0" lon="0" rev="1200000"/>
                </a:lightRig>
              </a:scene3d>
              <a:sp3d/>
            </c:spPr>
            <c:extLst>
              <c:ext xmlns:c16="http://schemas.microsoft.com/office/drawing/2014/chart" uri="{C3380CC4-5D6E-409C-BE32-E72D297353CC}">
                <c16:uniqueId val="{00000001-25EF-407D-8B92-8D7B952F1C73}"/>
              </c:ext>
            </c:extLst>
          </c:dPt>
          <c:dPt>
            <c:idx val="1"/>
            <c:bubble3D val="0"/>
            <c:spPr>
              <a:solidFill>
                <a:schemeClr val="accent1"/>
              </a:solidFill>
              <a:ln>
                <a:noFill/>
              </a:ln>
              <a:effectLst/>
              <a:scene3d>
                <a:camera prst="orthographicFront"/>
                <a:lightRig rig="threePt" dir="t">
                  <a:rot lat="0" lon="0" rev="1200000"/>
                </a:lightRig>
              </a:scene3d>
              <a:sp3d/>
            </c:spPr>
            <c:extLst>
              <c:ext xmlns:c16="http://schemas.microsoft.com/office/drawing/2014/chart" uri="{C3380CC4-5D6E-409C-BE32-E72D297353CC}">
                <c16:uniqueId val="{00000003-25EF-407D-8B92-8D7B952F1C73}"/>
              </c:ext>
            </c:extLst>
          </c:dPt>
          <c:cat>
            <c:strRef>
              <c:f>Sheet1!$A$2:$A$3</c:f>
              <c:strCache>
                <c:ptCount val="2"/>
                <c:pt idx="0">
                  <c:v>1st Qtr</c:v>
                </c:pt>
                <c:pt idx="1">
                  <c:v>2nd Qtr</c:v>
                </c:pt>
              </c:strCache>
            </c:strRef>
          </c:cat>
          <c:val>
            <c:numRef>
              <c:f>Sheet1!$B$2:$B$3</c:f>
              <c:numCache>
                <c:formatCode>General</c:formatCode>
                <c:ptCount val="2"/>
                <c:pt idx="0">
                  <c:v>47.3</c:v>
                </c:pt>
                <c:pt idx="1">
                  <c:v>52.7</c:v>
                </c:pt>
              </c:numCache>
            </c:numRef>
          </c:val>
          <c:extLst>
            <c:ext xmlns:c16="http://schemas.microsoft.com/office/drawing/2014/chart" uri="{C3380CC4-5D6E-409C-BE32-E72D297353CC}">
              <c16:uniqueId val="{00000004-25EF-407D-8B92-8D7B952F1C73}"/>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effectLst/>
            <a:scene3d>
              <a:camera prst="orthographicFront"/>
              <a:lightRig rig="threePt" dir="t">
                <a:rot lat="0" lon="0" rev="1200000"/>
              </a:lightRig>
            </a:scene3d>
            <a:sp3d/>
          </c:spPr>
          <c:dPt>
            <c:idx val="0"/>
            <c:bubble3D val="0"/>
            <c:spPr>
              <a:solidFill>
                <a:schemeClr val="accent1">
                  <a:lumMod val="40000"/>
                  <a:lumOff val="60000"/>
                </a:schemeClr>
              </a:solidFill>
              <a:ln>
                <a:noFill/>
              </a:ln>
              <a:effectLst/>
              <a:scene3d>
                <a:camera prst="orthographicFront"/>
                <a:lightRig rig="threePt" dir="t">
                  <a:rot lat="0" lon="0" rev="1200000"/>
                </a:lightRig>
              </a:scene3d>
              <a:sp3d/>
            </c:spPr>
            <c:extLst>
              <c:ext xmlns:c16="http://schemas.microsoft.com/office/drawing/2014/chart" uri="{C3380CC4-5D6E-409C-BE32-E72D297353CC}">
                <c16:uniqueId val="{00000001-44C8-4598-8D53-831C62919EDC}"/>
              </c:ext>
            </c:extLst>
          </c:dPt>
          <c:dPt>
            <c:idx val="1"/>
            <c:bubble3D val="0"/>
            <c:spPr>
              <a:solidFill>
                <a:schemeClr val="accent1"/>
              </a:solidFill>
              <a:ln>
                <a:noFill/>
              </a:ln>
              <a:effectLst/>
              <a:scene3d>
                <a:camera prst="orthographicFront"/>
                <a:lightRig rig="threePt" dir="t">
                  <a:rot lat="0" lon="0" rev="1200000"/>
                </a:lightRig>
              </a:scene3d>
              <a:sp3d/>
            </c:spPr>
            <c:extLst>
              <c:ext xmlns:c16="http://schemas.microsoft.com/office/drawing/2014/chart" uri="{C3380CC4-5D6E-409C-BE32-E72D297353CC}">
                <c16:uniqueId val="{00000003-44C8-4598-8D53-831C62919EDC}"/>
              </c:ext>
            </c:extLst>
          </c:dPt>
          <c:cat>
            <c:strRef>
              <c:f>Sheet1!$A$2:$A$3</c:f>
              <c:strCache>
                <c:ptCount val="2"/>
                <c:pt idx="0">
                  <c:v>Without</c:v>
                </c:pt>
                <c:pt idx="1">
                  <c:v>With</c:v>
                </c:pt>
              </c:strCache>
            </c:strRef>
          </c:cat>
          <c:val>
            <c:numRef>
              <c:f>Sheet1!$B$2:$B$3</c:f>
              <c:numCache>
                <c:formatCode>General</c:formatCode>
                <c:ptCount val="2"/>
                <c:pt idx="0">
                  <c:v>49.7</c:v>
                </c:pt>
                <c:pt idx="1">
                  <c:v>50.3</c:v>
                </c:pt>
              </c:numCache>
            </c:numRef>
          </c:val>
          <c:extLst>
            <c:ext xmlns:c16="http://schemas.microsoft.com/office/drawing/2014/chart" uri="{C3380CC4-5D6E-409C-BE32-E72D297353CC}">
              <c16:uniqueId val="{00000004-44C8-4598-8D53-831C62919EDC}"/>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152362339358934E-2"/>
          <c:y val="4.856512141280353E-2"/>
          <c:w val="0.898721042794558"/>
          <c:h val="0.83016877857155269"/>
        </c:manualLayout>
      </c:layout>
      <c:barChart>
        <c:barDir val="bar"/>
        <c:grouping val="clustered"/>
        <c:varyColors val="0"/>
        <c:ser>
          <c:idx val="1"/>
          <c:order val="0"/>
          <c:tx>
            <c:strRef>
              <c:f>Sheet1!$C$1</c:f>
              <c:strCache>
                <c:ptCount val="1"/>
                <c:pt idx="0">
                  <c:v>TD</c:v>
                </c:pt>
              </c:strCache>
            </c:strRef>
          </c:tx>
          <c:spPr>
            <a:solidFill>
              <a:schemeClr val="bg1"/>
            </a:solidFill>
            <a:ln>
              <a:noFill/>
            </a:ln>
            <a:effectLst/>
          </c:spPr>
          <c:invertIfNegative val="0"/>
          <c:dPt>
            <c:idx val="0"/>
            <c:invertIfNegative val="0"/>
            <c:bubble3D val="0"/>
            <c:extLst>
              <c:ext xmlns:c16="http://schemas.microsoft.com/office/drawing/2014/chart" uri="{C3380CC4-5D6E-409C-BE32-E72D297353CC}">
                <c16:uniqueId val="{00000000-9E77-4193-8F40-2AC59B23BA15}"/>
              </c:ext>
            </c:extLst>
          </c:dPt>
          <c:cat>
            <c:strRef>
              <c:f>Sheet1!$A$2</c:f>
              <c:strCache>
                <c:ptCount val="1"/>
                <c:pt idx="0">
                  <c:v>SW-ISMI</c:v>
                </c:pt>
              </c:strCache>
            </c:strRef>
          </c:cat>
          <c:val>
            <c:numRef>
              <c:f>Sheet1!$C$2</c:f>
              <c:numCache>
                <c:formatCode>General</c:formatCode>
                <c:ptCount val="1"/>
                <c:pt idx="0">
                  <c:v>2.52</c:v>
                </c:pt>
              </c:numCache>
            </c:numRef>
          </c:val>
          <c:extLst>
            <c:ext xmlns:c16="http://schemas.microsoft.com/office/drawing/2014/chart" uri="{C3380CC4-5D6E-409C-BE32-E72D297353CC}">
              <c16:uniqueId val="{00000001-5732-4F1E-B626-C44B7D41ED09}"/>
            </c:ext>
          </c:extLst>
        </c:ser>
        <c:dLbls>
          <c:showLegendKey val="0"/>
          <c:showVal val="0"/>
          <c:showCatName val="0"/>
          <c:showSerName val="0"/>
          <c:showPercent val="0"/>
          <c:showBubbleSize val="0"/>
        </c:dLbls>
        <c:gapWidth val="219"/>
        <c:axId val="674430416"/>
        <c:axId val="674429104"/>
      </c:barChart>
      <c:catAx>
        <c:axId val="674430416"/>
        <c:scaling>
          <c:orientation val="minMax"/>
        </c:scaling>
        <c:delete val="1"/>
        <c:axPos val="l"/>
        <c:numFmt formatCode="General" sourceLinked="1"/>
        <c:majorTickMark val="none"/>
        <c:minorTickMark val="none"/>
        <c:tickLblPos val="nextTo"/>
        <c:crossAx val="674429104"/>
        <c:crosses val="autoZero"/>
        <c:auto val="1"/>
        <c:lblAlgn val="ctr"/>
        <c:lblOffset val="100"/>
        <c:noMultiLvlLbl val="0"/>
      </c:catAx>
      <c:valAx>
        <c:axId val="674429104"/>
        <c:scaling>
          <c:orientation val="minMax"/>
          <c:max val="3"/>
          <c:min val="0"/>
        </c:scaling>
        <c:delete val="0"/>
        <c:axPos val="b"/>
        <c:numFmt formatCode="General" sourceLinked="1"/>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7443041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551FEF-D6F9-40C5-99EB-F4549656A6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88C5F0D-86AE-4942-8360-0CC61A3A23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9E1846-8B63-4DF9-87D4-0BB58603F775}" type="datetimeFigureOut">
              <a:rPr lang="en-US" smtClean="0"/>
              <a:t>10/10/2022</a:t>
            </a:fld>
            <a:endParaRPr lang="en-US" dirty="0"/>
          </a:p>
        </p:txBody>
      </p:sp>
      <p:sp>
        <p:nvSpPr>
          <p:cNvPr id="4" name="Footer Placeholder 3">
            <a:extLst>
              <a:ext uri="{FF2B5EF4-FFF2-40B4-BE49-F238E27FC236}">
                <a16:creationId xmlns:a16="http://schemas.microsoft.com/office/drawing/2014/main" id="{D37367EF-2FB1-4956-B35B-9FAFA13FDD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F42B530-0A82-4988-AF4D-7E1BDEE2C9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55D72D-DC63-40B5-9135-551518B3D02B}" type="slidenum">
              <a:rPr lang="en-US" smtClean="0"/>
              <a:t>‹#›</a:t>
            </a:fld>
            <a:endParaRPr lang="en-US" dirty="0"/>
          </a:p>
        </p:txBody>
      </p:sp>
    </p:spTree>
    <p:extLst>
      <p:ext uri="{BB962C8B-B14F-4D97-AF65-F5344CB8AC3E}">
        <p14:creationId xmlns:p14="http://schemas.microsoft.com/office/powerpoint/2010/main" val="165813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8" y="24003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400050" y="3874769"/>
            <a:ext cx="6115050" cy="4968441"/>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1943100" y="8881109"/>
            <a:ext cx="2971800" cy="261303"/>
          </a:xfrm>
          <a:prstGeom prst="rect">
            <a:avLst/>
          </a:prstGeom>
        </p:spPr>
        <p:txBody>
          <a:bodyPr vert="horz" lIns="91440" tIns="45720" rIns="91440" bIns="45720" rtlCol="0" anchor="b"/>
          <a:lstStyle>
            <a:lvl1pPr algn="ctr">
              <a:defRPr sz="1000"/>
            </a:lvl1pPr>
          </a:lstStyle>
          <a:p>
            <a:fld id="{324EBA20-04DA-4D4D-B9C8-8CF2DA630CA9}" type="slidenum">
              <a:rPr lang="en-US" smtClean="0"/>
              <a:pPr/>
              <a:t>‹#›</a:t>
            </a:fld>
            <a:endParaRPr lang="en-US" dirty="0"/>
          </a:p>
        </p:txBody>
      </p:sp>
    </p:spTree>
    <p:extLst>
      <p:ext uri="{BB962C8B-B14F-4D97-AF65-F5344CB8AC3E}">
        <p14:creationId xmlns:p14="http://schemas.microsoft.com/office/powerpoint/2010/main" val="3101731169"/>
      </p:ext>
    </p:extLst>
  </p:cSld>
  <p:clrMap bg1="lt1" tx1="dk1" bg2="lt2" tx2="dk2" accent1="accent1" accent2="accent2" accent3="accent3" accent4="accent4" accent5="accent5" accent6="accent6" hlink="hlink" folHlink="folHlink"/>
  <p:notesStyle>
    <a:lvl1pPr marL="114300" indent="-114300" algn="l" defTabSz="914400" rtl="0" eaLnBrk="1" latinLnBrk="0" hangingPunct="1">
      <a:spcAft>
        <a:spcPts val="200"/>
      </a:spcAft>
      <a:buFont typeface="Arial" panose="020B0604020202020204" pitchFamily="34" charset="0"/>
      <a:buChar char="•"/>
      <a:defRPr sz="1100" kern="1200">
        <a:solidFill>
          <a:schemeClr val="tx1"/>
        </a:solidFill>
        <a:latin typeface="+mn-lt"/>
        <a:ea typeface="+mn-ea"/>
        <a:cs typeface="+mn-cs"/>
      </a:defRPr>
    </a:lvl1pPr>
    <a:lvl2pPr marL="228600" indent="-114300" algn="l" defTabSz="914400" rtl="0" eaLnBrk="1" latinLnBrk="0" hangingPunct="1">
      <a:spcAft>
        <a:spcPts val="200"/>
      </a:spcAft>
      <a:buFont typeface="Calibri" panose="020F0502020204030204" pitchFamily="34" charset="0"/>
      <a:buChar char="–"/>
      <a:defRPr sz="1100" kern="1200">
        <a:solidFill>
          <a:schemeClr val="tx1"/>
        </a:solidFill>
        <a:latin typeface="+mn-lt"/>
        <a:ea typeface="+mn-ea"/>
        <a:cs typeface="+mn-cs"/>
      </a:defRPr>
    </a:lvl2pPr>
    <a:lvl3pPr marL="342900" indent="-114300" algn="l" defTabSz="914400" rtl="0" eaLnBrk="1" latinLnBrk="0" hangingPunct="1">
      <a:spcAft>
        <a:spcPts val="200"/>
      </a:spcAft>
      <a:buFont typeface="Arial" panose="020B0604020202020204" pitchFamily="34" charset="0"/>
      <a:buChar char="•"/>
      <a:defRPr sz="1100" kern="1200">
        <a:solidFill>
          <a:schemeClr val="tx1"/>
        </a:solidFill>
        <a:latin typeface="+mn-lt"/>
        <a:ea typeface="+mn-ea"/>
        <a:cs typeface="+mn-cs"/>
      </a:defRPr>
    </a:lvl3pPr>
    <a:lvl4pPr marL="457200" indent="-114300" algn="l" defTabSz="914400" rtl="0" eaLnBrk="1" latinLnBrk="0" hangingPunct="1">
      <a:spcAft>
        <a:spcPts val="200"/>
      </a:spcAft>
      <a:buFont typeface="Calibri" panose="020F0502020204030204" pitchFamily="34" charset="0"/>
      <a:buChar char="–"/>
      <a:defRPr sz="1100" kern="1200">
        <a:solidFill>
          <a:schemeClr val="tx1"/>
        </a:solidFill>
        <a:latin typeface="+mn-lt"/>
        <a:ea typeface="+mn-ea"/>
        <a:cs typeface="+mn-cs"/>
      </a:defRPr>
    </a:lvl4pPr>
    <a:lvl5pPr marL="571500" indent="-114300" algn="l" defTabSz="914400" rtl="0" eaLnBrk="1" latinLnBrk="0" hangingPunct="1">
      <a:spcAft>
        <a:spcPts val="2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433" userDrawn="1">
          <p15:clr>
            <a:srgbClr val="F26B43"/>
          </p15:clr>
        </p15:guide>
        <p15:guide id="2" pos="243" userDrawn="1">
          <p15:clr>
            <a:srgbClr val="F26B43"/>
          </p15:clr>
        </p15:guide>
        <p15:guide id="3" pos="4115"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239713"/>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24EBA20-04DA-4D4D-B9C8-8CF2DA630CA9}" type="slidenum">
              <a:rPr kumimoji="0" lang="en-US" sz="10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7500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10</a:t>
            </a:fld>
            <a:endParaRPr lang="en-US" noProof="0" dirty="0"/>
          </a:p>
        </p:txBody>
      </p:sp>
      <p:sp>
        <p:nvSpPr>
          <p:cNvPr id="6" name="Slide Image Placeholder 5">
            <a:extLst>
              <a:ext uri="{FF2B5EF4-FFF2-40B4-BE49-F238E27FC236}">
                <a16:creationId xmlns:a16="http://schemas.microsoft.com/office/drawing/2014/main" id="{1C6DC4C8-29FD-6918-E700-B2B763A10BDB}"/>
              </a:ext>
            </a:extLst>
          </p:cNvPr>
          <p:cNvSpPr>
            <a:spLocks noGrp="1" noRot="1" noChangeAspect="1"/>
          </p:cNvSpPr>
          <p:nvPr>
            <p:ph type="sldImg"/>
          </p:nvPr>
        </p:nvSpPr>
        <p:spPr>
          <a:xfrm>
            <a:off x="382588" y="239713"/>
            <a:ext cx="6092825" cy="3429000"/>
          </a:xfrm>
        </p:spPr>
      </p:sp>
      <p:sp>
        <p:nvSpPr>
          <p:cNvPr id="7" name="Notes Placeholder 6">
            <a:extLst>
              <a:ext uri="{FF2B5EF4-FFF2-40B4-BE49-F238E27FC236}">
                <a16:creationId xmlns:a16="http://schemas.microsoft.com/office/drawing/2014/main" id="{4EA8C106-630F-D3C4-0FAA-D8205FF3D67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7176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11</a:t>
            </a:fld>
            <a:endParaRPr lang="en-US" noProof="0" dirty="0"/>
          </a:p>
        </p:txBody>
      </p:sp>
      <p:sp>
        <p:nvSpPr>
          <p:cNvPr id="6" name="Slide Image Placeholder 5">
            <a:extLst>
              <a:ext uri="{FF2B5EF4-FFF2-40B4-BE49-F238E27FC236}">
                <a16:creationId xmlns:a16="http://schemas.microsoft.com/office/drawing/2014/main" id="{63A28092-22EB-4EE0-9AD9-567EB0C766BF}"/>
              </a:ext>
            </a:extLst>
          </p:cNvPr>
          <p:cNvSpPr>
            <a:spLocks noGrp="1" noRot="1" noChangeAspect="1"/>
          </p:cNvSpPr>
          <p:nvPr>
            <p:ph type="sldImg"/>
          </p:nvPr>
        </p:nvSpPr>
        <p:spPr>
          <a:xfrm>
            <a:off x="382588" y="239713"/>
            <a:ext cx="6092825" cy="3429000"/>
          </a:xfrm>
        </p:spPr>
      </p:sp>
      <p:sp>
        <p:nvSpPr>
          <p:cNvPr id="7" name="Notes Placeholder 6">
            <a:extLst>
              <a:ext uri="{FF2B5EF4-FFF2-40B4-BE49-F238E27FC236}">
                <a16:creationId xmlns:a16="http://schemas.microsoft.com/office/drawing/2014/main" id="{17B334F0-E24A-CA04-DDB3-93E03F403CF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94639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12</a:t>
            </a:fld>
            <a:endParaRPr lang="en-US" noProof="0" dirty="0"/>
          </a:p>
        </p:txBody>
      </p:sp>
      <p:sp>
        <p:nvSpPr>
          <p:cNvPr id="6" name="Slide Image Placeholder 5">
            <a:extLst>
              <a:ext uri="{FF2B5EF4-FFF2-40B4-BE49-F238E27FC236}">
                <a16:creationId xmlns:a16="http://schemas.microsoft.com/office/drawing/2014/main" id="{F99F5D97-25D9-36E9-98CD-23E62A292665}"/>
              </a:ext>
            </a:extLst>
          </p:cNvPr>
          <p:cNvSpPr>
            <a:spLocks noGrp="1" noRot="1" noChangeAspect="1"/>
          </p:cNvSpPr>
          <p:nvPr>
            <p:ph type="sldImg"/>
          </p:nvPr>
        </p:nvSpPr>
        <p:spPr>
          <a:xfrm>
            <a:off x="382588" y="239713"/>
            <a:ext cx="6092825" cy="3429000"/>
          </a:xfrm>
        </p:spPr>
      </p:sp>
      <p:sp>
        <p:nvSpPr>
          <p:cNvPr id="7" name="Notes Placeholder 6">
            <a:extLst>
              <a:ext uri="{FF2B5EF4-FFF2-40B4-BE49-F238E27FC236}">
                <a16:creationId xmlns:a16="http://schemas.microsoft.com/office/drawing/2014/main" id="{59E1BB70-D873-CB71-7748-8A509B24FE0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6911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13</a:t>
            </a:fld>
            <a:endParaRPr lang="en-US" noProof="0" dirty="0"/>
          </a:p>
        </p:txBody>
      </p:sp>
      <p:sp>
        <p:nvSpPr>
          <p:cNvPr id="6" name="Slide Image Placeholder 5">
            <a:extLst>
              <a:ext uri="{FF2B5EF4-FFF2-40B4-BE49-F238E27FC236}">
                <a16:creationId xmlns:a16="http://schemas.microsoft.com/office/drawing/2014/main" id="{0E7275E2-5B0A-6C29-D37A-53D3A8A04780}"/>
              </a:ext>
            </a:extLst>
          </p:cNvPr>
          <p:cNvSpPr>
            <a:spLocks noGrp="1" noRot="1" noChangeAspect="1"/>
          </p:cNvSpPr>
          <p:nvPr>
            <p:ph type="sldImg"/>
          </p:nvPr>
        </p:nvSpPr>
        <p:spPr>
          <a:xfrm>
            <a:off x="382588" y="239713"/>
            <a:ext cx="6092825" cy="3429000"/>
          </a:xfrm>
        </p:spPr>
      </p:sp>
      <p:sp>
        <p:nvSpPr>
          <p:cNvPr id="7" name="Notes Placeholder 6">
            <a:extLst>
              <a:ext uri="{FF2B5EF4-FFF2-40B4-BE49-F238E27FC236}">
                <a16:creationId xmlns:a16="http://schemas.microsoft.com/office/drawing/2014/main" id="{202EAC3F-7BE8-9EE2-B47D-6E3782D31F1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6597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14</a:t>
            </a:fld>
            <a:endParaRPr lang="en-US" noProof="0" dirty="0"/>
          </a:p>
        </p:txBody>
      </p:sp>
      <p:sp>
        <p:nvSpPr>
          <p:cNvPr id="6" name="Slide Image Placeholder 5">
            <a:extLst>
              <a:ext uri="{FF2B5EF4-FFF2-40B4-BE49-F238E27FC236}">
                <a16:creationId xmlns:a16="http://schemas.microsoft.com/office/drawing/2014/main" id="{4AD42499-CED0-7AD6-DE3D-D056B248C21D}"/>
              </a:ext>
            </a:extLst>
          </p:cNvPr>
          <p:cNvSpPr>
            <a:spLocks noGrp="1" noRot="1" noChangeAspect="1"/>
          </p:cNvSpPr>
          <p:nvPr>
            <p:ph type="sldImg"/>
          </p:nvPr>
        </p:nvSpPr>
        <p:spPr>
          <a:xfrm>
            <a:off x="382588" y="239713"/>
            <a:ext cx="6092825" cy="3429000"/>
          </a:xfrm>
        </p:spPr>
      </p:sp>
      <p:sp>
        <p:nvSpPr>
          <p:cNvPr id="7" name="Notes Placeholder 6">
            <a:extLst>
              <a:ext uri="{FF2B5EF4-FFF2-40B4-BE49-F238E27FC236}">
                <a16:creationId xmlns:a16="http://schemas.microsoft.com/office/drawing/2014/main" id="{D7CA70E5-ADF5-11E2-23A1-8E6E3E7B8ED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1553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EFF3FF-4529-495B-88E9-E9CE60D616D5}" type="slidenum">
              <a:rPr lang="en-US" smtClean="0"/>
              <a:t>15</a:t>
            </a:fld>
            <a:endParaRPr lang="en-US" dirty="0"/>
          </a:p>
        </p:txBody>
      </p:sp>
    </p:spTree>
    <p:extLst>
      <p:ext uri="{BB962C8B-B14F-4D97-AF65-F5344CB8AC3E}">
        <p14:creationId xmlns:p14="http://schemas.microsoft.com/office/powerpoint/2010/main" val="3485827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EFF3FF-4529-495B-88E9-E9CE60D616D5}" type="slidenum">
              <a:rPr lang="en-US" smtClean="0"/>
              <a:t>16</a:t>
            </a:fld>
            <a:endParaRPr lang="en-US" dirty="0"/>
          </a:p>
        </p:txBody>
      </p:sp>
    </p:spTree>
    <p:extLst>
      <p:ext uri="{BB962C8B-B14F-4D97-AF65-F5344CB8AC3E}">
        <p14:creationId xmlns:p14="http://schemas.microsoft.com/office/powerpoint/2010/main" val="340889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17</a:t>
            </a:fld>
            <a:endParaRPr lang="en-US" noProof="0" dirty="0"/>
          </a:p>
        </p:txBody>
      </p:sp>
      <p:sp>
        <p:nvSpPr>
          <p:cNvPr id="6" name="Slide Image Placeholder 5">
            <a:extLst>
              <a:ext uri="{FF2B5EF4-FFF2-40B4-BE49-F238E27FC236}">
                <a16:creationId xmlns:a16="http://schemas.microsoft.com/office/drawing/2014/main" id="{8C4C661F-AE4E-66CD-B9C7-62E5875C1DCA}"/>
              </a:ext>
            </a:extLst>
          </p:cNvPr>
          <p:cNvSpPr>
            <a:spLocks noGrp="1" noRot="1" noChangeAspect="1"/>
          </p:cNvSpPr>
          <p:nvPr>
            <p:ph type="sldImg"/>
          </p:nvPr>
        </p:nvSpPr>
        <p:spPr>
          <a:xfrm>
            <a:off x="382588" y="239713"/>
            <a:ext cx="6092825" cy="3429000"/>
          </a:xfrm>
        </p:spPr>
      </p:sp>
      <p:sp>
        <p:nvSpPr>
          <p:cNvPr id="7" name="Notes Placeholder 6">
            <a:extLst>
              <a:ext uri="{FF2B5EF4-FFF2-40B4-BE49-F238E27FC236}">
                <a16:creationId xmlns:a16="http://schemas.microsoft.com/office/drawing/2014/main" id="{4AF22F94-7993-8AAE-E7AB-BA9CF12C356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27483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18</a:t>
            </a:fld>
            <a:endParaRPr lang="en-US" noProof="0" dirty="0"/>
          </a:p>
        </p:txBody>
      </p:sp>
      <p:sp>
        <p:nvSpPr>
          <p:cNvPr id="11" name="Slide Image Placeholder 10">
            <a:extLst>
              <a:ext uri="{FF2B5EF4-FFF2-40B4-BE49-F238E27FC236}">
                <a16:creationId xmlns:a16="http://schemas.microsoft.com/office/drawing/2014/main" id="{84906328-0495-7538-3A4E-9A5C22147741}"/>
              </a:ext>
            </a:extLst>
          </p:cNvPr>
          <p:cNvSpPr>
            <a:spLocks noGrp="1" noRot="1" noChangeAspect="1"/>
          </p:cNvSpPr>
          <p:nvPr>
            <p:ph type="sldImg"/>
          </p:nvPr>
        </p:nvSpPr>
        <p:spPr>
          <a:xfrm>
            <a:off x="382588" y="239713"/>
            <a:ext cx="6092825" cy="3429000"/>
          </a:xfrm>
        </p:spPr>
      </p:sp>
      <p:sp>
        <p:nvSpPr>
          <p:cNvPr id="2" name="Notes Placeholder 1">
            <a:extLst>
              <a:ext uri="{FF2B5EF4-FFF2-40B4-BE49-F238E27FC236}">
                <a16:creationId xmlns:a16="http://schemas.microsoft.com/office/drawing/2014/main" id="{A5FB0188-B3AC-CFDE-4D86-548AADC07F5F}"/>
              </a:ext>
            </a:extLst>
          </p:cNvPr>
          <p:cNvSpPr>
            <a:spLocks noGrp="1"/>
          </p:cNvSpPr>
          <p:nvPr>
            <p:ph type="body" idx="1"/>
          </p:nvPr>
        </p:nvSpPr>
        <p:spPr/>
        <p:txBody>
          <a:bodyPr/>
          <a:lstStyle/>
          <a:p>
            <a:pPr marL="171450" indent="-171450"/>
            <a:r>
              <a:rPr lang="en-US" dirty="0"/>
              <a:t>TD is a movement disorder associated with the use of neuroleptics, also called antipsychotics, and other drugs with dopamine receptor blocking properties.</a:t>
            </a:r>
            <a:r>
              <a:rPr lang="en-US" baseline="30000" dirty="0"/>
              <a:t>1,2</a:t>
            </a:r>
          </a:p>
          <a:p>
            <a:pPr marL="171450" indent="-171450"/>
            <a:r>
              <a:rPr lang="en-US" dirty="0"/>
              <a:t>The </a:t>
            </a:r>
            <a:r>
              <a:rPr lang="en-US" i="1" dirty="0"/>
              <a:t>Diagnostic and Statistical Manual of Mental Disorders</a:t>
            </a:r>
            <a:r>
              <a:rPr lang="en-US" dirty="0"/>
              <a:t>, 5th edition (</a:t>
            </a:r>
            <a:r>
              <a:rPr lang="en-US" i="1" dirty="0"/>
              <a:t>DSM-5</a:t>
            </a:r>
            <a:r>
              <a:rPr lang="en-US" dirty="0"/>
              <a:t>), defines TD as “involuntary athetoid or choreiform movements (lasting at least a few weeks), generally of the tongue, lower face and jaw, and extremities (but sometimes involving the pharyngeal, diaphragmatic, or trunk muscles) developing in association with the use of neuroleptic medication for at least a few months.”</a:t>
            </a:r>
            <a:r>
              <a:rPr lang="en-US" baseline="30000" dirty="0"/>
              <a:t>1</a:t>
            </a:r>
          </a:p>
          <a:p>
            <a:pPr marL="171450" indent="-171450"/>
            <a:r>
              <a:rPr lang="en-US" dirty="0"/>
              <a:t>TD may present as persistent, hyperkinetic, involuntary movements of the mouth, jaw, tongue, face, trunk, or extremities, often in combination.</a:t>
            </a:r>
            <a:r>
              <a:rPr lang="en-US" baseline="30000" dirty="0"/>
              <a:t>3</a:t>
            </a:r>
          </a:p>
          <a:p>
            <a:pPr marL="171450" indent="-171450"/>
            <a:r>
              <a:rPr lang="en-US" dirty="0"/>
              <a:t>The movements may be irregular and dance-like, defined as </a:t>
            </a:r>
            <a:r>
              <a:rPr lang="en-US" dirty="0" err="1"/>
              <a:t>choreoathetotic</a:t>
            </a:r>
            <a:r>
              <a:rPr lang="en-US" dirty="0"/>
              <a:t>; slow and writing, called athetotic; or repetitive and purposeless, called stereotypic.</a:t>
            </a:r>
            <a:r>
              <a:rPr lang="en-US" baseline="30000" dirty="0"/>
              <a:t>3</a:t>
            </a:r>
          </a:p>
          <a:p>
            <a:pPr marL="171450" indent="-171450">
              <a:defRPr/>
            </a:pPr>
            <a:r>
              <a:rPr lang="en-US" dirty="0"/>
              <a:t>In contrast to acute drug-induced movement disorders, the symptoms of TD are persistent.</a:t>
            </a:r>
            <a:r>
              <a:rPr lang="en-US" baseline="30000" dirty="0"/>
              <a:t>1</a:t>
            </a:r>
          </a:p>
          <a:p>
            <a:pPr>
              <a:defRPr/>
            </a:pPr>
            <a:endParaRPr lang="en-US" baseline="30000" dirty="0"/>
          </a:p>
          <a:p>
            <a:pPr marL="0" indent="0">
              <a:lnSpc>
                <a:spcPct val="95000"/>
              </a:lnSpc>
              <a:buFont typeface="Arial" panose="020B0604020202020204" pitchFamily="34" charset="0"/>
              <a:buNone/>
              <a:defRPr/>
            </a:pPr>
            <a:r>
              <a:rPr lang="en-US" b="1" dirty="0"/>
              <a:t>References </a:t>
            </a:r>
          </a:p>
          <a:p>
            <a:pPr marL="228600" indent="-228600">
              <a:lnSpc>
                <a:spcPct val="95000"/>
              </a:lnSpc>
              <a:buFont typeface="Arial" panose="020B0604020202020204" pitchFamily="34" charset="0"/>
              <a:buAutoNum type="arabicPeriod"/>
              <a:defRPr/>
            </a:pPr>
            <a:r>
              <a:rPr lang="en-US" dirty="0"/>
              <a:t>American Psychiatric Association. </a:t>
            </a:r>
            <a:r>
              <a:rPr lang="en-US" i="1" dirty="0"/>
              <a:t>Diagnostic and Statistical Manual of Mental Disorders</a:t>
            </a:r>
            <a:r>
              <a:rPr lang="en-US" dirty="0"/>
              <a:t>. 5th ed. American Psychiatric Association; 2013.</a:t>
            </a:r>
          </a:p>
          <a:p>
            <a:pPr marL="228600" indent="-228600">
              <a:lnSpc>
                <a:spcPct val="95000"/>
              </a:lnSpc>
              <a:buFont typeface="Arial" panose="020B0604020202020204" pitchFamily="34" charset="0"/>
              <a:buAutoNum type="arabicPeriod"/>
              <a:defRPr/>
            </a:pPr>
            <a:r>
              <a:rPr lang="en-US" dirty="0" err="1"/>
              <a:t>Fahn</a:t>
            </a:r>
            <a:r>
              <a:rPr lang="en-US" dirty="0"/>
              <a:t> S, Jankovic J, </a:t>
            </a:r>
            <a:r>
              <a:rPr lang="en-US" dirty="0" err="1"/>
              <a:t>Hallet</a:t>
            </a:r>
            <a:r>
              <a:rPr lang="en-US" dirty="0"/>
              <a:t> M. The tardive syndromes: phenomenology, concepts on pathophysiology and treatment, and other neuroleptic-induced syndromes. In: </a:t>
            </a:r>
            <a:r>
              <a:rPr lang="en-US" dirty="0" err="1"/>
              <a:t>Fahn</a:t>
            </a:r>
            <a:r>
              <a:rPr lang="en-US" dirty="0"/>
              <a:t> S, Jankovic J, </a:t>
            </a:r>
            <a:r>
              <a:rPr lang="en-US" dirty="0" err="1"/>
              <a:t>Hallet</a:t>
            </a:r>
            <a:r>
              <a:rPr lang="en-US" dirty="0"/>
              <a:t> M, eds. </a:t>
            </a:r>
            <a:r>
              <a:rPr lang="en-US" i="1" dirty="0"/>
              <a:t>Principles and Practice of Movement Disorders</a:t>
            </a:r>
            <a:r>
              <a:rPr lang="en-US" dirty="0"/>
              <a:t>. 2nd ed. Saunders; 2011:415-446.</a:t>
            </a:r>
          </a:p>
          <a:p>
            <a:pPr marL="228600" indent="-228600">
              <a:lnSpc>
                <a:spcPct val="95000"/>
              </a:lnSpc>
              <a:buFont typeface="Arial" panose="020B0604020202020204" pitchFamily="34" charset="0"/>
              <a:buAutoNum type="arabicPeriod"/>
              <a:defRPr/>
            </a:pPr>
            <a:r>
              <a:rPr lang="en-US" dirty="0"/>
              <a:t>Hauser RA, Meyer JM, Factor SA, et al. Differentiating tardive dyskinesia: a video-based review of antipsychotic-induced movement disorders in clinical practice. </a:t>
            </a:r>
            <a:r>
              <a:rPr lang="en-US" i="1" dirty="0"/>
              <a:t>CNS </a:t>
            </a:r>
            <a:r>
              <a:rPr lang="en-US" i="1" dirty="0" err="1"/>
              <a:t>Spectr</a:t>
            </a:r>
            <a:r>
              <a:rPr lang="en-US" dirty="0"/>
              <a:t>. Published online November 20, 2020. doi:10.1017/S109285292000200X</a:t>
            </a:r>
          </a:p>
          <a:p>
            <a:endParaRPr lang="en-US" sz="1400" dirty="0"/>
          </a:p>
        </p:txBody>
      </p:sp>
    </p:spTree>
    <p:extLst>
      <p:ext uri="{BB962C8B-B14F-4D97-AF65-F5344CB8AC3E}">
        <p14:creationId xmlns:p14="http://schemas.microsoft.com/office/powerpoint/2010/main" val="1207246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19</a:t>
            </a:fld>
            <a:endParaRPr lang="en-US" noProof="0" dirty="0"/>
          </a:p>
        </p:txBody>
      </p:sp>
      <p:sp>
        <p:nvSpPr>
          <p:cNvPr id="8" name="Slide Image Placeholder 7">
            <a:extLst>
              <a:ext uri="{FF2B5EF4-FFF2-40B4-BE49-F238E27FC236}">
                <a16:creationId xmlns:a16="http://schemas.microsoft.com/office/drawing/2014/main" id="{3557F63F-DB6C-2ADA-B8ED-178E303806F0}"/>
              </a:ext>
            </a:extLst>
          </p:cNvPr>
          <p:cNvSpPr>
            <a:spLocks noGrp="1" noRot="1" noChangeAspect="1"/>
          </p:cNvSpPr>
          <p:nvPr>
            <p:ph type="sldImg"/>
          </p:nvPr>
        </p:nvSpPr>
        <p:spPr>
          <a:xfrm>
            <a:off x="382588" y="239713"/>
            <a:ext cx="6092825" cy="3429000"/>
          </a:xfrm>
        </p:spPr>
      </p:sp>
      <p:sp>
        <p:nvSpPr>
          <p:cNvPr id="2" name="Notes Placeholder 1">
            <a:extLst>
              <a:ext uri="{FF2B5EF4-FFF2-40B4-BE49-F238E27FC236}">
                <a16:creationId xmlns:a16="http://schemas.microsoft.com/office/drawing/2014/main" id="{FC810842-35D1-C1A2-CE8B-BD65288B74E7}"/>
              </a:ext>
            </a:extLst>
          </p:cNvPr>
          <p:cNvSpPr>
            <a:spLocks noGrp="1"/>
          </p:cNvSpPr>
          <p:nvPr>
            <p:ph type="body" idx="1"/>
          </p:nvPr>
        </p:nvSpPr>
        <p:spPr/>
        <p:txBody>
          <a:bodyPr/>
          <a:lstStyle/>
          <a:p>
            <a:pPr marL="171450" indent="-171450"/>
            <a:r>
              <a:rPr lang="en-US" dirty="0"/>
              <a:t>Choreoathetoid movement, or choreoathetosis, is a type of abnormal movement characterized by involuntary jerking and writhing, affecting the limbs, trunk, and facial muscles.</a:t>
            </a:r>
          </a:p>
          <a:p>
            <a:endParaRPr lang="en-US" dirty="0"/>
          </a:p>
          <a:p>
            <a:pPr marL="0" indent="0">
              <a:buFont typeface="Arial" panose="020B0604020202020204" pitchFamily="34" charset="0"/>
              <a:buNone/>
            </a:pPr>
            <a:r>
              <a:rPr lang="en-US" b="1" dirty="0"/>
              <a:t>Reference</a:t>
            </a:r>
          </a:p>
          <a:p>
            <a:pPr marL="0" indent="0">
              <a:buFont typeface="Arial" panose="020B0604020202020204" pitchFamily="34" charset="0"/>
              <a:buNone/>
            </a:pPr>
            <a:r>
              <a:rPr lang="en-US" dirty="0"/>
              <a:t>National Cancer Institute. </a:t>
            </a:r>
            <a:r>
              <a:rPr lang="en-US" dirty="0" err="1"/>
              <a:t>NCIthesaurus</a:t>
            </a:r>
            <a:r>
              <a:rPr lang="en-US" dirty="0"/>
              <a:t>. Choreoathetosis (Code C116730). Accessed December 6, 2021. https://ncit.nci.nih.gov/ncitbrowser/ConceptReport.jsp?dictionary=NCI_Thesaurus&amp;version</a:t>
            </a:r>
          </a:p>
          <a:p>
            <a:pPr marL="0" indent="0">
              <a:buFont typeface="Arial" panose="020B0604020202020204" pitchFamily="34" charset="0"/>
              <a:buNone/>
            </a:pPr>
            <a:r>
              <a:rPr lang="en-US" dirty="0"/>
              <a:t>=20.10d&amp;ns=</a:t>
            </a:r>
            <a:r>
              <a:rPr lang="en-US" dirty="0" err="1"/>
              <a:t>ncit&amp;code</a:t>
            </a:r>
            <a:r>
              <a:rPr lang="en-US" dirty="0"/>
              <a:t>=C116730&amp;key=n1513537046&amp;b=1&amp;n=null</a:t>
            </a:r>
          </a:p>
          <a:p>
            <a:endParaRPr lang="en-US" dirty="0"/>
          </a:p>
        </p:txBody>
      </p:sp>
    </p:spTree>
    <p:extLst>
      <p:ext uri="{BB962C8B-B14F-4D97-AF65-F5344CB8AC3E}">
        <p14:creationId xmlns:p14="http://schemas.microsoft.com/office/powerpoint/2010/main" val="2796942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2</a:t>
            </a:fld>
            <a:endParaRPr lang="en-US" noProof="0" dirty="0"/>
          </a:p>
        </p:txBody>
      </p:sp>
      <p:sp>
        <p:nvSpPr>
          <p:cNvPr id="6" name="Slide Image Placeholder 5">
            <a:extLst>
              <a:ext uri="{FF2B5EF4-FFF2-40B4-BE49-F238E27FC236}">
                <a16:creationId xmlns:a16="http://schemas.microsoft.com/office/drawing/2014/main" id="{A397E831-7EC6-7DF9-7ADB-74641B9CE708}"/>
              </a:ext>
            </a:extLst>
          </p:cNvPr>
          <p:cNvSpPr>
            <a:spLocks noGrp="1" noRot="1" noChangeAspect="1"/>
          </p:cNvSpPr>
          <p:nvPr>
            <p:ph type="sldImg"/>
          </p:nvPr>
        </p:nvSpPr>
        <p:spPr>
          <a:xfrm>
            <a:off x="382588" y="239713"/>
            <a:ext cx="6092825" cy="3429000"/>
          </a:xfrm>
        </p:spPr>
      </p:sp>
      <p:sp>
        <p:nvSpPr>
          <p:cNvPr id="7" name="Notes Placeholder 6">
            <a:extLst>
              <a:ext uri="{FF2B5EF4-FFF2-40B4-BE49-F238E27FC236}">
                <a16:creationId xmlns:a16="http://schemas.microsoft.com/office/drawing/2014/main" id="{D044CB0E-2BB8-8446-CC90-27F48BEAB40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75137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20</a:t>
            </a:fld>
            <a:endParaRPr lang="en-US" noProof="0" dirty="0"/>
          </a:p>
        </p:txBody>
      </p:sp>
      <p:sp>
        <p:nvSpPr>
          <p:cNvPr id="8" name="Slide Image Placeholder 7">
            <a:extLst>
              <a:ext uri="{FF2B5EF4-FFF2-40B4-BE49-F238E27FC236}">
                <a16:creationId xmlns:a16="http://schemas.microsoft.com/office/drawing/2014/main" id="{5EC8B6FE-22C0-A8C6-5769-68758EDC302A}"/>
              </a:ext>
            </a:extLst>
          </p:cNvPr>
          <p:cNvSpPr>
            <a:spLocks noGrp="1" noRot="1" noChangeAspect="1"/>
          </p:cNvSpPr>
          <p:nvPr>
            <p:ph type="sldImg"/>
          </p:nvPr>
        </p:nvSpPr>
        <p:spPr>
          <a:xfrm>
            <a:off x="382588" y="239713"/>
            <a:ext cx="6092825" cy="3429000"/>
          </a:xfrm>
        </p:spPr>
      </p:sp>
      <p:sp>
        <p:nvSpPr>
          <p:cNvPr id="2" name="Notes Placeholder 1">
            <a:extLst>
              <a:ext uri="{FF2B5EF4-FFF2-40B4-BE49-F238E27FC236}">
                <a16:creationId xmlns:a16="http://schemas.microsoft.com/office/drawing/2014/main" id="{72077EA2-D82F-E9A9-82F0-11EBF8FDD77C}"/>
              </a:ext>
            </a:extLst>
          </p:cNvPr>
          <p:cNvSpPr>
            <a:spLocks noGrp="1"/>
          </p:cNvSpPr>
          <p:nvPr>
            <p:ph type="body" idx="1"/>
          </p:nvPr>
        </p:nvSpPr>
        <p:spPr/>
        <p:txBody>
          <a:bodyPr/>
          <a:lstStyle/>
          <a:p>
            <a:pPr marL="171450" indent="-171450"/>
            <a:r>
              <a:rPr lang="en-US" dirty="0"/>
              <a:t>Classic tardive dyskinesia often presents as </a:t>
            </a:r>
            <a:r>
              <a:rPr lang="en-US" dirty="0" err="1"/>
              <a:t>oro</a:t>
            </a:r>
            <a:r>
              <a:rPr lang="en-US" dirty="0"/>
              <a:t>-buccal-lingual stereotypy.</a:t>
            </a:r>
          </a:p>
          <a:p>
            <a:pPr marL="171450" indent="-171450"/>
            <a:r>
              <a:rPr lang="en-US" dirty="0"/>
              <a:t>This can appear as lateral jaw movement, chewing/sucking, grimacing, or tongue protrusion/darting.</a:t>
            </a:r>
          </a:p>
          <a:p>
            <a:endParaRPr lang="en-US" dirty="0"/>
          </a:p>
          <a:p>
            <a:pPr marL="0" indent="0">
              <a:buFont typeface="Arial" panose="020B0604020202020204" pitchFamily="34" charset="0"/>
              <a:buNone/>
            </a:pPr>
            <a:r>
              <a:rPr lang="en-US" b="1" dirty="0"/>
              <a:t>[Note: Presentation must be in Slide Show mode in order to access the real-world patient videos linked on this slide.]</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Reference</a:t>
            </a:r>
          </a:p>
          <a:p>
            <a:pPr marL="0" indent="0">
              <a:buFont typeface="Arial" panose="020B0604020202020204" pitchFamily="34" charset="0"/>
              <a:buNone/>
            </a:pPr>
            <a:r>
              <a:rPr lang="en-US" dirty="0" err="1"/>
              <a:t>Savitt</a:t>
            </a:r>
            <a:r>
              <a:rPr lang="en-US" dirty="0"/>
              <a:t> D, Jankovic J. Tardive syndromes. </a:t>
            </a:r>
            <a:r>
              <a:rPr lang="en-US" i="1" dirty="0"/>
              <a:t>J Neurol Sci. </a:t>
            </a:r>
            <a:r>
              <a:rPr lang="en-US" dirty="0"/>
              <a:t>2018;389:35-42.</a:t>
            </a:r>
          </a:p>
          <a:p>
            <a:endParaRPr lang="en-US" sz="1400" dirty="0"/>
          </a:p>
        </p:txBody>
      </p:sp>
    </p:spTree>
    <p:extLst>
      <p:ext uri="{BB962C8B-B14F-4D97-AF65-F5344CB8AC3E}">
        <p14:creationId xmlns:p14="http://schemas.microsoft.com/office/powerpoint/2010/main" val="1874773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21</a:t>
            </a:fld>
            <a:endParaRPr lang="en-US" noProof="0" dirty="0"/>
          </a:p>
        </p:txBody>
      </p:sp>
      <p:sp>
        <p:nvSpPr>
          <p:cNvPr id="8" name="Slide Image Placeholder 7">
            <a:extLst>
              <a:ext uri="{FF2B5EF4-FFF2-40B4-BE49-F238E27FC236}">
                <a16:creationId xmlns:a16="http://schemas.microsoft.com/office/drawing/2014/main" id="{82FD8A6C-C95B-67F4-44E1-74F3EF870486}"/>
              </a:ext>
            </a:extLst>
          </p:cNvPr>
          <p:cNvSpPr>
            <a:spLocks noGrp="1" noRot="1" noChangeAspect="1"/>
          </p:cNvSpPr>
          <p:nvPr>
            <p:ph type="sldImg"/>
          </p:nvPr>
        </p:nvSpPr>
        <p:spPr>
          <a:xfrm>
            <a:off x="382588" y="239713"/>
            <a:ext cx="6092825" cy="3429000"/>
          </a:xfrm>
        </p:spPr>
      </p:sp>
      <p:sp>
        <p:nvSpPr>
          <p:cNvPr id="2" name="Notes Placeholder 1">
            <a:extLst>
              <a:ext uri="{FF2B5EF4-FFF2-40B4-BE49-F238E27FC236}">
                <a16:creationId xmlns:a16="http://schemas.microsoft.com/office/drawing/2014/main" id="{9EBC5F1D-F5FC-D139-647D-2A4FAB29EBAC}"/>
              </a:ext>
            </a:extLst>
          </p:cNvPr>
          <p:cNvSpPr>
            <a:spLocks noGrp="1"/>
          </p:cNvSpPr>
          <p:nvPr>
            <p:ph type="body" idx="1"/>
          </p:nvPr>
        </p:nvSpPr>
        <p:spPr/>
        <p:txBody>
          <a:bodyPr/>
          <a:lstStyle/>
          <a:p>
            <a:pPr marL="171450" indent="-171450"/>
            <a:r>
              <a:rPr lang="en-US" dirty="0"/>
              <a:t>Although TD is often evident in the orofacial musculature, other areas may be affected.</a:t>
            </a:r>
            <a:r>
              <a:rPr lang="en-US" baseline="30000" dirty="0"/>
              <a:t>1</a:t>
            </a:r>
          </a:p>
          <a:p>
            <a:pPr marL="171450" indent="-171450"/>
            <a:r>
              <a:rPr lang="en-US" dirty="0"/>
              <a:t>Trunk dyskinesia can appear as axial pulling or twisting, shoulder shrugging, rocking and swaying, or rotating or thrusting of the hips.</a:t>
            </a:r>
            <a:r>
              <a:rPr lang="en-US" baseline="30000" dirty="0"/>
              <a:t>2</a:t>
            </a:r>
          </a:p>
          <a:p>
            <a:pPr marL="171450" indent="-171450"/>
            <a:r>
              <a:rPr lang="en-US" dirty="0"/>
              <a:t>Limb dyskinesia can appear as “piano-playing” fingers, splayed or hyperextended toes, or foot tapping.</a:t>
            </a:r>
            <a:r>
              <a:rPr lang="en-US" baseline="30000" dirty="0"/>
              <a:t>2</a:t>
            </a:r>
          </a:p>
          <a:p>
            <a:endParaRPr lang="en-US" dirty="0"/>
          </a:p>
          <a:p>
            <a:pPr marL="0" indent="0">
              <a:buFont typeface="Arial" panose="020B0604020202020204" pitchFamily="34" charset="0"/>
              <a:buNone/>
            </a:pPr>
            <a:r>
              <a:rPr lang="en-US" b="1" dirty="0"/>
              <a:t>References</a:t>
            </a:r>
          </a:p>
          <a:p>
            <a:pPr marL="228600" indent="-228600">
              <a:buFont typeface="+mj-lt"/>
              <a:buAutoNum type="arabicPeriod"/>
            </a:pPr>
            <a:r>
              <a:rPr lang="en-US" dirty="0" err="1"/>
              <a:t>Caroff</a:t>
            </a:r>
            <a:r>
              <a:rPr lang="en-US" dirty="0"/>
              <a:t> SN, </a:t>
            </a:r>
            <a:r>
              <a:rPr lang="en-US" dirty="0" err="1"/>
              <a:t>Citrome</a:t>
            </a:r>
            <a:r>
              <a:rPr lang="en-US" dirty="0"/>
              <a:t> L, Meyer J, et al. A modified Delphi consensus study if the screening, diagnosis, and treatment of tardive dyskinesia. </a:t>
            </a:r>
            <a:r>
              <a:rPr lang="en-US" i="1" dirty="0"/>
              <a:t>J Clin Psychiatry</a:t>
            </a:r>
            <a:r>
              <a:rPr lang="en-US" dirty="0"/>
              <a:t>. 2020;81(2):19cs12983.  </a:t>
            </a:r>
          </a:p>
          <a:p>
            <a:pPr marL="228600" indent="-228600">
              <a:buFont typeface="+mj-lt"/>
              <a:buAutoNum type="arabicPeriod"/>
            </a:pPr>
            <a:r>
              <a:rPr lang="en-US" dirty="0" err="1"/>
              <a:t>Tarsy</a:t>
            </a:r>
            <a:r>
              <a:rPr lang="en-US" dirty="0"/>
              <a:t> D. Tardive dyskinesia. </a:t>
            </a:r>
            <a:r>
              <a:rPr lang="en-US" i="1" dirty="0" err="1"/>
              <a:t>Curr</a:t>
            </a:r>
            <a:r>
              <a:rPr lang="en-US" i="1" dirty="0"/>
              <a:t> Treat Options Neurol</a:t>
            </a:r>
            <a:r>
              <a:rPr lang="en-US" dirty="0"/>
              <a:t>. 2000;2(3):205-214.</a:t>
            </a:r>
          </a:p>
          <a:p>
            <a:endParaRPr lang="en-US" sz="1400" dirty="0"/>
          </a:p>
        </p:txBody>
      </p:sp>
    </p:spTree>
    <p:extLst>
      <p:ext uri="{BB962C8B-B14F-4D97-AF65-F5344CB8AC3E}">
        <p14:creationId xmlns:p14="http://schemas.microsoft.com/office/powerpoint/2010/main" val="41079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22</a:t>
            </a:fld>
            <a:endParaRPr lang="en-US" noProof="0" dirty="0"/>
          </a:p>
        </p:txBody>
      </p:sp>
      <p:sp>
        <p:nvSpPr>
          <p:cNvPr id="8" name="Slide Image Placeholder 7">
            <a:extLst>
              <a:ext uri="{FF2B5EF4-FFF2-40B4-BE49-F238E27FC236}">
                <a16:creationId xmlns:a16="http://schemas.microsoft.com/office/drawing/2014/main" id="{495DF843-1D0B-FF93-FC5F-7CF83756BF57}"/>
              </a:ext>
            </a:extLst>
          </p:cNvPr>
          <p:cNvSpPr>
            <a:spLocks noGrp="1" noRot="1" noChangeAspect="1"/>
          </p:cNvSpPr>
          <p:nvPr>
            <p:ph type="sldImg"/>
          </p:nvPr>
        </p:nvSpPr>
        <p:spPr>
          <a:xfrm>
            <a:off x="382588" y="239713"/>
            <a:ext cx="6092825" cy="3429000"/>
          </a:xfrm>
        </p:spPr>
      </p:sp>
      <p:sp>
        <p:nvSpPr>
          <p:cNvPr id="2" name="Notes Placeholder 1">
            <a:extLst>
              <a:ext uri="{FF2B5EF4-FFF2-40B4-BE49-F238E27FC236}">
                <a16:creationId xmlns:a16="http://schemas.microsoft.com/office/drawing/2014/main" id="{6059A363-494B-DED2-2DE2-3FD31DF97D0F}"/>
              </a:ext>
            </a:extLst>
          </p:cNvPr>
          <p:cNvSpPr>
            <a:spLocks noGrp="1"/>
          </p:cNvSpPr>
          <p:nvPr>
            <p:ph type="body" idx="1"/>
          </p:nvPr>
        </p:nvSpPr>
        <p:spPr/>
        <p:txBody>
          <a:bodyPr/>
          <a:lstStyle/>
          <a:p>
            <a:pPr marL="171450" indent="-171450"/>
            <a:r>
              <a:rPr lang="en-US" sz="1100" dirty="0"/>
              <a:t>When considering a diagnosis of TD, several patient attributes are important.</a:t>
            </a:r>
          </a:p>
          <a:p>
            <a:pPr marL="171450" indent="-171450"/>
            <a:r>
              <a:rPr lang="en-US" sz="1100" dirty="0"/>
              <a:t>These include:</a:t>
            </a:r>
          </a:p>
          <a:p>
            <a:pPr marL="400050" lvl="1" indent="-171450">
              <a:buFont typeface="Arial" panose="020B0604020202020204" pitchFamily="34" charset="0"/>
              <a:buChar char="–"/>
            </a:pPr>
            <a:r>
              <a:rPr lang="en-US" sz="1100" dirty="0"/>
              <a:t>The presence of involuntary movements that develop from exposure to antipsychotic medication or within 4 to 8 weeks of withdrawal from an antipsychotic medication,</a:t>
            </a:r>
          </a:p>
          <a:p>
            <a:pPr marL="400050" lvl="1" indent="-171450">
              <a:buFont typeface="Arial" panose="020B0604020202020204" pitchFamily="34" charset="0"/>
              <a:buChar char="–"/>
            </a:pPr>
            <a:r>
              <a:rPr lang="en-US" sz="1100" dirty="0"/>
              <a:t>Ruling out other movement disorders, medical conditions, or other drugs that cause involuntary movements,</a:t>
            </a:r>
          </a:p>
          <a:p>
            <a:pPr marL="400050" lvl="1" indent="-171450">
              <a:buFont typeface="Arial" panose="020B0604020202020204" pitchFamily="34" charset="0"/>
              <a:buChar char="–"/>
            </a:pPr>
            <a:r>
              <a:rPr lang="en-US" sz="1100" dirty="0"/>
              <a:t>Patient history,</a:t>
            </a:r>
          </a:p>
          <a:p>
            <a:pPr marL="400050" lvl="1" indent="-171450">
              <a:buFont typeface="Arial" panose="020B0604020202020204" pitchFamily="34" charset="0"/>
              <a:buChar char="–"/>
            </a:pPr>
            <a:r>
              <a:rPr lang="en-US" sz="1100" dirty="0"/>
              <a:t>Cumulative exposure to antipsychotic medication,</a:t>
            </a:r>
          </a:p>
          <a:p>
            <a:pPr marL="400050" lvl="1" indent="-171450">
              <a:buFont typeface="Arial" panose="020B0604020202020204" pitchFamily="34" charset="0"/>
              <a:buChar char="–"/>
            </a:pPr>
            <a:r>
              <a:rPr lang="en-US" sz="1100" dirty="0"/>
              <a:t>Current medications,</a:t>
            </a:r>
          </a:p>
          <a:p>
            <a:pPr marL="400050" lvl="1" indent="-171450">
              <a:buFont typeface="Arial" panose="020B0604020202020204" pitchFamily="34" charset="0"/>
              <a:buChar char="–"/>
            </a:pPr>
            <a:r>
              <a:rPr lang="en-US" sz="1100" dirty="0"/>
              <a:t>The duration of the involuntary movements,</a:t>
            </a:r>
          </a:p>
          <a:p>
            <a:pPr marL="400050" lvl="1" indent="-171450">
              <a:buFont typeface="Arial" panose="020B0604020202020204" pitchFamily="34" charset="0"/>
              <a:buChar char="–"/>
            </a:pPr>
            <a:r>
              <a:rPr lang="en-US" sz="1100" dirty="0"/>
              <a:t>And the severity of the involuntary movements.</a:t>
            </a:r>
          </a:p>
          <a:p>
            <a:endParaRPr lang="en-US" sz="1100" dirty="0"/>
          </a:p>
          <a:p>
            <a:pPr marL="0" indent="0">
              <a:buFont typeface="Arial" panose="020B0604020202020204" pitchFamily="34" charset="0"/>
              <a:buNone/>
            </a:pPr>
            <a:r>
              <a:rPr lang="en-US" sz="1100" b="1" dirty="0"/>
              <a:t>Reference</a:t>
            </a:r>
          </a:p>
          <a:p>
            <a:pPr marL="0" indent="0">
              <a:buFont typeface="Arial" panose="020B0604020202020204" pitchFamily="34" charset="0"/>
              <a:buNone/>
            </a:pPr>
            <a:r>
              <a:rPr lang="en-US" sz="1100" dirty="0" err="1"/>
              <a:t>Caroff</a:t>
            </a:r>
            <a:r>
              <a:rPr lang="en-US" sz="1100" dirty="0"/>
              <a:t> SN, </a:t>
            </a:r>
            <a:r>
              <a:rPr lang="en-US" sz="1100" dirty="0" err="1"/>
              <a:t>Citrome</a:t>
            </a:r>
            <a:r>
              <a:rPr lang="en-US" sz="1100" dirty="0"/>
              <a:t> L, Meyer J, et al. A modified Delphi consensus study if the screening, diagnosis, and treatment of tardive dyskinesia. </a:t>
            </a:r>
            <a:r>
              <a:rPr lang="en-US" sz="1100" i="1" dirty="0"/>
              <a:t>J Clin Psychiatry</a:t>
            </a:r>
            <a:r>
              <a:rPr lang="en-US" sz="1100" dirty="0"/>
              <a:t>. 2020;81(2):19cs12983.  </a:t>
            </a:r>
          </a:p>
          <a:p>
            <a:endParaRPr lang="en-US" dirty="0"/>
          </a:p>
        </p:txBody>
      </p:sp>
    </p:spTree>
    <p:extLst>
      <p:ext uri="{BB962C8B-B14F-4D97-AF65-F5344CB8AC3E}">
        <p14:creationId xmlns:p14="http://schemas.microsoft.com/office/powerpoint/2010/main" val="2424965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otes Placeholder 6"/>
          <p:cNvSpPr>
            <a:spLocks noGrp="1"/>
          </p:cNvSpPr>
          <p:nvPr>
            <p:ph type="body" idx="1"/>
          </p:nvPr>
        </p:nvSpPr>
        <p:spPr/>
        <p:txBody>
          <a:bodyPr/>
          <a:lstStyle/>
          <a:p>
            <a:r>
              <a:rPr lang="en-US" sz="1100" dirty="0"/>
              <a:t>Tardive dyskinesia (TD) is a clinically distinct, drug-induced movement disorder that must be distinguished </a:t>
            </a:r>
            <a:br>
              <a:rPr lang="en-US" sz="1100" dirty="0"/>
            </a:br>
            <a:r>
              <a:rPr lang="en-US" sz="1100" dirty="0"/>
              <a:t>from other movement disorders that may also be associated with antipsychotics and other dopamine receptor blocking agents.</a:t>
            </a:r>
            <a:r>
              <a:rPr lang="en-US" sz="1100" baseline="30000" dirty="0"/>
              <a:t>1-5</a:t>
            </a:r>
          </a:p>
          <a:p>
            <a:pPr marL="400050" lvl="1" indent="-171450"/>
            <a:r>
              <a:rPr lang="en-US" sz="1100" dirty="0"/>
              <a:t>TD can coexist with other drug-induced movement disorders.</a:t>
            </a:r>
          </a:p>
          <a:p>
            <a:pPr marL="400050" lvl="1" indent="-171450"/>
            <a:r>
              <a:rPr lang="en-US" sz="1100" dirty="0"/>
              <a:t>TD may require specific management.</a:t>
            </a:r>
          </a:p>
          <a:p>
            <a:pPr marL="400050" lvl="1" indent="-171450"/>
            <a:r>
              <a:rPr lang="en-US" sz="1100" dirty="0"/>
              <a:t>TD is persistent and potentially irreversible.</a:t>
            </a:r>
          </a:p>
          <a:p>
            <a:pPr marL="400050" lvl="1" indent="-171450"/>
            <a:r>
              <a:rPr lang="en-US" sz="1100" dirty="0"/>
              <a:t>TD can be confused with other drug-induced movement disorders.</a:t>
            </a:r>
          </a:p>
          <a:p>
            <a:pPr lvl="1"/>
            <a:endParaRPr lang="en-US" sz="1100" dirty="0"/>
          </a:p>
          <a:p>
            <a:pPr marL="0" indent="0">
              <a:buNone/>
            </a:pPr>
            <a:r>
              <a:rPr lang="en-US" sz="1100" b="1" dirty="0"/>
              <a:t>References</a:t>
            </a:r>
          </a:p>
          <a:p>
            <a:pPr marL="228600" indent="-228600">
              <a:buFont typeface="+mj-lt"/>
              <a:buAutoNum type="arabicPeriod"/>
            </a:pPr>
            <a:r>
              <a:rPr lang="en-US" sz="1100" dirty="0"/>
              <a:t>American Psychiatric Association: Diagnostic and </a:t>
            </a:r>
            <a:r>
              <a:rPr lang="en-US" sz="1100" i="1" dirty="0"/>
              <a:t>Statistical Manual of Mental Disorders</a:t>
            </a:r>
            <a:r>
              <a:rPr lang="en-US" sz="1100" dirty="0"/>
              <a:t>. 5th ed. American Psychiatric Association; 2013.</a:t>
            </a:r>
          </a:p>
          <a:p>
            <a:pPr marL="228600" indent="-228600">
              <a:buFont typeface="+mj-lt"/>
              <a:buAutoNum type="arabicPeriod"/>
            </a:pPr>
            <a:r>
              <a:rPr lang="en-US" sz="1100" dirty="0"/>
              <a:t>van Harten PN, Hoek HW, Matroos GE, Koeter M, Kahn RS. The inter-relationships of tardive dyskinesia, parkinsonism, akathisia and tardive dystonia: the Curaçao Extrapyramidal Syndromes Study II. </a:t>
            </a:r>
            <a:r>
              <a:rPr lang="en-US" sz="1100" i="1" dirty="0"/>
              <a:t>Schizophr Res</a:t>
            </a:r>
            <a:r>
              <a:rPr lang="en-US" sz="1100" dirty="0"/>
              <a:t>. 1997;26(2-3):235-242. </a:t>
            </a:r>
          </a:p>
          <a:p>
            <a:pPr marL="228600" indent="-228600">
              <a:buFont typeface="+mj-lt"/>
              <a:buAutoNum type="arabicPeriod"/>
            </a:pPr>
            <a:r>
              <a:rPr lang="en-US" sz="1100" dirty="0"/>
              <a:t>Caroff SN, Hurford I, Lybrand J, Campbell EC. Movement disorders induced by antipsychotic drugs: implications of the CATIE schizophrenia trial. </a:t>
            </a:r>
            <a:r>
              <a:rPr lang="en-US" sz="1100" i="1" dirty="0"/>
              <a:t>Neurol Clin</a:t>
            </a:r>
            <a:r>
              <a:rPr lang="en-US" sz="1100" dirty="0"/>
              <a:t>. 2011;29(1):127-148, viii.</a:t>
            </a:r>
          </a:p>
          <a:p>
            <a:pPr marL="228600" indent="-228600">
              <a:buFont typeface="+mj-lt"/>
              <a:buAutoNum type="arabicPeriod"/>
            </a:pPr>
            <a:r>
              <a:rPr lang="en-US" sz="1100" dirty="0"/>
              <a:t>Caroff SN, Campbell EC. Drug-induced extrapyramidal syndromes: implications for contemporary practice. </a:t>
            </a:r>
            <a:r>
              <a:rPr lang="en-US" sz="1100" i="1" dirty="0"/>
              <a:t>Psychiatr Clin North Am</a:t>
            </a:r>
            <a:r>
              <a:rPr lang="en-US" sz="1100" dirty="0"/>
              <a:t>. 2016;39(3):391-411.</a:t>
            </a:r>
          </a:p>
          <a:p>
            <a:pPr marL="228600" indent="-228600">
              <a:buFont typeface="+mj-lt"/>
              <a:buAutoNum type="arabicPeriod"/>
            </a:pPr>
            <a:r>
              <a:rPr lang="en-US" sz="1100" dirty="0"/>
              <a:t>Meyer JM. Pharmacotherapy of psychosis and mania. In: Brunton LL, et al, eds. </a:t>
            </a:r>
            <a:r>
              <a:rPr lang="en-US" sz="1100" i="1" dirty="0"/>
              <a:t>Goodman &amp; Gilman's: The Pharmacological Basis of Therapeutics</a:t>
            </a:r>
            <a:r>
              <a:rPr lang="en-US" sz="1100" dirty="0"/>
              <a:t>. 13th ed. McGraw-Hill; 2018. </a:t>
            </a:r>
          </a:p>
        </p:txBody>
      </p:sp>
      <p:sp>
        <p:nvSpPr>
          <p:cNvPr id="2" name="Slide Number Placeholder 1"/>
          <p:cNvSpPr>
            <a:spLocks noGrp="1"/>
          </p:cNvSpPr>
          <p:nvPr>
            <p:ph type="sldNum" sz="quarter" idx="10"/>
          </p:nvPr>
        </p:nvSpPr>
        <p:spPr/>
        <p:txBody>
          <a:bodyPr/>
          <a:lstStyle/>
          <a:p>
            <a:pPr lvl="0"/>
            <a:fld id="{47F14577-2157-4AEE-9440-5653A020BE03}" type="slidenum">
              <a:rPr lang="en-US" noProof="0" smtClean="0"/>
              <a:pPr lvl="0"/>
              <a:t>23</a:t>
            </a:fld>
            <a:endParaRPr lang="en-US" noProof="0" dirty="0"/>
          </a:p>
        </p:txBody>
      </p:sp>
      <p:sp>
        <p:nvSpPr>
          <p:cNvPr id="5" name="Slide Image Placeholder 4">
            <a:extLst>
              <a:ext uri="{FF2B5EF4-FFF2-40B4-BE49-F238E27FC236}">
                <a16:creationId xmlns:a16="http://schemas.microsoft.com/office/drawing/2014/main" id="{003F0D0C-C106-F398-E11F-A4B95B192A76}"/>
              </a:ext>
            </a:extLst>
          </p:cNvPr>
          <p:cNvSpPr>
            <a:spLocks noGrp="1" noRot="1" noChangeAspect="1"/>
          </p:cNvSpPr>
          <p:nvPr>
            <p:ph type="sldImg"/>
          </p:nvPr>
        </p:nvSpPr>
        <p:spPr>
          <a:xfrm>
            <a:off x="382588" y="239713"/>
            <a:ext cx="6092825" cy="3429000"/>
          </a:xfrm>
        </p:spPr>
      </p:sp>
    </p:spTree>
    <p:extLst>
      <p:ext uri="{BB962C8B-B14F-4D97-AF65-F5344CB8AC3E}">
        <p14:creationId xmlns:p14="http://schemas.microsoft.com/office/powerpoint/2010/main" val="1648757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24</a:t>
            </a:fld>
            <a:endParaRPr lang="en-US" noProof="0" dirty="0"/>
          </a:p>
        </p:txBody>
      </p:sp>
      <p:sp>
        <p:nvSpPr>
          <p:cNvPr id="9" name="Notes Placeholder 8"/>
          <p:cNvSpPr>
            <a:spLocks noGrp="1"/>
          </p:cNvSpPr>
          <p:nvPr>
            <p:ph type="body" idx="1"/>
          </p:nvPr>
        </p:nvSpPr>
        <p:spPr/>
        <p:txBody>
          <a:bodyPr/>
          <a:lstStyle/>
          <a:p>
            <a:pPr lvl="0"/>
            <a:r>
              <a:rPr lang="en-US" sz="1100" dirty="0"/>
              <a:t>Clinical diagnostic criteria established by the American Psychological Association and published in the Diagnostic and Statistical Manual of Mental Disorders, 5th ed. (DSM-5), define TD as: “Involuntary athetoid or choreiform movements (lasting at least a few weeks) generally of the tongue, lower face and jaw, and extremities (but sometimes involving the pharyngeal, diaphragmatic, or trunk muscles) developing in association with the use of a neuroleptic medication for at least a few months.”</a:t>
            </a:r>
            <a:r>
              <a:rPr lang="en-US" sz="1100" baseline="30000" dirty="0"/>
              <a:t>1</a:t>
            </a:r>
          </a:p>
          <a:p>
            <a:pPr lvl="0"/>
            <a:r>
              <a:rPr lang="en-US" sz="1100" dirty="0"/>
              <a:t>They go on to say that symptoms may develop sooner in older patients, and persist for more than 4 to 8 weeks.</a:t>
            </a:r>
            <a:r>
              <a:rPr lang="en-US" sz="1100" baseline="30000" dirty="0"/>
              <a:t>1</a:t>
            </a:r>
          </a:p>
          <a:p>
            <a:r>
              <a:rPr lang="en-US" sz="1100" dirty="0"/>
              <a:t>In 2020, a modified Delphi consensus between 23 psychiatrists and 6 neurologists was published, which included additional considerations for the diagnosis of TD</a:t>
            </a:r>
            <a:r>
              <a:rPr lang="en-US" sz="1100" baseline="30000" dirty="0"/>
              <a:t>2</a:t>
            </a:r>
            <a:r>
              <a:rPr lang="en-US" sz="1100" dirty="0"/>
              <a:t>:</a:t>
            </a:r>
          </a:p>
          <a:p>
            <a:pPr marL="400050" lvl="1" indent="-171450"/>
            <a:r>
              <a:rPr lang="en-US" sz="1100" dirty="0"/>
              <a:t>Choreoathetoid movement is important for the diagnosis of TD.</a:t>
            </a:r>
          </a:p>
          <a:p>
            <a:pPr marL="400050" lvl="1" indent="-171450"/>
            <a:r>
              <a:rPr lang="en-US" sz="1100" dirty="0"/>
              <a:t>A rating of at least mild, such as 2 or greater on the Abnormal Involuntary Movement Scale (AIMS), in 1 body region may represent possible TD.</a:t>
            </a:r>
          </a:p>
          <a:p>
            <a:pPr marL="400050" lvl="1" indent="-171450"/>
            <a:r>
              <a:rPr lang="en-US" sz="1100" dirty="0"/>
              <a:t>TD is often evident in orofacial musculature, although other body areas may be affected and should not be neglected.</a:t>
            </a:r>
          </a:p>
          <a:p>
            <a:endParaRPr lang="en-US" sz="1100" dirty="0"/>
          </a:p>
          <a:p>
            <a:pPr marL="0" indent="0">
              <a:buNone/>
            </a:pPr>
            <a:r>
              <a:rPr lang="en-US" sz="1100" b="1" dirty="0"/>
              <a:t>References</a:t>
            </a:r>
          </a:p>
          <a:p>
            <a:pPr marL="228600" indent="-228600">
              <a:buFont typeface="+mj-lt"/>
              <a:buAutoNum type="arabicPeriod"/>
            </a:pPr>
            <a:r>
              <a:rPr lang="en-US" sz="1100" dirty="0"/>
              <a:t>American Psychiatric Association. </a:t>
            </a:r>
            <a:r>
              <a:rPr lang="en-US" sz="1100" i="1" dirty="0"/>
              <a:t>Diagnostic and Statistical Manual of Mental Disorders</a:t>
            </a:r>
            <a:r>
              <a:rPr lang="en-US" sz="1100" dirty="0"/>
              <a:t>. 5th ed. American Psychiatric Association; 2013.</a:t>
            </a:r>
          </a:p>
          <a:p>
            <a:pPr marL="228600" indent="-228600">
              <a:buFont typeface="+mj-lt"/>
              <a:buAutoNum type="arabicPeriod"/>
            </a:pPr>
            <a:r>
              <a:rPr lang="en-US" sz="1100" dirty="0"/>
              <a:t>Caroff SN, Citrome L, Meyer J, et al. A modified Delphi consensus study of the screening, diagnosis, and treatment of tardive dyskinesia. </a:t>
            </a:r>
            <a:r>
              <a:rPr lang="en-US" sz="1100" i="1" dirty="0"/>
              <a:t>J Clin Psychiatry</a:t>
            </a:r>
            <a:r>
              <a:rPr lang="en-US" sz="1100" dirty="0"/>
              <a:t>. 2020;81(2):19cs12983. doi: 10.4088/JCP.19cs12983</a:t>
            </a:r>
          </a:p>
        </p:txBody>
      </p:sp>
      <p:sp>
        <p:nvSpPr>
          <p:cNvPr id="5" name="Slide Image Placeholder 4">
            <a:extLst>
              <a:ext uri="{FF2B5EF4-FFF2-40B4-BE49-F238E27FC236}">
                <a16:creationId xmlns:a16="http://schemas.microsoft.com/office/drawing/2014/main" id="{B3161CD6-45BA-7D0F-1F7F-40FE00737BB8}"/>
              </a:ext>
            </a:extLst>
          </p:cNvPr>
          <p:cNvSpPr>
            <a:spLocks noGrp="1" noRot="1" noChangeAspect="1"/>
          </p:cNvSpPr>
          <p:nvPr>
            <p:ph type="sldImg"/>
          </p:nvPr>
        </p:nvSpPr>
        <p:spPr>
          <a:xfrm>
            <a:off x="382588" y="239713"/>
            <a:ext cx="6092825" cy="3429000"/>
          </a:xfrm>
        </p:spPr>
      </p:sp>
    </p:spTree>
    <p:extLst>
      <p:ext uri="{BB962C8B-B14F-4D97-AF65-F5344CB8AC3E}">
        <p14:creationId xmlns:p14="http://schemas.microsoft.com/office/powerpoint/2010/main" val="3892551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25</a:t>
            </a:fld>
            <a:endParaRPr lang="en-US" noProof="0" dirty="0"/>
          </a:p>
        </p:txBody>
      </p:sp>
      <p:sp>
        <p:nvSpPr>
          <p:cNvPr id="11" name="Notes Placeholder 10"/>
          <p:cNvSpPr>
            <a:spLocks noGrp="1"/>
          </p:cNvSpPr>
          <p:nvPr>
            <p:ph type="body" idx="1"/>
          </p:nvPr>
        </p:nvSpPr>
        <p:spPr/>
        <p:txBody>
          <a:bodyPr/>
          <a:lstStyle/>
          <a:p>
            <a:r>
              <a:rPr lang="en-US" sz="1100" dirty="0"/>
              <a:t>Let’s take a look at the other movement disorders associated with antipsychotic usage.</a:t>
            </a:r>
          </a:p>
          <a:p>
            <a:r>
              <a:rPr lang="en-US" sz="1100" dirty="0"/>
              <a:t>Drug-induced movement disorders are generally separated into acute and tardive representations.</a:t>
            </a:r>
            <a:r>
              <a:rPr lang="en-US" sz="1100" baseline="30000" dirty="0"/>
              <a:t>1-3</a:t>
            </a:r>
          </a:p>
          <a:p>
            <a:pPr marL="400050" lvl="1" indent="-171450"/>
            <a:r>
              <a:rPr lang="en-US" sz="1100" dirty="0"/>
              <a:t>Most acute syndromes occur within hours to weeks, whereas tardive conditions have a delayed onset.</a:t>
            </a:r>
          </a:p>
          <a:p>
            <a:r>
              <a:rPr lang="en-US" sz="1100" dirty="0"/>
              <a:t>Acute movement-related reactions to antipsychotics can include dystonia, acute (subacute) akathisia, drug-induced parkinsonism, neuroleptic malignant syndrome, and acute myoclonus.</a:t>
            </a:r>
            <a:r>
              <a:rPr lang="en-US" sz="1100" baseline="30000" dirty="0"/>
              <a:t>2</a:t>
            </a:r>
          </a:p>
          <a:p>
            <a:r>
              <a:rPr lang="en-US" sz="1100" dirty="0"/>
              <a:t>The tardive syndromes, including classic tardive dyskinesia, can also include, but may not be limited to, dystonia, akathisia, stereotypy, myoclonus, tics, chorea, and ocular deviation.</a:t>
            </a:r>
            <a:r>
              <a:rPr lang="en-US" sz="1100" baseline="30000" dirty="0"/>
              <a:t>4</a:t>
            </a:r>
          </a:p>
          <a:p>
            <a:endParaRPr lang="en-US" sz="1100" dirty="0"/>
          </a:p>
          <a:p>
            <a:pPr marL="0" indent="0">
              <a:buNone/>
            </a:pPr>
            <a:r>
              <a:rPr lang="en-US" sz="1100" b="1" dirty="0"/>
              <a:t>References </a:t>
            </a:r>
          </a:p>
          <a:p>
            <a:pPr marL="228600" indent="-228600">
              <a:buFont typeface="+mj-lt"/>
              <a:buAutoNum type="arabicPeriod"/>
            </a:pPr>
            <a:r>
              <a:rPr lang="en-US" sz="1100" dirty="0"/>
              <a:t>Caroff SN, Hurford I, Lybrand J, Campbell EC. Movement disorders induced by antipsychotic drugs: implications of the CATIE schizophrenia trial. </a:t>
            </a:r>
            <a:r>
              <a:rPr lang="en-US" sz="1100" i="1" dirty="0"/>
              <a:t>Neurol Clin</a:t>
            </a:r>
            <a:r>
              <a:rPr lang="en-US" sz="1100" dirty="0"/>
              <a:t>. 2011;29(1):127-148, viii.</a:t>
            </a:r>
          </a:p>
          <a:p>
            <a:pPr marL="228600" indent="-228600">
              <a:buFont typeface="+mj-lt"/>
              <a:buAutoNum type="arabicPeriod"/>
            </a:pPr>
            <a:r>
              <a:rPr lang="en-US" sz="1100" dirty="0"/>
              <a:t>Fahn S, Jankovic J, Hallet M. The tardive syndromes: phenomenology, concepts on pathophysiology and treatment, and other neuroleptic-induced syndromes. In: Fahn S, Jankovic J, Hallet M, eds. </a:t>
            </a:r>
            <a:r>
              <a:rPr lang="en-US" sz="1100" i="1" dirty="0"/>
              <a:t>Principles and Practice of Movement Disorders</a:t>
            </a:r>
            <a:r>
              <a:rPr lang="en-US" sz="1100" dirty="0"/>
              <a:t>. 2nd ed. Saunders; 2011:415-446.</a:t>
            </a:r>
          </a:p>
          <a:p>
            <a:pPr marL="228600" lvl="0" indent="-228600">
              <a:buFont typeface="+mj-lt"/>
              <a:buAutoNum type="arabicPeriod"/>
            </a:pPr>
            <a:r>
              <a:rPr lang="en-US" sz="1100" dirty="0"/>
              <a:t>Tarsy D. Neuroleptic-induced extrapyramidal reactions: classification, description, and diagnosis. </a:t>
            </a:r>
            <a:r>
              <a:rPr lang="en-US" sz="1100" i="1" dirty="0"/>
              <a:t>Clin Neuropharmacol</a:t>
            </a:r>
            <a:r>
              <a:rPr lang="en-US" sz="1100" dirty="0"/>
              <a:t>. 1983;6(suppl 1):S9-S26.</a:t>
            </a:r>
          </a:p>
          <a:p>
            <a:pPr marL="228600" lvl="0" indent="-228600">
              <a:buFont typeface="+mj-lt"/>
              <a:buAutoNum type="arabicPeriod"/>
            </a:pPr>
            <a:r>
              <a:rPr lang="en-US" sz="1100" dirty="0"/>
              <a:t>Savitt D, Jankovic J. Tardive syndromes. </a:t>
            </a:r>
            <a:r>
              <a:rPr lang="en-US" sz="1100" i="1" dirty="0"/>
              <a:t>J Neurol Sci</a:t>
            </a:r>
            <a:r>
              <a:rPr lang="en-US" sz="1100" dirty="0"/>
              <a:t>. 2018;389:35-42.</a:t>
            </a:r>
          </a:p>
        </p:txBody>
      </p:sp>
      <p:sp>
        <p:nvSpPr>
          <p:cNvPr id="5" name="Slide Image Placeholder 4">
            <a:extLst>
              <a:ext uri="{FF2B5EF4-FFF2-40B4-BE49-F238E27FC236}">
                <a16:creationId xmlns:a16="http://schemas.microsoft.com/office/drawing/2014/main" id="{CA1A434C-75CD-74E1-68A8-E9E5783FC433}"/>
              </a:ext>
            </a:extLst>
          </p:cNvPr>
          <p:cNvSpPr>
            <a:spLocks noGrp="1" noRot="1" noChangeAspect="1"/>
          </p:cNvSpPr>
          <p:nvPr>
            <p:ph type="sldImg"/>
          </p:nvPr>
        </p:nvSpPr>
        <p:spPr>
          <a:xfrm>
            <a:off x="382588" y="239713"/>
            <a:ext cx="6092825" cy="3429000"/>
          </a:xfrm>
        </p:spPr>
      </p:sp>
    </p:spTree>
    <p:extLst>
      <p:ext uri="{BB962C8B-B14F-4D97-AF65-F5344CB8AC3E}">
        <p14:creationId xmlns:p14="http://schemas.microsoft.com/office/powerpoint/2010/main" val="3903711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lvl="0"/>
            <a:fld id="{47F14577-2157-4AEE-9440-5653A020BE03}" type="slidenum">
              <a:rPr lang="en-US" noProof="0" smtClean="0"/>
              <a:pPr lvl="0"/>
              <a:t>26</a:t>
            </a:fld>
            <a:endParaRPr lang="en-US" noProof="0" dirty="0"/>
          </a:p>
        </p:txBody>
      </p:sp>
      <p:sp>
        <p:nvSpPr>
          <p:cNvPr id="8" name="Slide Image Placeholder 7">
            <a:extLst>
              <a:ext uri="{FF2B5EF4-FFF2-40B4-BE49-F238E27FC236}">
                <a16:creationId xmlns:a16="http://schemas.microsoft.com/office/drawing/2014/main" id="{16F7BF25-74A6-FE4A-062E-2C6D0ABAF4E1}"/>
              </a:ext>
            </a:extLst>
          </p:cNvPr>
          <p:cNvSpPr>
            <a:spLocks noGrp="1" noRot="1" noChangeAspect="1"/>
          </p:cNvSpPr>
          <p:nvPr>
            <p:ph type="sldImg"/>
          </p:nvPr>
        </p:nvSpPr>
        <p:spPr>
          <a:xfrm>
            <a:off x="382588" y="239713"/>
            <a:ext cx="6092825" cy="3429000"/>
          </a:xfrm>
        </p:spPr>
      </p:sp>
      <p:sp>
        <p:nvSpPr>
          <p:cNvPr id="3" name="Notes Placeholder 2">
            <a:extLst>
              <a:ext uri="{FF2B5EF4-FFF2-40B4-BE49-F238E27FC236}">
                <a16:creationId xmlns:a16="http://schemas.microsoft.com/office/drawing/2014/main" id="{9D83161D-2A26-79A6-EF11-68B86523D371}"/>
              </a:ext>
            </a:extLst>
          </p:cNvPr>
          <p:cNvSpPr>
            <a:spLocks noGrp="1"/>
          </p:cNvSpPr>
          <p:nvPr>
            <p:ph type="body" idx="1"/>
          </p:nvPr>
        </p:nvSpPr>
        <p:spPr/>
        <p:txBody>
          <a:bodyPr/>
          <a:lstStyle/>
          <a:p>
            <a:pPr marL="179504" indent="-179504"/>
            <a:r>
              <a:rPr lang="en-US" dirty="0">
                <a:solidFill>
                  <a:prstClr val="black"/>
                </a:solidFill>
              </a:rPr>
              <a:t>Acute reactions, such as acute dystonia and akathisia, generally occur within hours to days of initiating treatment with an antipsychotic.</a:t>
            </a:r>
            <a:r>
              <a:rPr lang="en-US" baseline="30000" dirty="0">
                <a:solidFill>
                  <a:prstClr val="black"/>
                </a:solidFill>
              </a:rPr>
              <a:t>1</a:t>
            </a:r>
          </a:p>
          <a:p>
            <a:pPr marL="179504" indent="-179504"/>
            <a:r>
              <a:rPr lang="en-US" dirty="0"/>
              <a:t>Drug-induced parkinsonism usually appears days to months after starting an antipsychotic, but in rare cases the delay may be several months or longer.</a:t>
            </a:r>
            <a:r>
              <a:rPr lang="en-US" baseline="30000" dirty="0"/>
              <a:t>2-4</a:t>
            </a:r>
          </a:p>
          <a:p>
            <a:pPr marL="171450" indent="-171450"/>
            <a:r>
              <a:rPr lang="en-US" dirty="0"/>
              <a:t>TD is unique and distinguished by its slow onset that occurs over several months.</a:t>
            </a:r>
            <a:r>
              <a:rPr lang="en-US" baseline="30000" dirty="0"/>
              <a:t>5</a:t>
            </a:r>
          </a:p>
          <a:p>
            <a:endParaRPr lang="en-US" dirty="0"/>
          </a:p>
          <a:p>
            <a:pPr marL="0" indent="0">
              <a:buFont typeface="Arial" panose="020B0604020202020204" pitchFamily="34" charset="0"/>
              <a:buNone/>
            </a:pPr>
            <a:r>
              <a:rPr lang="en-US" b="1" dirty="0"/>
              <a:t>References</a:t>
            </a:r>
          </a:p>
          <a:p>
            <a:pPr marL="228600" indent="-228600">
              <a:buFontTx/>
              <a:buAutoNum type="arabicPeriod"/>
            </a:pPr>
            <a:r>
              <a:rPr lang="en-US" dirty="0" err="1"/>
              <a:t>Fahn</a:t>
            </a:r>
            <a:r>
              <a:rPr lang="en-US" dirty="0"/>
              <a:t> S, Jankovic J, </a:t>
            </a:r>
            <a:r>
              <a:rPr lang="en-US" dirty="0" err="1"/>
              <a:t>Hallet</a:t>
            </a:r>
            <a:r>
              <a:rPr lang="en-US" dirty="0"/>
              <a:t> M. The tardive syndromes: phenomenology, concepts on pathophysiology and treatment, and other neuroleptic-induced syndromes. In: </a:t>
            </a:r>
            <a:r>
              <a:rPr lang="en-US" dirty="0" err="1"/>
              <a:t>Fahn</a:t>
            </a:r>
            <a:r>
              <a:rPr lang="en-US" dirty="0"/>
              <a:t> S, Jankovic J, </a:t>
            </a:r>
            <a:r>
              <a:rPr lang="en-US" dirty="0" err="1"/>
              <a:t>Hallet</a:t>
            </a:r>
            <a:r>
              <a:rPr lang="en-US" dirty="0"/>
              <a:t> M, eds. </a:t>
            </a:r>
            <a:r>
              <a:rPr lang="en-US" i="1" dirty="0"/>
              <a:t>Principles and Practice of Movement Disorders</a:t>
            </a:r>
            <a:r>
              <a:rPr lang="en-US" dirty="0"/>
              <a:t>. 2nd ed. Saunders; 2011:415-446.</a:t>
            </a:r>
          </a:p>
          <a:p>
            <a:pPr marL="228600" indent="-228600">
              <a:buFontTx/>
              <a:buAutoNum type="arabicPeriod"/>
            </a:pPr>
            <a:r>
              <a:rPr lang="en-US" dirty="0" err="1"/>
              <a:t>Tarsy</a:t>
            </a:r>
            <a:r>
              <a:rPr lang="en-US" dirty="0"/>
              <a:t> D. Neuroleptic-induced extrapyramidal reactions: classification, description, and diagnosis. </a:t>
            </a:r>
            <a:r>
              <a:rPr lang="en-US" i="1" dirty="0"/>
              <a:t>Clin </a:t>
            </a:r>
            <a:r>
              <a:rPr lang="en-US" i="1" dirty="0" err="1"/>
              <a:t>Neuropharmacol</a:t>
            </a:r>
            <a:r>
              <a:rPr lang="en-US" dirty="0"/>
              <a:t>. 1983;6(suppl 1):S9-S26.</a:t>
            </a:r>
          </a:p>
          <a:p>
            <a:pPr marL="228600" indent="-228600">
              <a:buFontTx/>
              <a:buAutoNum type="arabicPeriod"/>
            </a:pPr>
            <a:r>
              <a:rPr lang="en-US" dirty="0"/>
              <a:t>Ward KM, </a:t>
            </a:r>
            <a:r>
              <a:rPr lang="en-US" dirty="0" err="1"/>
              <a:t>Citrome</a:t>
            </a:r>
            <a:r>
              <a:rPr lang="en-US" dirty="0"/>
              <a:t> L. Antipsychotic-related movement disorders: drug-induced parkinsonism vs. tardive dyskinesia—key differences in pathophysiology and clinical management. </a:t>
            </a:r>
            <a:r>
              <a:rPr lang="en-US" i="1" dirty="0"/>
              <a:t>Neurol </a:t>
            </a:r>
            <a:r>
              <a:rPr lang="en-US" i="1" dirty="0" err="1"/>
              <a:t>Ther</a:t>
            </a:r>
            <a:r>
              <a:rPr lang="en-US" i="1" dirty="0"/>
              <a:t>. </a:t>
            </a:r>
            <a:r>
              <a:rPr lang="en-US" dirty="0"/>
              <a:t>2018;7(2):233-248.</a:t>
            </a:r>
          </a:p>
          <a:p>
            <a:pPr marL="228600" indent="-228600">
              <a:buFontTx/>
              <a:buAutoNum type="arabicPeriod"/>
            </a:pPr>
            <a:r>
              <a:rPr lang="en-US" dirty="0"/>
              <a:t>Shin H-W, Chung SJ. Drug-induced parkinsonism. </a:t>
            </a:r>
            <a:r>
              <a:rPr lang="en-US" i="1" dirty="0"/>
              <a:t>J Clin Neurol. </a:t>
            </a:r>
            <a:r>
              <a:rPr lang="en-US" dirty="0"/>
              <a:t>2012;8(1):15-21.</a:t>
            </a:r>
          </a:p>
          <a:p>
            <a:pPr marL="228600" indent="-228600">
              <a:buFont typeface="Arial" panose="020B0604020202020204" pitchFamily="34" charset="0"/>
              <a:buAutoNum type="arabicPeriod"/>
            </a:pPr>
            <a:r>
              <a:rPr lang="en-US" dirty="0" err="1"/>
              <a:t>Caroff</a:t>
            </a:r>
            <a:r>
              <a:rPr lang="en-US" dirty="0"/>
              <a:t> SN, </a:t>
            </a:r>
            <a:r>
              <a:rPr lang="en-US" dirty="0" err="1"/>
              <a:t>Hurford</a:t>
            </a:r>
            <a:r>
              <a:rPr lang="en-US" dirty="0"/>
              <a:t> I, Lybrand J, Campbell EC. Movement disorders induced by antipsychotic drugs: implications of the CATIE schizophrenia trial. </a:t>
            </a:r>
            <a:r>
              <a:rPr lang="en-US" i="1" dirty="0"/>
              <a:t>Neurol Clin</a:t>
            </a:r>
            <a:r>
              <a:rPr lang="en-US" dirty="0"/>
              <a:t>. 2011;29(1):127-148, viii.</a:t>
            </a:r>
          </a:p>
          <a:p>
            <a:endParaRPr lang="en-US" sz="1400" dirty="0"/>
          </a:p>
        </p:txBody>
      </p:sp>
    </p:spTree>
    <p:extLst>
      <p:ext uri="{BB962C8B-B14F-4D97-AF65-F5344CB8AC3E}">
        <p14:creationId xmlns:p14="http://schemas.microsoft.com/office/powerpoint/2010/main" val="41248419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27</a:t>
            </a:fld>
            <a:endParaRPr lang="en-US" noProof="0" dirty="0"/>
          </a:p>
        </p:txBody>
      </p:sp>
      <p:sp>
        <p:nvSpPr>
          <p:cNvPr id="7" name="Notes Placeholder 6"/>
          <p:cNvSpPr>
            <a:spLocks noGrp="1"/>
          </p:cNvSpPr>
          <p:nvPr>
            <p:ph type="body" idx="1"/>
          </p:nvPr>
        </p:nvSpPr>
        <p:spPr/>
        <p:txBody>
          <a:bodyPr/>
          <a:lstStyle/>
          <a:p>
            <a:r>
              <a:rPr lang="en-US" sz="1100" dirty="0"/>
              <a:t>Along with TD, drug-induced parkinsonism is a common side effect of antipsychotic medications.</a:t>
            </a:r>
            <a:r>
              <a:rPr lang="en-US" sz="1100" baseline="30000" dirty="0"/>
              <a:t>1</a:t>
            </a:r>
          </a:p>
          <a:p>
            <a:r>
              <a:rPr lang="en-US" sz="1100" dirty="0"/>
              <a:t>Distinguishing TD from drug-induced parkinsonism is critical, because each requires its own management strategy.</a:t>
            </a:r>
            <a:r>
              <a:rPr lang="en-US" sz="1100" baseline="30000" dirty="0"/>
              <a:t>2</a:t>
            </a:r>
          </a:p>
          <a:p>
            <a:r>
              <a:rPr lang="en-US" sz="1100" dirty="0"/>
              <a:t>TD is defined by persistent, hyperkinetic, involuntary movements of the mouth, jaw, tongue, face, trunk, or extremities, often in combination.</a:t>
            </a:r>
            <a:r>
              <a:rPr lang="en-US" sz="1100" baseline="30000" dirty="0"/>
              <a:t>3</a:t>
            </a:r>
          </a:p>
          <a:p>
            <a:pPr marL="400050" lvl="1" indent="-171450"/>
            <a:r>
              <a:rPr lang="en-US" sz="1100" dirty="0"/>
              <a:t>The movements associated with TD may be stereotypic (repetitive, purposeless), choreoathetotic (irregular, dance-like), or athetotic (slow, writhing).</a:t>
            </a:r>
            <a:r>
              <a:rPr lang="en-US" sz="1100" baseline="30000" dirty="0"/>
              <a:t>3</a:t>
            </a:r>
          </a:p>
          <a:p>
            <a:pPr marL="400050" lvl="1" indent="-171450"/>
            <a:r>
              <a:rPr lang="en-US" sz="1100" dirty="0"/>
              <a:t>In contrast, drug-induced parkinsonism usually presents as tremor and/or bradykinesia, and may also include rigidity of the neck, trunk, or extremities, decreased facial expression, reduced blink rate, reduced arm swing, flexed posture, and shuffling or freezing gait.</a:t>
            </a:r>
            <a:r>
              <a:rPr lang="en-US" sz="1100" baseline="30000" dirty="0"/>
              <a:t>3</a:t>
            </a:r>
          </a:p>
          <a:p>
            <a:r>
              <a:rPr lang="en-US" sz="1100" dirty="0"/>
              <a:t>As shown on a previous slide, these conditions tend to differ in the timing of onset, as drug-induced parkinsonism usually begins within days to months after starting an antipsychotic drug, whereas TD may begin months to years later in most cases.</a:t>
            </a:r>
            <a:r>
              <a:rPr lang="en-US" sz="1100" baseline="30000" dirty="0"/>
              <a:t>1,3-5</a:t>
            </a:r>
          </a:p>
          <a:p>
            <a:endParaRPr lang="en-US" sz="1100" dirty="0"/>
          </a:p>
          <a:p>
            <a:pPr marL="0" indent="0">
              <a:buNone/>
            </a:pPr>
            <a:r>
              <a:rPr lang="en-US" sz="1100" b="1" dirty="0"/>
              <a:t>References</a:t>
            </a:r>
          </a:p>
          <a:p>
            <a:pPr marL="228600" indent="-228600">
              <a:buFont typeface="+mj-lt"/>
              <a:buAutoNum type="arabicPeriod"/>
            </a:pPr>
            <a:r>
              <a:rPr lang="en-US" sz="1100" dirty="0"/>
              <a:t>Ward MW, Citrome L. Antipsychotic-related movement disorders: drug-induced parkinsonism vs. tardive dyskinesia—key differences in pathophysiology and clinical management. </a:t>
            </a:r>
            <a:r>
              <a:rPr lang="en-US" sz="1100" i="1" dirty="0"/>
              <a:t>Neurol Ther</a:t>
            </a:r>
            <a:r>
              <a:rPr lang="en-US" sz="1100" dirty="0"/>
              <a:t>. 2018;7(2):233-248.</a:t>
            </a:r>
          </a:p>
          <a:p>
            <a:pPr marL="228600" indent="-228600">
              <a:buFont typeface="+mj-lt"/>
              <a:buAutoNum type="arabicPeriod"/>
            </a:pPr>
            <a:r>
              <a:rPr lang="en-US" sz="1100" dirty="0"/>
              <a:t>Benztropine mesylate [package insert]. Lake Forest, IL: Akorn; 2017. </a:t>
            </a:r>
          </a:p>
          <a:p>
            <a:pPr marL="228600" indent="-228600">
              <a:buFont typeface="+mj-lt"/>
              <a:buAutoNum type="arabicPeriod"/>
            </a:pPr>
            <a:r>
              <a:rPr lang="en-US" sz="1100" dirty="0"/>
              <a:t>Hauser RA, Meyer JM, Factor SA, et al. Differentiating tardive dyskinesia: a video-based review of antipsychotic-induced movement disorders in clinical practice. </a:t>
            </a:r>
            <a:r>
              <a:rPr lang="en-US" sz="1100" i="1" dirty="0"/>
              <a:t>CNS Spectr</a:t>
            </a:r>
            <a:r>
              <a:rPr lang="en-US" sz="1100" dirty="0"/>
              <a:t>. Published online November 20, 2020. doi:10.1017/S109285292000200X</a:t>
            </a:r>
          </a:p>
          <a:p>
            <a:pPr marL="228600" indent="-228600">
              <a:buFont typeface="+mj-lt"/>
              <a:buAutoNum type="arabicPeriod"/>
            </a:pPr>
            <a:r>
              <a:rPr lang="en-US" sz="1100" dirty="0"/>
              <a:t>Caroff SN, Hurford I, Lybrand J, Campbell EC. Movement disorders induced by antipsychotic drugs: implications of the CATIE schizophrenia trial. </a:t>
            </a:r>
            <a:r>
              <a:rPr lang="en-US" sz="1100" i="1" dirty="0"/>
              <a:t>Neurol Clin. </a:t>
            </a:r>
            <a:r>
              <a:rPr lang="en-US" sz="1100" dirty="0"/>
              <a:t>2011;29(1):127-148, viii.</a:t>
            </a:r>
          </a:p>
          <a:p>
            <a:pPr marL="228600" indent="-228600">
              <a:buFont typeface="+mj-lt"/>
              <a:buAutoNum type="arabicPeriod"/>
            </a:pPr>
            <a:r>
              <a:rPr lang="en-US" sz="1100" dirty="0"/>
              <a:t>Tarsy D. Neuroleptic-induced extrapyramidal reactions: classification, description, and diagnosis. </a:t>
            </a:r>
            <a:r>
              <a:rPr lang="en-US" sz="1100" i="1" dirty="0"/>
              <a:t>Clin Neuropharmacol.</a:t>
            </a:r>
            <a:r>
              <a:rPr lang="en-US" sz="1100" dirty="0"/>
              <a:t> 1983;6(suppl 1):S9-S26.</a:t>
            </a:r>
          </a:p>
        </p:txBody>
      </p:sp>
      <p:sp>
        <p:nvSpPr>
          <p:cNvPr id="6" name="Slide Image Placeholder 5">
            <a:extLst>
              <a:ext uri="{FF2B5EF4-FFF2-40B4-BE49-F238E27FC236}">
                <a16:creationId xmlns:a16="http://schemas.microsoft.com/office/drawing/2014/main" id="{62EB750B-1F47-F00F-2C3E-E09E739A7123}"/>
              </a:ext>
            </a:extLst>
          </p:cNvPr>
          <p:cNvSpPr>
            <a:spLocks noGrp="1" noRot="1" noChangeAspect="1"/>
          </p:cNvSpPr>
          <p:nvPr>
            <p:ph type="sldImg"/>
          </p:nvPr>
        </p:nvSpPr>
        <p:spPr>
          <a:xfrm>
            <a:off x="382588" y="239713"/>
            <a:ext cx="6092825" cy="3429000"/>
          </a:xfrm>
        </p:spPr>
      </p:sp>
    </p:spTree>
    <p:extLst>
      <p:ext uri="{BB962C8B-B14F-4D97-AF65-F5344CB8AC3E}">
        <p14:creationId xmlns:p14="http://schemas.microsoft.com/office/powerpoint/2010/main" val="2165325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100" dirty="0"/>
              <a:t>What do the other tardive syndromes look like?</a:t>
            </a:r>
          </a:p>
          <a:p>
            <a:r>
              <a:rPr lang="en-US" sz="1100" dirty="0"/>
              <a:t>Tardive dystonia is characterized by pulling, twisting, sustained, and repetitive movements or postures that are usually focal.</a:t>
            </a:r>
          </a:p>
          <a:p>
            <a:pPr marL="400050" lvl="1" indent="-171450"/>
            <a:r>
              <a:rPr lang="en-US" sz="1100" dirty="0"/>
              <a:t>These movements may involve the head, neck, eyes, mouth, jaw, tongue, or face.</a:t>
            </a:r>
          </a:p>
          <a:p>
            <a:r>
              <a:rPr lang="en-US" sz="1100" dirty="0"/>
              <a:t>Tardive akathisia refers to an inner feeling of restlessness with the urge to move and inability to maintain seated.</a:t>
            </a:r>
          </a:p>
          <a:p>
            <a:pPr marL="400050" lvl="1" indent="-171450"/>
            <a:r>
              <a:rPr lang="en-US" sz="1100" dirty="0"/>
              <a:t>It may be associated with stereotypies such as foot tapping, shuffling, shifting weight, or rocking.</a:t>
            </a:r>
          </a:p>
          <a:p>
            <a:pPr marL="400050" lvl="1" indent="-171450"/>
            <a:r>
              <a:rPr lang="en-US" sz="1100" dirty="0"/>
              <a:t>It differs from acute akathisia in that it appears with a delayed onset.</a:t>
            </a:r>
          </a:p>
          <a:p>
            <a:endParaRPr lang="en-US" sz="1100" dirty="0"/>
          </a:p>
          <a:p>
            <a:pPr marL="0" indent="0">
              <a:buNone/>
            </a:pPr>
            <a:r>
              <a:rPr lang="en-US" sz="1100" b="1" dirty="0"/>
              <a:t>Reference</a:t>
            </a:r>
          </a:p>
          <a:p>
            <a:pPr marL="0" indent="0">
              <a:buNone/>
            </a:pPr>
            <a:r>
              <a:rPr lang="en-US" sz="1100" dirty="0"/>
              <a:t>Hauser RA, Meyer JM, Factor SA, et al. Differentiating tardive dyskinesia: a video-based review of antipsychotic-induced movement disorders in clinical practice. </a:t>
            </a:r>
            <a:r>
              <a:rPr lang="en-US" sz="1100" i="1" dirty="0"/>
              <a:t>CNS Spectr</a:t>
            </a:r>
            <a:r>
              <a:rPr lang="en-US" sz="1100" dirty="0"/>
              <a:t>. Published online November 20, 2020. doi:10.1017/S109285292000200X</a:t>
            </a:r>
          </a:p>
        </p:txBody>
      </p:sp>
      <p:sp>
        <p:nvSpPr>
          <p:cNvPr id="4" name="Slide Number Placeholder 3"/>
          <p:cNvSpPr>
            <a:spLocks noGrp="1"/>
          </p:cNvSpPr>
          <p:nvPr>
            <p:ph type="sldNum" sz="quarter" idx="5"/>
          </p:nvPr>
        </p:nvSpPr>
        <p:spPr/>
        <p:txBody>
          <a:bodyPr/>
          <a:lstStyle/>
          <a:p>
            <a:pPr lvl="0"/>
            <a:fld id="{BEEFF3FF-4529-495B-88E9-E9CE60D616D5}" type="slidenum">
              <a:rPr lang="en-US" noProof="0" smtClean="0"/>
              <a:pPr lvl="0"/>
              <a:t>28</a:t>
            </a:fld>
            <a:endParaRPr lang="en-US" noProof="0" dirty="0"/>
          </a:p>
        </p:txBody>
      </p:sp>
      <p:sp>
        <p:nvSpPr>
          <p:cNvPr id="7" name="Slide Image Placeholder 6">
            <a:extLst>
              <a:ext uri="{FF2B5EF4-FFF2-40B4-BE49-F238E27FC236}">
                <a16:creationId xmlns:a16="http://schemas.microsoft.com/office/drawing/2014/main" id="{71C36119-328C-39BE-468F-9B403FF18247}"/>
              </a:ext>
            </a:extLst>
          </p:cNvPr>
          <p:cNvSpPr>
            <a:spLocks noGrp="1" noRot="1" noChangeAspect="1"/>
          </p:cNvSpPr>
          <p:nvPr>
            <p:ph type="sldImg"/>
          </p:nvPr>
        </p:nvSpPr>
        <p:spPr>
          <a:xfrm>
            <a:off x="382588" y="239713"/>
            <a:ext cx="6092825" cy="3429000"/>
          </a:xfrm>
        </p:spPr>
      </p:sp>
    </p:spTree>
    <p:extLst>
      <p:ext uri="{BB962C8B-B14F-4D97-AF65-F5344CB8AC3E}">
        <p14:creationId xmlns:p14="http://schemas.microsoft.com/office/powerpoint/2010/main" val="3829390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29</a:t>
            </a:fld>
            <a:endParaRPr lang="en-US" noProof="0" dirty="0"/>
          </a:p>
        </p:txBody>
      </p:sp>
      <p:sp>
        <p:nvSpPr>
          <p:cNvPr id="8" name="Slide Image Placeholder 7">
            <a:extLst>
              <a:ext uri="{FF2B5EF4-FFF2-40B4-BE49-F238E27FC236}">
                <a16:creationId xmlns:a16="http://schemas.microsoft.com/office/drawing/2014/main" id="{4589559A-6D94-9956-32B2-B712679AFECB}"/>
              </a:ext>
            </a:extLst>
          </p:cNvPr>
          <p:cNvSpPr>
            <a:spLocks noGrp="1" noRot="1" noChangeAspect="1"/>
          </p:cNvSpPr>
          <p:nvPr>
            <p:ph type="sldImg"/>
          </p:nvPr>
        </p:nvSpPr>
        <p:spPr>
          <a:xfrm>
            <a:off x="382588" y="239713"/>
            <a:ext cx="6092825" cy="3429000"/>
          </a:xfrm>
        </p:spPr>
      </p:sp>
      <p:sp>
        <p:nvSpPr>
          <p:cNvPr id="2" name="Notes Placeholder 1">
            <a:extLst>
              <a:ext uri="{FF2B5EF4-FFF2-40B4-BE49-F238E27FC236}">
                <a16:creationId xmlns:a16="http://schemas.microsoft.com/office/drawing/2014/main" id="{CA5D9288-5098-D1F8-C599-C29F7E1E06EB}"/>
              </a:ext>
            </a:extLst>
          </p:cNvPr>
          <p:cNvSpPr>
            <a:spLocks noGrp="1"/>
          </p:cNvSpPr>
          <p:nvPr>
            <p:ph type="body" idx="1"/>
          </p:nvPr>
        </p:nvSpPr>
        <p:spPr/>
        <p:txBody>
          <a:bodyPr/>
          <a:lstStyle/>
          <a:p>
            <a:pPr marL="171450" indent="-171450"/>
            <a:r>
              <a:rPr lang="en-US" dirty="0"/>
              <a:t>TD is essentially a diagnosis of exclusion as the phenomenology is similar to many other syndromes that cause abnormal movements.</a:t>
            </a:r>
            <a:r>
              <a:rPr lang="en-US" baseline="30000" dirty="0"/>
              <a:t>1</a:t>
            </a:r>
          </a:p>
          <a:p>
            <a:pPr marL="171450" indent="-171450"/>
            <a:r>
              <a:rPr lang="en-US" dirty="0"/>
              <a:t>Conditions with similarities to TD are summarized here, and include acute movement disorders, transient withdrawal dyskinesia, spontaneous dyskinesias in schizophrenia or aging, brain injury or lesions, metabolic states, and side effects from other drugs.</a:t>
            </a:r>
            <a:r>
              <a:rPr lang="en-US" baseline="30000" dirty="0"/>
              <a:t>2</a:t>
            </a:r>
          </a:p>
          <a:p>
            <a:pPr marL="171450" indent="-171450"/>
            <a:r>
              <a:rPr lang="en-US" dirty="0"/>
              <a:t>Some specific conditions that can mimic TD include drug-induced parkinsonism, chorea associated with Huntington’s disease or Wilson disease, autism, tic disorders, or striatal injuries such as lesions or strokes.</a:t>
            </a:r>
            <a:r>
              <a:rPr lang="en-US" baseline="30000" dirty="0"/>
              <a:t>1</a:t>
            </a:r>
          </a:p>
          <a:p>
            <a:endParaRPr lang="en-US" dirty="0"/>
          </a:p>
          <a:p>
            <a:pPr marL="0" indent="0">
              <a:buFont typeface="Arial" panose="020B0604020202020204" pitchFamily="34" charset="0"/>
              <a:buNone/>
            </a:pPr>
            <a:r>
              <a:rPr lang="en-US" b="1" dirty="0"/>
              <a:t>References</a:t>
            </a:r>
          </a:p>
          <a:p>
            <a:pPr marL="228600" indent="-228600">
              <a:buFontTx/>
              <a:buAutoNum type="arabicPeriod"/>
            </a:pPr>
            <a:r>
              <a:rPr lang="en-US" dirty="0" err="1"/>
              <a:t>Citrome</a:t>
            </a:r>
            <a:r>
              <a:rPr lang="en-US" dirty="0"/>
              <a:t> L, Dufresne R, </a:t>
            </a:r>
            <a:r>
              <a:rPr lang="en-US" dirty="0" err="1"/>
              <a:t>Dyrud</a:t>
            </a:r>
            <a:r>
              <a:rPr lang="en-US" dirty="0"/>
              <a:t> JM. Tardive dyskinesia: minimizing risk and improving outcomes in schizophrenia and other disorder. </a:t>
            </a:r>
            <a:r>
              <a:rPr lang="en-US" i="1" dirty="0"/>
              <a:t>Am J </a:t>
            </a:r>
            <a:r>
              <a:rPr lang="en-US" i="1" dirty="0" err="1"/>
              <a:t>Manag</a:t>
            </a:r>
            <a:r>
              <a:rPr lang="en-US" i="1" dirty="0"/>
              <a:t> Care</a:t>
            </a:r>
            <a:r>
              <a:rPr lang="en-US" dirty="0"/>
              <a:t>. 2007;12(suppl):1-12.</a:t>
            </a:r>
          </a:p>
          <a:p>
            <a:pPr marL="228600" indent="-228600">
              <a:buFont typeface="Arial" panose="020B0604020202020204" pitchFamily="34" charset="0"/>
              <a:buAutoNum type="arabicPeriod"/>
            </a:pPr>
            <a:r>
              <a:rPr lang="en-US" dirty="0" err="1"/>
              <a:t>Caroff</a:t>
            </a:r>
            <a:r>
              <a:rPr lang="en-US" dirty="0"/>
              <a:t> SN, </a:t>
            </a:r>
            <a:r>
              <a:rPr lang="en-US" dirty="0" err="1"/>
              <a:t>Hurford</a:t>
            </a:r>
            <a:r>
              <a:rPr lang="en-US" dirty="0"/>
              <a:t> I, Lybrand J, Campbell EC. Movement disorders induced by antipsychotic drugs: implications of the CATIE schizophrenia trial. </a:t>
            </a:r>
            <a:r>
              <a:rPr lang="en-US" i="1" dirty="0"/>
              <a:t>Neurol Clin</a:t>
            </a:r>
            <a:r>
              <a:rPr lang="en-US" dirty="0"/>
              <a:t>. 2011;29(1):127-148, viii.</a:t>
            </a:r>
          </a:p>
          <a:p>
            <a:endParaRPr lang="en-US" sz="1400" dirty="0"/>
          </a:p>
        </p:txBody>
      </p:sp>
    </p:spTree>
    <p:extLst>
      <p:ext uri="{BB962C8B-B14F-4D97-AF65-F5344CB8AC3E}">
        <p14:creationId xmlns:p14="http://schemas.microsoft.com/office/powerpoint/2010/main" val="1294268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3</a:t>
            </a:fld>
            <a:endParaRPr lang="en-US" noProof="0" dirty="0"/>
          </a:p>
        </p:txBody>
      </p:sp>
      <p:sp>
        <p:nvSpPr>
          <p:cNvPr id="6" name="Slide Image Placeholder 5">
            <a:extLst>
              <a:ext uri="{FF2B5EF4-FFF2-40B4-BE49-F238E27FC236}">
                <a16:creationId xmlns:a16="http://schemas.microsoft.com/office/drawing/2014/main" id="{5E1FE2F0-C5FA-75E4-E088-0E31AF7C3023}"/>
              </a:ext>
            </a:extLst>
          </p:cNvPr>
          <p:cNvSpPr>
            <a:spLocks noGrp="1" noRot="1" noChangeAspect="1"/>
          </p:cNvSpPr>
          <p:nvPr>
            <p:ph type="sldImg"/>
          </p:nvPr>
        </p:nvSpPr>
        <p:spPr>
          <a:xfrm>
            <a:off x="382588" y="239713"/>
            <a:ext cx="6092825" cy="3429000"/>
          </a:xfrm>
        </p:spPr>
      </p:sp>
      <p:sp>
        <p:nvSpPr>
          <p:cNvPr id="7" name="Notes Placeholder 6">
            <a:extLst>
              <a:ext uri="{FF2B5EF4-FFF2-40B4-BE49-F238E27FC236}">
                <a16:creationId xmlns:a16="http://schemas.microsoft.com/office/drawing/2014/main" id="{5B26CA44-1772-5C9C-BD7D-2615AC574B3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49282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otes Placeholder 6"/>
          <p:cNvSpPr>
            <a:spLocks noGrp="1"/>
          </p:cNvSpPr>
          <p:nvPr>
            <p:ph type="body" idx="1"/>
          </p:nvPr>
        </p:nvSpPr>
        <p:spPr>
          <a:xfrm>
            <a:off x="400050" y="3874769"/>
            <a:ext cx="6199054" cy="4968441"/>
          </a:xfrm>
        </p:spPr>
        <p:txBody>
          <a:bodyPr/>
          <a:lstStyle/>
          <a:p>
            <a:pPr marL="0" indent="0">
              <a:buNone/>
            </a:pPr>
            <a:r>
              <a:rPr lang="en-US" sz="1100" dirty="0"/>
              <a:t>When assessing patients for a differential diagnosis for TD, consider these key questions</a:t>
            </a:r>
            <a:r>
              <a:rPr lang="en-US" sz="1100" baseline="30000" dirty="0"/>
              <a:t>1-3</a:t>
            </a:r>
            <a:r>
              <a:rPr lang="en-US" sz="1100" dirty="0"/>
              <a:t>:</a:t>
            </a:r>
          </a:p>
          <a:p>
            <a:r>
              <a:rPr lang="en-US" sz="1100" dirty="0"/>
              <a:t>When did onset occur?</a:t>
            </a:r>
          </a:p>
          <a:p>
            <a:pPr marL="400050" lvl="1" indent="-171450"/>
            <a:r>
              <a:rPr lang="en-US" sz="1100" dirty="0"/>
              <a:t>If onset is acute, consider acute movement disorder.</a:t>
            </a:r>
          </a:p>
          <a:p>
            <a:pPr marL="400050" lvl="1" indent="-171450"/>
            <a:r>
              <a:rPr lang="en-US" sz="1100" dirty="0"/>
              <a:t>If onset is delayed, consider TD.</a:t>
            </a:r>
          </a:p>
          <a:p>
            <a:r>
              <a:rPr lang="en-US" sz="1100" dirty="0"/>
              <a:t>What does it look like?</a:t>
            </a:r>
          </a:p>
          <a:p>
            <a:pPr marL="400050" lvl="1" indent="-171450"/>
            <a:r>
              <a:rPr lang="en-US" sz="1100" dirty="0"/>
              <a:t>If movements include akathisia (eg, restlessness), dystonia (eg, muscle contractions), or parkinsonism (eg, tremor), consider acute movement disorder.</a:t>
            </a:r>
          </a:p>
          <a:p>
            <a:pPr marL="400050" lvl="1" indent="-171450"/>
            <a:r>
              <a:rPr lang="en-US" sz="1100" dirty="0"/>
              <a:t>If movements are stereotypic (eg, repetitive, purposeless), athetoid (eg, slow, writhing), or choreiform (eg, repetitive, jerky), consider TD.</a:t>
            </a:r>
          </a:p>
          <a:p>
            <a:r>
              <a:rPr lang="en-US" sz="1100" dirty="0"/>
              <a:t>How might it change?</a:t>
            </a:r>
          </a:p>
          <a:p>
            <a:pPr marL="400050" lvl="1" indent="-171450"/>
            <a:r>
              <a:rPr lang="en-US" sz="1100" dirty="0"/>
              <a:t>If it resolves after discontinuation of antipsychotics, consider acute movement disorder.</a:t>
            </a:r>
          </a:p>
          <a:p>
            <a:pPr marL="400050" lvl="1" indent="-171450"/>
            <a:r>
              <a:rPr lang="en-US" sz="1100" dirty="0"/>
              <a:t>If it is associated with the discontinuation of antipsychotics or temporarily masked by a dose increase, consider TD.</a:t>
            </a:r>
          </a:p>
          <a:p>
            <a:endParaRPr lang="en-US" sz="1100" dirty="0"/>
          </a:p>
          <a:p>
            <a:pPr marL="0" indent="0">
              <a:buNone/>
            </a:pPr>
            <a:r>
              <a:rPr lang="en-US" sz="1100" b="1" dirty="0"/>
              <a:t>References</a:t>
            </a:r>
          </a:p>
          <a:p>
            <a:pPr marL="228600" indent="-228600">
              <a:buFont typeface="+mj-lt"/>
              <a:buAutoNum type="arabicPeriod"/>
            </a:pPr>
            <a:r>
              <a:rPr lang="en-US" sz="1100" dirty="0"/>
              <a:t>Caroff SN, Hurford I, Lybrand J, Campbell EC. Movement disorders induced by antipsychotic drugs: implications of the CATIE schizophrenia trial. </a:t>
            </a:r>
            <a:r>
              <a:rPr lang="en-US" sz="1100" i="1" dirty="0"/>
              <a:t>Neurol Clin. </a:t>
            </a:r>
            <a:r>
              <a:rPr lang="en-US" sz="1100" dirty="0"/>
              <a:t>2011;29(1):127-148, viii.</a:t>
            </a:r>
          </a:p>
          <a:p>
            <a:pPr marL="228600" indent="-228600">
              <a:buFont typeface="+mj-lt"/>
              <a:buAutoNum type="arabicPeriod"/>
            </a:pPr>
            <a:r>
              <a:rPr lang="en-US" sz="1100" dirty="0"/>
              <a:t>Hauser RA, Meyer JM, Factor SA, et al. Differentiating tardive dyskinesia: a video-based review of antipsychotic-induced movement disorders in clinical practice. </a:t>
            </a:r>
            <a:r>
              <a:rPr lang="en-US" sz="1100" i="1" dirty="0"/>
              <a:t>CNS Spectr</a:t>
            </a:r>
            <a:r>
              <a:rPr lang="en-US" sz="1100" dirty="0"/>
              <a:t>. Published online November 20, 2020. doi:10.1017/S109285292000200X</a:t>
            </a:r>
          </a:p>
          <a:p>
            <a:pPr marL="228600" indent="-228600">
              <a:buFont typeface="+mj-lt"/>
              <a:buAutoNum type="arabicPeriod"/>
            </a:pPr>
            <a:r>
              <a:rPr lang="en-US" sz="1100" dirty="0"/>
              <a:t>American Psychiatric Association: </a:t>
            </a:r>
            <a:r>
              <a:rPr lang="en-US" sz="1100" i="1" dirty="0"/>
              <a:t>Diagnostic and Statistical Manual of Mental Disorders</a:t>
            </a:r>
            <a:r>
              <a:rPr lang="en-US" sz="1100" dirty="0"/>
              <a:t>. 5th ed. American Psychiatric Association; 2013.</a:t>
            </a:r>
          </a:p>
        </p:txBody>
      </p:sp>
      <p:sp>
        <p:nvSpPr>
          <p:cNvPr id="2" name="Slide Number Placeholder 1"/>
          <p:cNvSpPr>
            <a:spLocks noGrp="1"/>
          </p:cNvSpPr>
          <p:nvPr>
            <p:ph type="sldNum" sz="quarter" idx="10"/>
          </p:nvPr>
        </p:nvSpPr>
        <p:spPr/>
        <p:txBody>
          <a:bodyPr/>
          <a:lstStyle/>
          <a:p>
            <a:pPr lvl="0"/>
            <a:fld id="{47F14577-2157-4AEE-9440-5653A020BE03}" type="slidenum">
              <a:rPr lang="en-US" noProof="0" smtClean="0"/>
              <a:pPr lvl="0"/>
              <a:t>30</a:t>
            </a:fld>
            <a:endParaRPr lang="en-US" noProof="0" dirty="0"/>
          </a:p>
        </p:txBody>
      </p:sp>
      <p:sp>
        <p:nvSpPr>
          <p:cNvPr id="5" name="Slide Image Placeholder 4">
            <a:extLst>
              <a:ext uri="{FF2B5EF4-FFF2-40B4-BE49-F238E27FC236}">
                <a16:creationId xmlns:a16="http://schemas.microsoft.com/office/drawing/2014/main" id="{38071CA8-98B0-04C3-1A8C-4A53447E2DF5}"/>
              </a:ext>
            </a:extLst>
          </p:cNvPr>
          <p:cNvSpPr>
            <a:spLocks noGrp="1" noRot="1" noChangeAspect="1"/>
          </p:cNvSpPr>
          <p:nvPr>
            <p:ph type="sldImg"/>
          </p:nvPr>
        </p:nvSpPr>
        <p:spPr>
          <a:xfrm>
            <a:off x="382588" y="239713"/>
            <a:ext cx="6092825" cy="3429000"/>
          </a:xfrm>
        </p:spPr>
      </p:sp>
    </p:spTree>
    <p:extLst>
      <p:ext uri="{BB962C8B-B14F-4D97-AF65-F5344CB8AC3E}">
        <p14:creationId xmlns:p14="http://schemas.microsoft.com/office/powerpoint/2010/main" val="33157328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lvl="0"/>
            <a:fld id="{47F14577-2157-4AEE-9440-5653A020BE03}" type="slidenum">
              <a:rPr lang="en-US" noProof="0" smtClean="0"/>
              <a:pPr lvl="0"/>
              <a:t>31</a:t>
            </a:fld>
            <a:endParaRPr lang="en-US" noProof="0" dirty="0"/>
          </a:p>
        </p:txBody>
      </p:sp>
      <p:sp>
        <p:nvSpPr>
          <p:cNvPr id="8" name="Slide Image Placeholder 7">
            <a:extLst>
              <a:ext uri="{FF2B5EF4-FFF2-40B4-BE49-F238E27FC236}">
                <a16:creationId xmlns:a16="http://schemas.microsoft.com/office/drawing/2014/main" id="{CE0C7044-C210-D444-FE87-72EAF9ED4490}"/>
              </a:ext>
            </a:extLst>
          </p:cNvPr>
          <p:cNvSpPr>
            <a:spLocks noGrp="1" noRot="1" noChangeAspect="1"/>
          </p:cNvSpPr>
          <p:nvPr>
            <p:ph type="sldImg"/>
          </p:nvPr>
        </p:nvSpPr>
        <p:spPr>
          <a:xfrm>
            <a:off x="382588" y="239713"/>
            <a:ext cx="6092825" cy="3429000"/>
          </a:xfrm>
        </p:spPr>
      </p:sp>
      <p:sp>
        <p:nvSpPr>
          <p:cNvPr id="3" name="Notes Placeholder 2">
            <a:extLst>
              <a:ext uri="{FF2B5EF4-FFF2-40B4-BE49-F238E27FC236}">
                <a16:creationId xmlns:a16="http://schemas.microsoft.com/office/drawing/2014/main" id="{6A72DAAE-F87C-E58B-D999-29AE8AC2399E}"/>
              </a:ext>
            </a:extLst>
          </p:cNvPr>
          <p:cNvSpPr>
            <a:spLocks noGrp="1"/>
          </p:cNvSpPr>
          <p:nvPr>
            <p:ph type="body" idx="1"/>
          </p:nvPr>
        </p:nvSpPr>
        <p:spPr/>
        <p:txBody>
          <a:bodyPr/>
          <a:lstStyle/>
          <a:p>
            <a:pPr marL="171450" indent="-171450"/>
            <a:r>
              <a:rPr lang="en-US" sz="1100" dirty="0"/>
              <a:t>Let’s review some key points from this module.</a:t>
            </a:r>
          </a:p>
          <a:p>
            <a:pPr marL="171450" indent="-171450"/>
            <a:r>
              <a:rPr lang="en-US" sz="1100" dirty="0"/>
              <a:t>TD is a clinically distinct, drug-induced movement disorder, despite similarities with other movement disorders.</a:t>
            </a:r>
            <a:r>
              <a:rPr lang="en-US" sz="1100" baseline="30000" dirty="0"/>
              <a:t>1</a:t>
            </a:r>
          </a:p>
          <a:p>
            <a:pPr marL="171450" indent="-171450"/>
            <a:r>
              <a:rPr lang="en-US" sz="1100" dirty="0"/>
              <a:t>TD is usually chronic and consists of involuntary athetoid or choreiform movements generally of the tongue, lower face and jaw, and extremities, sometimes affecting the trunk and limbs.</a:t>
            </a:r>
            <a:r>
              <a:rPr lang="en-US" sz="1100" baseline="30000" dirty="0"/>
              <a:t>1</a:t>
            </a:r>
          </a:p>
          <a:p>
            <a:pPr marL="171450" indent="-171450"/>
            <a:r>
              <a:rPr lang="en-US" sz="1100" dirty="0"/>
              <a:t>TD usually presents after 3 or more months of antipsychotic use.</a:t>
            </a:r>
            <a:r>
              <a:rPr lang="en-US" sz="1100" baseline="30000" dirty="0"/>
              <a:t>2</a:t>
            </a:r>
          </a:p>
          <a:p>
            <a:pPr marL="171450" indent="-171450"/>
            <a:r>
              <a:rPr lang="en-US" sz="1100" dirty="0"/>
              <a:t>Distinguishing between TD and drug-induced parkinsonism is critical because each requires its own management strategy.</a:t>
            </a:r>
            <a:r>
              <a:rPr lang="en-US" sz="1100" baseline="30000" dirty="0"/>
              <a:t>3</a:t>
            </a:r>
          </a:p>
          <a:p>
            <a:pPr marL="171450" indent="-171450"/>
            <a:r>
              <a:rPr lang="en-US" sz="1100" dirty="0"/>
              <a:t>Ask questions about the time of onset, what the movements look like, and what factors might cause them to change (</a:t>
            </a:r>
            <a:r>
              <a:rPr lang="en-US" sz="1100" dirty="0" err="1"/>
              <a:t>eg</a:t>
            </a:r>
            <a:r>
              <a:rPr lang="en-US" sz="1100" dirty="0"/>
              <a:t>, changes in medication regimen leading to symptom masking) to aid in differentiating TD from similar disorders.</a:t>
            </a:r>
            <a:r>
              <a:rPr lang="en-US" sz="1100" baseline="30000" dirty="0"/>
              <a:t>1,2</a:t>
            </a:r>
          </a:p>
          <a:p>
            <a:endParaRPr lang="en-US" sz="1100" dirty="0"/>
          </a:p>
          <a:p>
            <a:pPr marL="0" indent="0">
              <a:buFont typeface="Arial" panose="020B0604020202020204" pitchFamily="34" charset="0"/>
              <a:buNone/>
            </a:pPr>
            <a:r>
              <a:rPr lang="en-US" sz="1100" b="1" dirty="0"/>
              <a:t>References</a:t>
            </a:r>
          </a:p>
          <a:p>
            <a:pPr marL="228600" indent="-228600">
              <a:buFont typeface="+mj-lt"/>
              <a:buAutoNum type="arabicPeriod"/>
            </a:pPr>
            <a:r>
              <a:rPr lang="en-US" sz="1100" dirty="0"/>
              <a:t>American Psychiatric Association. </a:t>
            </a:r>
            <a:r>
              <a:rPr lang="en-US" sz="1100" i="1" dirty="0"/>
              <a:t>Diagnostic and Statistical Manual of Mental Disorders. </a:t>
            </a:r>
            <a:r>
              <a:rPr lang="en-US" sz="1100" dirty="0"/>
              <a:t>5th ed. American Psychiatric Association; 2013. </a:t>
            </a:r>
            <a:endParaRPr lang="en-US" sz="1100" b="1" dirty="0">
              <a:solidFill>
                <a:schemeClr val="accent1"/>
              </a:solidFill>
            </a:endParaRPr>
          </a:p>
          <a:p>
            <a:pPr marL="228600" indent="-228600">
              <a:buFont typeface="+mj-lt"/>
              <a:buAutoNum type="arabicPeriod"/>
            </a:pPr>
            <a:r>
              <a:rPr lang="en-US" sz="1100" dirty="0" err="1"/>
              <a:t>Caroff</a:t>
            </a:r>
            <a:r>
              <a:rPr lang="en-US" sz="1100" dirty="0"/>
              <a:t> SN, </a:t>
            </a:r>
            <a:r>
              <a:rPr lang="en-US" sz="1100" dirty="0" err="1"/>
              <a:t>Hurford</a:t>
            </a:r>
            <a:r>
              <a:rPr lang="en-US" sz="1100" dirty="0"/>
              <a:t> I, Lybrand J, Campbell EC. Movement disorders induced by antipsychotic drugs: implications of the CATIE schizophrenia trial. </a:t>
            </a:r>
            <a:r>
              <a:rPr lang="en-US" sz="1100" i="1" dirty="0"/>
              <a:t>Neurol Clin</a:t>
            </a:r>
            <a:r>
              <a:rPr lang="en-US" sz="1100" dirty="0"/>
              <a:t>. 2011;29(1):127-148, viii.</a:t>
            </a:r>
          </a:p>
          <a:p>
            <a:pPr marL="228600" indent="-228600">
              <a:buFont typeface="+mj-lt"/>
              <a:buAutoNum type="arabicPeriod"/>
            </a:pPr>
            <a:r>
              <a:rPr lang="en-US" sz="1100" dirty="0"/>
              <a:t>Ward KM, </a:t>
            </a:r>
            <a:r>
              <a:rPr lang="en-US" sz="1100" dirty="0" err="1"/>
              <a:t>Citrome</a:t>
            </a:r>
            <a:r>
              <a:rPr lang="en-US" sz="1100" dirty="0"/>
              <a:t> L. Antipsychotic-related movement disorders: drug-induced parkinsonism vs. tardive dyskinesia–key differences in pathophysiology and clinical management. </a:t>
            </a:r>
            <a:r>
              <a:rPr lang="en-US" sz="1100" i="1" dirty="0"/>
              <a:t>Neurol </a:t>
            </a:r>
            <a:r>
              <a:rPr lang="en-US" sz="1100" i="1" dirty="0" err="1"/>
              <a:t>Ther</a:t>
            </a:r>
            <a:r>
              <a:rPr lang="en-US" sz="1100" dirty="0"/>
              <a:t>. 2018;7(2):233-248.</a:t>
            </a:r>
          </a:p>
          <a:p>
            <a:endParaRPr lang="en-US" dirty="0"/>
          </a:p>
        </p:txBody>
      </p:sp>
    </p:spTree>
    <p:extLst>
      <p:ext uri="{BB962C8B-B14F-4D97-AF65-F5344CB8AC3E}">
        <p14:creationId xmlns:p14="http://schemas.microsoft.com/office/powerpoint/2010/main" val="40499118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32</a:t>
            </a:fld>
            <a:endParaRPr lang="en-US" noProof="0" dirty="0"/>
          </a:p>
        </p:txBody>
      </p:sp>
      <p:sp>
        <p:nvSpPr>
          <p:cNvPr id="6" name="Slide Image Placeholder 5">
            <a:extLst>
              <a:ext uri="{FF2B5EF4-FFF2-40B4-BE49-F238E27FC236}">
                <a16:creationId xmlns:a16="http://schemas.microsoft.com/office/drawing/2014/main" id="{8D81A16F-B919-B4EC-975A-AE7C4D875418}"/>
              </a:ext>
            </a:extLst>
          </p:cNvPr>
          <p:cNvSpPr>
            <a:spLocks noGrp="1" noRot="1" noChangeAspect="1"/>
          </p:cNvSpPr>
          <p:nvPr>
            <p:ph type="sldImg"/>
          </p:nvPr>
        </p:nvSpPr>
        <p:spPr>
          <a:xfrm>
            <a:off x="382588" y="239713"/>
            <a:ext cx="6092825" cy="3429000"/>
          </a:xfrm>
        </p:spPr>
      </p:sp>
      <p:sp>
        <p:nvSpPr>
          <p:cNvPr id="7" name="Notes Placeholder 6">
            <a:extLst>
              <a:ext uri="{FF2B5EF4-FFF2-40B4-BE49-F238E27FC236}">
                <a16:creationId xmlns:a16="http://schemas.microsoft.com/office/drawing/2014/main" id="{9A315991-EFD3-0A94-5241-DC22F33CF4B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02585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33</a:t>
            </a:fld>
            <a:endParaRPr lang="en-US" noProof="0" dirty="0"/>
          </a:p>
        </p:txBody>
      </p:sp>
      <p:sp>
        <p:nvSpPr>
          <p:cNvPr id="8" name="Slide Image Placeholder 7">
            <a:extLst>
              <a:ext uri="{FF2B5EF4-FFF2-40B4-BE49-F238E27FC236}">
                <a16:creationId xmlns:a16="http://schemas.microsoft.com/office/drawing/2014/main" id="{012D4C18-85B2-6757-D51A-157522048A88}"/>
              </a:ext>
            </a:extLst>
          </p:cNvPr>
          <p:cNvSpPr>
            <a:spLocks noGrp="1" noRot="1" noChangeAspect="1"/>
          </p:cNvSpPr>
          <p:nvPr>
            <p:ph type="sldImg"/>
          </p:nvPr>
        </p:nvSpPr>
        <p:spPr>
          <a:xfrm>
            <a:off x="382588" y="239713"/>
            <a:ext cx="6092825" cy="3429000"/>
          </a:xfrm>
        </p:spPr>
      </p:sp>
      <p:sp>
        <p:nvSpPr>
          <p:cNvPr id="2" name="Notes Placeholder 1">
            <a:extLst>
              <a:ext uri="{FF2B5EF4-FFF2-40B4-BE49-F238E27FC236}">
                <a16:creationId xmlns:a16="http://schemas.microsoft.com/office/drawing/2014/main" id="{1C477B66-8B2D-F9EC-2332-A781DD3248C1}"/>
              </a:ext>
            </a:extLst>
          </p:cNvPr>
          <p:cNvSpPr>
            <a:spLocks noGrp="1"/>
          </p:cNvSpPr>
          <p:nvPr>
            <p:ph type="body" idx="1"/>
          </p:nvPr>
        </p:nvSpPr>
        <p:spPr/>
        <p:txBody>
          <a:bodyPr/>
          <a:lstStyle/>
          <a:p>
            <a:pPr marL="171450" indent="-171450"/>
            <a:r>
              <a:rPr lang="en-US" dirty="0"/>
              <a:t>To understand the prevalence and burden of TD, let’s first look at how commonly antipsychotics are prescribed.</a:t>
            </a:r>
          </a:p>
          <a:p>
            <a:pPr marL="171450" indent="-171450"/>
            <a:r>
              <a:rPr lang="en-US" dirty="0"/>
              <a:t>According to the National Institute of Mental Health, nearly 1 in 5 Americans live with a mental illness.</a:t>
            </a:r>
            <a:r>
              <a:rPr lang="en-US" baseline="30000" dirty="0"/>
              <a:t>1</a:t>
            </a:r>
          </a:p>
          <a:p>
            <a:pPr marL="171450" indent="-171450"/>
            <a:r>
              <a:rPr lang="en-US" dirty="0"/>
              <a:t>More than 5 million patients in the United States are treated with antipsychotics.</a:t>
            </a:r>
            <a:r>
              <a:rPr lang="en-US" baseline="30000" dirty="0"/>
              <a:t>2</a:t>
            </a:r>
          </a:p>
          <a:p>
            <a:pPr marL="171450" indent="-171450">
              <a:spcAft>
                <a:spcPts val="0"/>
              </a:spcAft>
              <a:defRPr/>
            </a:pPr>
            <a:r>
              <a:rPr lang="en-US" dirty="0"/>
              <a:t>In 2017, approximately 66 million antipsychotic prescriptions were written.</a:t>
            </a:r>
            <a:r>
              <a:rPr lang="en-US" baseline="30000" dirty="0"/>
              <a:t>3</a:t>
            </a:r>
          </a:p>
          <a:p>
            <a:pPr marL="171450" indent="-171450"/>
            <a:r>
              <a:rPr lang="en-US" dirty="0"/>
              <a:t>Approximately 45% to 60% of antipsychotic prescriptions are for long-term use.</a:t>
            </a:r>
            <a:r>
              <a:rPr lang="en-US" baseline="30000" dirty="0"/>
              <a:t>4</a:t>
            </a:r>
          </a:p>
          <a:p>
            <a:endParaRPr lang="en-US" dirty="0"/>
          </a:p>
          <a:p>
            <a:pPr marL="0" indent="0">
              <a:buFont typeface="Arial" panose="020B0604020202020204" pitchFamily="34" charset="0"/>
              <a:buNone/>
              <a:defRPr/>
            </a:pPr>
            <a:r>
              <a:rPr lang="en-US" b="1" dirty="0"/>
              <a:t>References</a:t>
            </a:r>
            <a:endParaRPr lang="en-US" dirty="0"/>
          </a:p>
          <a:p>
            <a:pPr marL="228600" indent="-228600">
              <a:buFont typeface="Arial" panose="020B0604020202020204" pitchFamily="34" charset="0"/>
              <a:buAutoNum type="arabicPeriod"/>
              <a:defRPr/>
            </a:pPr>
            <a:r>
              <a:rPr lang="en-US" dirty="0"/>
              <a:t>Mental illness. National Institute of Mental Health. Updated January 2021. Accessed December 6, 2021. https://www.nimh.nih.gov/health/statistics/mental-illness.shtml</a:t>
            </a:r>
          </a:p>
          <a:p>
            <a:pPr marL="228600" indent="-228600">
              <a:buFont typeface="Arial" panose="020B0604020202020204" pitchFamily="34" charset="0"/>
              <a:buAutoNum type="arabicPeriod"/>
              <a:defRPr/>
            </a:pPr>
            <a:r>
              <a:rPr lang="en-US" dirty="0"/>
              <a:t>Cloud LJ, </a:t>
            </a:r>
            <a:r>
              <a:rPr lang="en-US" dirty="0" err="1"/>
              <a:t>Zutshi</a:t>
            </a:r>
            <a:r>
              <a:rPr lang="en-US" dirty="0"/>
              <a:t> D, Factor SA. Tardive dyskinesia: therapeutic options for an increasingly common disorder. </a:t>
            </a:r>
            <a:r>
              <a:rPr lang="en-US" i="1" dirty="0"/>
              <a:t>Neurotherapeutics. </a:t>
            </a:r>
            <a:r>
              <a:rPr lang="en-US" dirty="0"/>
              <a:t>2014;11(1):166-176.</a:t>
            </a:r>
          </a:p>
          <a:p>
            <a:pPr marL="228600" indent="-228600">
              <a:buFont typeface="Arial" panose="020B0604020202020204" pitchFamily="34" charset="0"/>
              <a:buAutoNum type="arabicPeriod"/>
              <a:defRPr/>
            </a:pPr>
            <a:r>
              <a:rPr lang="en-US" dirty="0"/>
              <a:t>Data on file. Assessment of Antipsychotic Market Prescription Trends in the US, 1992-2017. IQVIA Report to </a:t>
            </a:r>
            <a:r>
              <a:rPr lang="en-US" dirty="0" err="1"/>
              <a:t>Neurocrine</a:t>
            </a:r>
            <a:r>
              <a:rPr lang="en-US" dirty="0"/>
              <a:t> Biosciences, Inc.; 2018. </a:t>
            </a:r>
          </a:p>
          <a:p>
            <a:pPr marL="228600" indent="-228600">
              <a:buFont typeface="Arial" panose="020B0604020202020204" pitchFamily="34" charset="0"/>
              <a:buAutoNum type="arabicPeriod"/>
              <a:defRPr/>
            </a:pPr>
            <a:r>
              <a:rPr lang="en-US" dirty="0" err="1"/>
              <a:t>Olfson</a:t>
            </a:r>
            <a:r>
              <a:rPr lang="en-US" dirty="0"/>
              <a:t> M, King M, </a:t>
            </a:r>
            <a:r>
              <a:rPr lang="en-US" dirty="0" err="1"/>
              <a:t>Schoenbaum</a:t>
            </a:r>
            <a:r>
              <a:rPr lang="en-US" dirty="0"/>
              <a:t> M. Antipsychotic treatment of adults in the United States. </a:t>
            </a:r>
            <a:r>
              <a:rPr lang="en-US" i="1" dirty="0"/>
              <a:t>J Clin Psychiatry</a:t>
            </a:r>
            <a:r>
              <a:rPr lang="en-US" dirty="0"/>
              <a:t>. 2015;76(10):1346-1353.</a:t>
            </a:r>
          </a:p>
          <a:p>
            <a:endParaRPr lang="en-US" sz="1400" dirty="0"/>
          </a:p>
        </p:txBody>
      </p:sp>
    </p:spTree>
    <p:extLst>
      <p:ext uri="{BB962C8B-B14F-4D97-AF65-F5344CB8AC3E}">
        <p14:creationId xmlns:p14="http://schemas.microsoft.com/office/powerpoint/2010/main" val="24286917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34</a:t>
            </a:fld>
            <a:endParaRPr lang="en-US" noProof="0" dirty="0"/>
          </a:p>
        </p:txBody>
      </p:sp>
      <p:sp>
        <p:nvSpPr>
          <p:cNvPr id="8" name="Slide Image Placeholder 7">
            <a:extLst>
              <a:ext uri="{FF2B5EF4-FFF2-40B4-BE49-F238E27FC236}">
                <a16:creationId xmlns:a16="http://schemas.microsoft.com/office/drawing/2014/main" id="{D350ADD6-F983-82CC-4564-3E9F548AD2CC}"/>
              </a:ext>
            </a:extLst>
          </p:cNvPr>
          <p:cNvSpPr>
            <a:spLocks noGrp="1" noRot="1" noChangeAspect="1"/>
          </p:cNvSpPr>
          <p:nvPr>
            <p:ph type="sldImg"/>
          </p:nvPr>
        </p:nvSpPr>
        <p:spPr>
          <a:xfrm>
            <a:off x="382588" y="239713"/>
            <a:ext cx="6092825" cy="3429000"/>
          </a:xfrm>
        </p:spPr>
      </p:sp>
      <p:sp>
        <p:nvSpPr>
          <p:cNvPr id="2" name="Notes Placeholder 1">
            <a:extLst>
              <a:ext uri="{FF2B5EF4-FFF2-40B4-BE49-F238E27FC236}">
                <a16:creationId xmlns:a16="http://schemas.microsoft.com/office/drawing/2014/main" id="{B6AC59DB-F98E-AAD7-27EC-4EF0D3E99F9A}"/>
              </a:ext>
            </a:extLst>
          </p:cNvPr>
          <p:cNvSpPr>
            <a:spLocks noGrp="1"/>
          </p:cNvSpPr>
          <p:nvPr>
            <p:ph type="body" idx="1"/>
          </p:nvPr>
        </p:nvSpPr>
        <p:spPr/>
        <p:txBody>
          <a:bodyPr/>
          <a:lstStyle/>
          <a:p>
            <a:pPr marL="171450" indent="-171450"/>
            <a:r>
              <a:rPr lang="en-US" dirty="0"/>
              <a:t>Antipsychotics are prescribed to treat multiple disorders.</a:t>
            </a:r>
          </a:p>
          <a:p>
            <a:pPr marL="171450" indent="-171450"/>
            <a:r>
              <a:rPr lang="en-US" dirty="0"/>
              <a:t>U.S. Food and Drug Administration (FDA)-approved indications for antipsychotics include schizophrenia, bipolar disorder, and as an adjunctive treatment for major depressive disorder.</a:t>
            </a:r>
            <a:r>
              <a:rPr lang="en-US" baseline="30000" dirty="0"/>
              <a:t>1</a:t>
            </a:r>
          </a:p>
          <a:p>
            <a:pPr marL="171450" indent="-171450"/>
            <a:r>
              <a:rPr lang="en-US" dirty="0"/>
              <a:t>Antipsychotics are commonly prescribed for off-label uses.</a:t>
            </a:r>
            <a:r>
              <a:rPr lang="en-US" baseline="30000" dirty="0"/>
              <a:t>1,2</a:t>
            </a:r>
          </a:p>
          <a:p>
            <a:pPr marL="171450" indent="-171450"/>
            <a:r>
              <a:rPr lang="en-US" dirty="0"/>
              <a:t>In fact, in 2008, approximately 40% of atypical antipsychotic prescriptions and 33% of typical antipsychotic prescriptions were for FDA-approved indications.</a:t>
            </a:r>
            <a:r>
              <a:rPr lang="en-US" baseline="30000" dirty="0"/>
              <a:t>3</a:t>
            </a:r>
          </a:p>
          <a:p>
            <a:endParaRPr lang="en-US" dirty="0"/>
          </a:p>
          <a:p>
            <a:pPr marL="0" indent="0">
              <a:buFont typeface="Arial" panose="020B0604020202020204" pitchFamily="34" charset="0"/>
              <a:buNone/>
            </a:pPr>
            <a:r>
              <a:rPr lang="en-US" b="1" dirty="0"/>
              <a:t>References </a:t>
            </a:r>
          </a:p>
          <a:p>
            <a:pPr marL="228600" indent="-228600">
              <a:buFont typeface="Arial" panose="020B0604020202020204" pitchFamily="34" charset="0"/>
              <a:buAutoNum type="arabicPeriod"/>
            </a:pPr>
            <a:r>
              <a:rPr lang="en-US" dirty="0" err="1"/>
              <a:t>Citrome</a:t>
            </a:r>
            <a:r>
              <a:rPr lang="en-US" dirty="0"/>
              <a:t> L, </a:t>
            </a:r>
            <a:r>
              <a:rPr lang="en-US" dirty="0" err="1"/>
              <a:t>Kalsekar</a:t>
            </a:r>
            <a:r>
              <a:rPr lang="en-US" dirty="0"/>
              <a:t> I, Guo Z, </a:t>
            </a:r>
            <a:r>
              <a:rPr lang="en-US" dirty="0" err="1"/>
              <a:t>Laubmeier</a:t>
            </a:r>
            <a:r>
              <a:rPr lang="en-US" dirty="0"/>
              <a:t> K, Hebden T. Diagnoses associated with use of atypical antipsychotics in a commercial health plan: a claims database analysis. </a:t>
            </a:r>
            <a:r>
              <a:rPr lang="en-US" i="1" dirty="0"/>
              <a:t>Clin </a:t>
            </a:r>
            <a:r>
              <a:rPr lang="en-US" i="1" dirty="0" err="1"/>
              <a:t>Ther</a:t>
            </a:r>
            <a:r>
              <a:rPr lang="en-US" dirty="0"/>
              <a:t>. 2013;35(12):1867-1875.</a:t>
            </a:r>
          </a:p>
          <a:p>
            <a:pPr marL="228600" indent="-228600">
              <a:buFont typeface="Arial" panose="020B0604020202020204" pitchFamily="34" charset="0"/>
              <a:buAutoNum type="arabicPeriod"/>
            </a:pPr>
            <a:r>
              <a:rPr lang="en-US" dirty="0"/>
              <a:t>Leslie DL, Mohamed S, </a:t>
            </a:r>
            <a:r>
              <a:rPr lang="en-US" dirty="0" err="1"/>
              <a:t>Rosenheck</a:t>
            </a:r>
            <a:r>
              <a:rPr lang="en-US" dirty="0"/>
              <a:t> RA. Off-label use of antipsychotic medications in the department of Veterans Affairs health care system. </a:t>
            </a:r>
            <a:r>
              <a:rPr lang="en-US" i="1" dirty="0" err="1"/>
              <a:t>Psychiatr</a:t>
            </a:r>
            <a:r>
              <a:rPr lang="en-US" i="1" dirty="0"/>
              <a:t> Serv</a:t>
            </a:r>
            <a:r>
              <a:rPr lang="en-US" dirty="0"/>
              <a:t>. 2009;60(9):1175-1181.</a:t>
            </a:r>
          </a:p>
          <a:p>
            <a:pPr marL="228600" indent="-228600">
              <a:buFont typeface="Arial" panose="020B0604020202020204" pitchFamily="34" charset="0"/>
              <a:buAutoNum type="arabicPeriod"/>
            </a:pPr>
            <a:r>
              <a:rPr lang="en-US" dirty="0"/>
              <a:t>Alexander GC, Gallagher SA, </a:t>
            </a:r>
            <a:r>
              <a:rPr lang="en-US" dirty="0" err="1"/>
              <a:t>Mascola</a:t>
            </a:r>
            <a:r>
              <a:rPr lang="en-US" dirty="0"/>
              <a:t> A, Moloney RM, Stafford RS. Increasing off-label use of antipsychotic medications in the United States, 1995-2008. </a:t>
            </a:r>
            <a:r>
              <a:rPr lang="en-US" i="1" dirty="0" err="1"/>
              <a:t>Pharmacoepidemiol</a:t>
            </a:r>
            <a:r>
              <a:rPr lang="en-US" i="1" dirty="0"/>
              <a:t> Drug </a:t>
            </a:r>
            <a:r>
              <a:rPr lang="en-US" i="1" dirty="0" err="1"/>
              <a:t>Saf</a:t>
            </a:r>
            <a:r>
              <a:rPr lang="en-US" dirty="0"/>
              <a:t>. 2011;20(2):177-184.</a:t>
            </a:r>
            <a:endParaRPr lang="en-US" baseline="30000" dirty="0"/>
          </a:p>
          <a:p>
            <a:endParaRPr lang="en-US" sz="1400" dirty="0"/>
          </a:p>
        </p:txBody>
      </p:sp>
    </p:spTree>
    <p:extLst>
      <p:ext uri="{BB962C8B-B14F-4D97-AF65-F5344CB8AC3E}">
        <p14:creationId xmlns:p14="http://schemas.microsoft.com/office/powerpoint/2010/main" val="7984022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35</a:t>
            </a:fld>
            <a:endParaRPr lang="en-US" noProof="0" dirty="0"/>
          </a:p>
        </p:txBody>
      </p:sp>
      <p:sp>
        <p:nvSpPr>
          <p:cNvPr id="8" name="Slide Image Placeholder 7">
            <a:extLst>
              <a:ext uri="{FF2B5EF4-FFF2-40B4-BE49-F238E27FC236}">
                <a16:creationId xmlns:a16="http://schemas.microsoft.com/office/drawing/2014/main" id="{DD496277-413A-009A-DDB7-CDB43CC6F5ED}"/>
              </a:ext>
            </a:extLst>
          </p:cNvPr>
          <p:cNvSpPr>
            <a:spLocks noGrp="1" noRot="1" noChangeAspect="1"/>
          </p:cNvSpPr>
          <p:nvPr>
            <p:ph type="sldImg"/>
          </p:nvPr>
        </p:nvSpPr>
        <p:spPr>
          <a:xfrm>
            <a:off x="382588" y="239713"/>
            <a:ext cx="6092825" cy="3429000"/>
          </a:xfrm>
        </p:spPr>
      </p:sp>
      <p:sp>
        <p:nvSpPr>
          <p:cNvPr id="2" name="Notes Placeholder 1">
            <a:extLst>
              <a:ext uri="{FF2B5EF4-FFF2-40B4-BE49-F238E27FC236}">
                <a16:creationId xmlns:a16="http://schemas.microsoft.com/office/drawing/2014/main" id="{95CFC683-DCC8-F3CB-0AAA-6E7B23A2CE57}"/>
              </a:ext>
            </a:extLst>
          </p:cNvPr>
          <p:cNvSpPr>
            <a:spLocks noGrp="1"/>
          </p:cNvSpPr>
          <p:nvPr>
            <p:ph type="body" idx="1"/>
          </p:nvPr>
        </p:nvSpPr>
        <p:spPr/>
        <p:txBody>
          <a:bodyPr/>
          <a:lstStyle/>
          <a:p>
            <a:pPr marL="171450" indent="-171450"/>
            <a:r>
              <a:rPr lang="en-US" dirty="0"/>
              <a:t>In addition to antipsychotics, other drugs with dopamine receptor blocking properties have also been associated with TD.</a:t>
            </a:r>
            <a:r>
              <a:rPr lang="en-US" baseline="30000" dirty="0"/>
              <a:t>1</a:t>
            </a:r>
            <a:r>
              <a:rPr lang="en-US" dirty="0"/>
              <a:t> </a:t>
            </a:r>
          </a:p>
          <a:p>
            <a:pPr marL="171450" indent="-171450"/>
            <a:r>
              <a:rPr lang="en-US" dirty="0"/>
              <a:t>These include antiemetics and other drugs used to treat gastrointestinal disorders, such as dyspepsia and nausea and vomiting.</a:t>
            </a:r>
            <a:r>
              <a:rPr lang="en-US" baseline="30000" dirty="0"/>
              <a:t>2</a:t>
            </a:r>
          </a:p>
          <a:p>
            <a:endParaRPr lang="en-US" dirty="0"/>
          </a:p>
          <a:p>
            <a:pPr marL="0" indent="0">
              <a:buFont typeface="Arial" panose="020B0604020202020204" pitchFamily="34" charset="0"/>
              <a:buNone/>
            </a:pPr>
            <a:r>
              <a:rPr lang="en-US" b="1" dirty="0"/>
              <a:t>References </a:t>
            </a:r>
          </a:p>
          <a:p>
            <a:pPr marL="228600" indent="-228600">
              <a:buFont typeface="Arial" panose="020B0604020202020204" pitchFamily="34" charset="0"/>
              <a:buAutoNum type="arabicPeriod"/>
            </a:pPr>
            <a:r>
              <a:rPr lang="en-US" dirty="0"/>
              <a:t>Lerner PP, </a:t>
            </a:r>
            <a:r>
              <a:rPr lang="en-US" dirty="0" err="1"/>
              <a:t>Miodownik</a:t>
            </a:r>
            <a:r>
              <a:rPr lang="en-US" dirty="0"/>
              <a:t> C, Lerner V. Tardive dyskinesia (syndrome): current concept and modern approaches to its management. </a:t>
            </a:r>
            <a:r>
              <a:rPr lang="en-US" i="1" dirty="0"/>
              <a:t>Psychiatry Clin </a:t>
            </a:r>
            <a:r>
              <a:rPr lang="en-US" i="1" dirty="0" err="1"/>
              <a:t>Neurosci</a:t>
            </a:r>
            <a:r>
              <a:rPr lang="en-US" dirty="0"/>
              <a:t>. 2015;69(6):321-334.</a:t>
            </a:r>
          </a:p>
          <a:p>
            <a:pPr marL="228600" indent="-228600">
              <a:buFont typeface="Arial" panose="020B0604020202020204" pitchFamily="34" charset="0"/>
              <a:buAutoNum type="arabicPeriod"/>
            </a:pPr>
            <a:r>
              <a:rPr lang="en-US" dirty="0" err="1"/>
              <a:t>Fahn</a:t>
            </a:r>
            <a:r>
              <a:rPr lang="en-US" dirty="0"/>
              <a:t> S, Jankovic J, </a:t>
            </a:r>
            <a:r>
              <a:rPr lang="en-US" dirty="0" err="1"/>
              <a:t>Hallet</a:t>
            </a:r>
            <a:r>
              <a:rPr lang="en-US" dirty="0"/>
              <a:t> M. The tardive syndromes: phenomenology, concepts on pathophysiology and treatment, and other neuroleptic-induced syndromes. In: </a:t>
            </a:r>
            <a:r>
              <a:rPr lang="en-US" dirty="0" err="1"/>
              <a:t>Fahn</a:t>
            </a:r>
            <a:r>
              <a:rPr lang="en-US" dirty="0"/>
              <a:t> S, Jankovic J, </a:t>
            </a:r>
            <a:r>
              <a:rPr lang="en-US" dirty="0" err="1"/>
              <a:t>Hallet</a:t>
            </a:r>
            <a:r>
              <a:rPr lang="en-US" dirty="0"/>
              <a:t> M, eds. </a:t>
            </a:r>
            <a:r>
              <a:rPr lang="en-US" i="1" dirty="0"/>
              <a:t>Principles and Practice of Movement Disorders</a:t>
            </a:r>
            <a:r>
              <a:rPr lang="en-US" dirty="0"/>
              <a:t>. 2nd ed. Saunders; 2011:415-446.</a:t>
            </a:r>
          </a:p>
          <a:p>
            <a:endParaRPr lang="en-US" sz="1400" dirty="0"/>
          </a:p>
        </p:txBody>
      </p:sp>
    </p:spTree>
    <p:extLst>
      <p:ext uri="{BB962C8B-B14F-4D97-AF65-F5344CB8AC3E}">
        <p14:creationId xmlns:p14="http://schemas.microsoft.com/office/powerpoint/2010/main" val="6345320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36</a:t>
            </a:fld>
            <a:endParaRPr lang="en-US" noProof="0" dirty="0"/>
          </a:p>
        </p:txBody>
      </p:sp>
      <p:sp>
        <p:nvSpPr>
          <p:cNvPr id="6" name="Slide Image Placeholder 5">
            <a:extLst>
              <a:ext uri="{FF2B5EF4-FFF2-40B4-BE49-F238E27FC236}">
                <a16:creationId xmlns:a16="http://schemas.microsoft.com/office/drawing/2014/main" id="{0F435748-70DA-BC29-56A6-190F2BA913B8}"/>
              </a:ext>
            </a:extLst>
          </p:cNvPr>
          <p:cNvSpPr>
            <a:spLocks noGrp="1" noRot="1" noChangeAspect="1"/>
          </p:cNvSpPr>
          <p:nvPr>
            <p:ph type="sldImg"/>
          </p:nvPr>
        </p:nvSpPr>
        <p:spPr>
          <a:xfrm>
            <a:off x="382588" y="239713"/>
            <a:ext cx="6092825" cy="3429000"/>
          </a:xfrm>
        </p:spPr>
      </p:sp>
      <p:sp>
        <p:nvSpPr>
          <p:cNvPr id="2" name="Notes Placeholder 1">
            <a:extLst>
              <a:ext uri="{FF2B5EF4-FFF2-40B4-BE49-F238E27FC236}">
                <a16:creationId xmlns:a16="http://schemas.microsoft.com/office/drawing/2014/main" id="{B86A8E3E-88B9-E5AC-E7F0-B749FC29D5BD}"/>
              </a:ext>
            </a:extLst>
          </p:cNvPr>
          <p:cNvSpPr>
            <a:spLocks noGrp="1"/>
          </p:cNvSpPr>
          <p:nvPr>
            <p:ph type="body" idx="1"/>
          </p:nvPr>
        </p:nvSpPr>
        <p:spPr/>
        <p:txBody>
          <a:bodyPr/>
          <a:lstStyle/>
          <a:p>
            <a:pPr marL="171450" indent="-171450"/>
            <a:r>
              <a:rPr lang="en-US" dirty="0"/>
              <a:t>Importantly, antipsychotic usage is increasing.</a:t>
            </a:r>
            <a:r>
              <a:rPr lang="en-US" baseline="30000" dirty="0"/>
              <a:t> </a:t>
            </a:r>
            <a:r>
              <a:rPr lang="en-US" dirty="0"/>
              <a:t>In fact, use of these agents increased from approximately 15 million prescriptions in 1992 to approximately 66 million in 2017.</a:t>
            </a:r>
            <a:r>
              <a:rPr lang="en-US" baseline="30000" dirty="0"/>
              <a:t>1</a:t>
            </a:r>
          </a:p>
          <a:p>
            <a:pPr marL="171450" indent="-171450"/>
            <a:r>
              <a:rPr lang="en-US" dirty="0"/>
              <a:t>Usage is expanding into patients of various ages, including increased use in the adult, elderly, and </a:t>
            </a:r>
            <a:br>
              <a:rPr lang="en-US" dirty="0"/>
            </a:br>
            <a:r>
              <a:rPr lang="en-US" dirty="0"/>
              <a:t>pediatric populations.</a:t>
            </a:r>
            <a:r>
              <a:rPr lang="en-US" baseline="30000" dirty="0"/>
              <a:t>2-4</a:t>
            </a:r>
          </a:p>
          <a:p>
            <a:pPr marL="171450" indent="-171450">
              <a:defRPr/>
            </a:pPr>
            <a:r>
              <a:rPr lang="en-US" dirty="0"/>
              <a:t>Antipsychotics are increasingly being used off-label for various conditions.</a:t>
            </a:r>
            <a:r>
              <a:rPr lang="en-US" baseline="30000" dirty="0"/>
              <a:t>3,5</a:t>
            </a:r>
          </a:p>
          <a:p>
            <a:pPr>
              <a:defRPr/>
            </a:pPr>
            <a:endParaRPr lang="en-US" dirty="0"/>
          </a:p>
          <a:p>
            <a:pPr marL="0" indent="0">
              <a:buFont typeface="Arial" panose="020B0604020202020204" pitchFamily="34" charset="0"/>
              <a:buNone/>
              <a:defRPr/>
            </a:pPr>
            <a:r>
              <a:rPr lang="en-US" b="1" dirty="0"/>
              <a:t>References</a:t>
            </a:r>
          </a:p>
          <a:p>
            <a:pPr marL="228600" indent="-228600">
              <a:buFont typeface="Arial" panose="020B0604020202020204" pitchFamily="34" charset="0"/>
              <a:buAutoNum type="arabicPeriod"/>
              <a:defRPr/>
            </a:pPr>
            <a:r>
              <a:rPr lang="en-US" dirty="0"/>
              <a:t>Data on file. Assessment of Antipsychotic Market Prescription Trends in the US, 1992-2017. IQVIA Report to </a:t>
            </a:r>
            <a:r>
              <a:rPr lang="en-US" dirty="0" err="1"/>
              <a:t>Neurocrine</a:t>
            </a:r>
            <a:r>
              <a:rPr lang="en-US" dirty="0"/>
              <a:t> Biosciences, Inc.; 2018.</a:t>
            </a:r>
          </a:p>
          <a:p>
            <a:pPr marL="228600" indent="-228600">
              <a:buFont typeface="Arial" panose="020B0604020202020204" pitchFamily="34" charset="0"/>
              <a:buAutoNum type="arabicPeriod"/>
              <a:defRPr/>
            </a:pPr>
            <a:r>
              <a:rPr lang="en-US" dirty="0" err="1"/>
              <a:t>Caroff</a:t>
            </a:r>
            <a:r>
              <a:rPr lang="en-US" dirty="0"/>
              <a:t> SN, Yeomans K, Lenderking WR, et al. RE-KINECT: a prospective study of the presence and healthcare burden of tardive dyskinesia in clinical practice settings. </a:t>
            </a:r>
            <a:r>
              <a:rPr lang="en-US" i="1" dirty="0"/>
              <a:t>J Clin </a:t>
            </a:r>
            <a:r>
              <a:rPr lang="en-US" i="1" dirty="0" err="1"/>
              <a:t>Psychopharmacol</a:t>
            </a:r>
            <a:r>
              <a:rPr lang="en-US" dirty="0"/>
              <a:t>. 2020;40(3):259-268.</a:t>
            </a:r>
          </a:p>
          <a:p>
            <a:pPr marL="228600" indent="-228600">
              <a:buFont typeface="Arial" panose="020B0604020202020204" pitchFamily="34" charset="0"/>
              <a:buAutoNum type="arabicPeriod"/>
              <a:defRPr/>
            </a:pPr>
            <a:r>
              <a:rPr lang="en-US" dirty="0"/>
              <a:t>Carton L, </a:t>
            </a:r>
            <a:r>
              <a:rPr lang="en-US" dirty="0" err="1"/>
              <a:t>Cottencin</a:t>
            </a:r>
            <a:r>
              <a:rPr lang="en-US" dirty="0"/>
              <a:t> O, </a:t>
            </a:r>
            <a:r>
              <a:rPr lang="en-US" dirty="0" err="1"/>
              <a:t>Lapeyre</a:t>
            </a:r>
            <a:r>
              <a:rPr lang="en-US" dirty="0"/>
              <a:t>-Mestre M, et al Off-Label prescribing of antipsychotics in adults, children and elderly individuals: a systematic review of recent prescription trends. </a:t>
            </a:r>
            <a:r>
              <a:rPr lang="en-US" i="1" dirty="0" err="1"/>
              <a:t>Curr</a:t>
            </a:r>
            <a:r>
              <a:rPr lang="en-US" i="1" dirty="0"/>
              <a:t> Pharm Des</a:t>
            </a:r>
            <a:r>
              <a:rPr lang="en-US" dirty="0"/>
              <a:t>. 2015;21(23):3280-3297.</a:t>
            </a:r>
          </a:p>
          <a:p>
            <a:pPr marL="228600" indent="-228600">
              <a:buFont typeface="Arial" panose="020B0604020202020204" pitchFamily="34" charset="0"/>
              <a:buAutoNum type="arabicPeriod"/>
              <a:defRPr/>
            </a:pPr>
            <a:r>
              <a:rPr lang="en-US" dirty="0"/>
              <a:t>Domino ME and Swartz M. Who are the new users of antipsychotic medications? </a:t>
            </a:r>
            <a:r>
              <a:rPr lang="en-US" i="1" dirty="0" err="1"/>
              <a:t>Psychiatr</a:t>
            </a:r>
            <a:r>
              <a:rPr lang="en-US" i="1" dirty="0"/>
              <a:t> Serv</a:t>
            </a:r>
            <a:r>
              <a:rPr lang="en-US" dirty="0"/>
              <a:t>. 2008;59(5):507-514.</a:t>
            </a:r>
          </a:p>
          <a:p>
            <a:pPr marL="228600" indent="-228600">
              <a:buFont typeface="Arial" panose="020B0604020202020204" pitchFamily="34" charset="0"/>
              <a:buAutoNum type="arabicPeriod"/>
              <a:defRPr/>
            </a:pPr>
            <a:r>
              <a:rPr lang="en-US" dirty="0" err="1"/>
              <a:t>Citrome</a:t>
            </a:r>
            <a:r>
              <a:rPr lang="en-US" dirty="0"/>
              <a:t> L, </a:t>
            </a:r>
            <a:r>
              <a:rPr lang="en-US" dirty="0" err="1"/>
              <a:t>Kalsekar</a:t>
            </a:r>
            <a:r>
              <a:rPr lang="en-US" dirty="0"/>
              <a:t> I, Guo Z, </a:t>
            </a:r>
            <a:r>
              <a:rPr lang="en-US" dirty="0" err="1"/>
              <a:t>Laubmeier</a:t>
            </a:r>
            <a:r>
              <a:rPr lang="en-US" dirty="0"/>
              <a:t> K, Hebden T. Diagnoses associated with use of atypical antipsychotics in a commercial health plan: a claims database analysis. </a:t>
            </a:r>
            <a:r>
              <a:rPr lang="en-US" i="1" dirty="0"/>
              <a:t>Clin </a:t>
            </a:r>
            <a:r>
              <a:rPr lang="en-US" i="1" dirty="0" err="1"/>
              <a:t>Ther</a:t>
            </a:r>
            <a:r>
              <a:rPr lang="en-US" dirty="0"/>
              <a:t>. 2013;35(12):1867-1875.</a:t>
            </a:r>
          </a:p>
          <a:p>
            <a:endParaRPr lang="en-US" sz="1400" dirty="0"/>
          </a:p>
        </p:txBody>
      </p:sp>
    </p:spTree>
    <p:extLst>
      <p:ext uri="{BB962C8B-B14F-4D97-AF65-F5344CB8AC3E}">
        <p14:creationId xmlns:p14="http://schemas.microsoft.com/office/powerpoint/2010/main" val="15905149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37</a:t>
            </a:fld>
            <a:endParaRPr lang="en-US" noProof="0" dirty="0"/>
          </a:p>
        </p:txBody>
      </p:sp>
      <p:sp>
        <p:nvSpPr>
          <p:cNvPr id="8" name="Slide Image Placeholder 7">
            <a:extLst>
              <a:ext uri="{FF2B5EF4-FFF2-40B4-BE49-F238E27FC236}">
                <a16:creationId xmlns:a16="http://schemas.microsoft.com/office/drawing/2014/main" id="{B936CC30-83D1-9B0F-8C33-8B69ADB1125E}"/>
              </a:ext>
            </a:extLst>
          </p:cNvPr>
          <p:cNvSpPr>
            <a:spLocks noGrp="1" noRot="1" noChangeAspect="1"/>
          </p:cNvSpPr>
          <p:nvPr>
            <p:ph type="sldImg"/>
          </p:nvPr>
        </p:nvSpPr>
        <p:spPr>
          <a:xfrm>
            <a:off x="382588" y="239713"/>
            <a:ext cx="6092825" cy="3429000"/>
          </a:xfrm>
        </p:spPr>
      </p:sp>
      <p:sp>
        <p:nvSpPr>
          <p:cNvPr id="2" name="Notes Placeholder 1">
            <a:extLst>
              <a:ext uri="{FF2B5EF4-FFF2-40B4-BE49-F238E27FC236}">
                <a16:creationId xmlns:a16="http://schemas.microsoft.com/office/drawing/2014/main" id="{A8BD3953-9449-3A0C-DEA0-40736B95A628}"/>
              </a:ext>
            </a:extLst>
          </p:cNvPr>
          <p:cNvSpPr>
            <a:spLocks noGrp="1"/>
          </p:cNvSpPr>
          <p:nvPr>
            <p:ph type="body" idx="1"/>
          </p:nvPr>
        </p:nvSpPr>
        <p:spPr/>
        <p:txBody>
          <a:bodyPr/>
          <a:lstStyle/>
          <a:p>
            <a:pPr marL="171450" indent="-171450"/>
            <a:r>
              <a:rPr lang="en-US" dirty="0"/>
              <a:t>Antipsychotics include first-generation, or typical, antipsychotics, and second-generation, or atypical, antipsychotics.</a:t>
            </a:r>
            <a:r>
              <a:rPr lang="en-US" baseline="30000" dirty="0"/>
              <a:t>1,2</a:t>
            </a:r>
          </a:p>
          <a:p>
            <a:pPr marL="171450" indent="-171450"/>
            <a:r>
              <a:rPr lang="en-US" dirty="0"/>
              <a:t>First-generation antipsychotics are thought to exert their effects predominantly through dopamine D2 receptor antagonism and carry a higher risk for both acute and late-onset drug-induced movement disorders.</a:t>
            </a:r>
            <a:r>
              <a:rPr lang="en-US" baseline="30000" dirty="0"/>
              <a:t>1</a:t>
            </a:r>
          </a:p>
          <a:p>
            <a:pPr marL="171450" indent="-171450"/>
            <a:r>
              <a:rPr lang="en-US" dirty="0"/>
              <a:t>Second-generation antipsychotics are thought to exert their effects through a combination of serotonin 5-HT</a:t>
            </a:r>
            <a:r>
              <a:rPr lang="en-US" baseline="-25000" dirty="0"/>
              <a:t>2A</a:t>
            </a:r>
            <a:r>
              <a:rPr lang="en-US" dirty="0"/>
              <a:t> and dopamine D2 receptor antagonism</a:t>
            </a:r>
            <a:r>
              <a:rPr lang="en-US" baseline="30000" dirty="0"/>
              <a:t>2</a:t>
            </a:r>
            <a:r>
              <a:rPr lang="en-US" dirty="0"/>
              <a:t> and carry a higher risk of sedation, hypotension, and weight gain.</a:t>
            </a:r>
            <a:r>
              <a:rPr lang="en-US" baseline="30000" dirty="0"/>
              <a:t>1</a:t>
            </a:r>
          </a:p>
          <a:p>
            <a:endParaRPr lang="en-US" dirty="0"/>
          </a:p>
          <a:p>
            <a:pPr marL="0" indent="0">
              <a:buFont typeface="Arial" panose="020B0604020202020204" pitchFamily="34" charset="0"/>
              <a:buNone/>
            </a:pPr>
            <a:r>
              <a:rPr lang="en-US" b="1" dirty="0"/>
              <a:t>References</a:t>
            </a:r>
          </a:p>
          <a:p>
            <a:pPr marL="228600" indent="-228600">
              <a:buFont typeface="+mj-lt"/>
              <a:buAutoNum type="arabicPeriod"/>
            </a:pPr>
            <a:r>
              <a:rPr lang="en-US" dirty="0"/>
              <a:t>Agency for Healthcare Research and Quality. Comparative effectiveness of first-generation and second-generation antipsychotics in the adult population. AHRQ Effective Health Care Program. Published online December 1, 2010. Accessed December 6, 2021. https://effectivehealthcare.ahrq.gov/sites/default/files/pdf/antipsychotics-adults_research-protocol.pdf</a:t>
            </a:r>
          </a:p>
          <a:p>
            <a:pPr marL="228600" indent="-228600">
              <a:buFont typeface="+mj-lt"/>
              <a:buAutoNum type="arabicPeriod"/>
            </a:pPr>
            <a:r>
              <a:rPr lang="en-US" dirty="0"/>
              <a:t>Stahl SM. </a:t>
            </a:r>
            <a:r>
              <a:rPr lang="en-US" i="1" dirty="0"/>
              <a:t>Stahl’s Essential Psychopharmacology: Neuroscientific Basis and Practical Application</a:t>
            </a:r>
            <a:r>
              <a:rPr lang="en-US" dirty="0"/>
              <a:t>. 4th ed. Cambridge University Press; 2014.</a:t>
            </a:r>
          </a:p>
          <a:p>
            <a:endParaRPr lang="en-US" sz="1400" dirty="0"/>
          </a:p>
        </p:txBody>
      </p:sp>
    </p:spTree>
    <p:extLst>
      <p:ext uri="{BB962C8B-B14F-4D97-AF65-F5344CB8AC3E}">
        <p14:creationId xmlns:p14="http://schemas.microsoft.com/office/powerpoint/2010/main" val="37040800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38</a:t>
            </a:fld>
            <a:endParaRPr lang="en-US" noProof="0" dirty="0"/>
          </a:p>
        </p:txBody>
      </p:sp>
      <p:sp>
        <p:nvSpPr>
          <p:cNvPr id="8" name="Slide Image Placeholder 7">
            <a:extLst>
              <a:ext uri="{FF2B5EF4-FFF2-40B4-BE49-F238E27FC236}">
                <a16:creationId xmlns:a16="http://schemas.microsoft.com/office/drawing/2014/main" id="{349DC369-EE09-D2E9-698D-FA396949B6DC}"/>
              </a:ext>
            </a:extLst>
          </p:cNvPr>
          <p:cNvSpPr>
            <a:spLocks noGrp="1" noRot="1" noChangeAspect="1"/>
          </p:cNvSpPr>
          <p:nvPr>
            <p:ph type="sldImg"/>
          </p:nvPr>
        </p:nvSpPr>
        <p:spPr>
          <a:xfrm>
            <a:off x="382588" y="239713"/>
            <a:ext cx="6092825" cy="3429000"/>
          </a:xfrm>
        </p:spPr>
      </p:sp>
      <p:sp>
        <p:nvSpPr>
          <p:cNvPr id="2" name="Notes Placeholder 1">
            <a:extLst>
              <a:ext uri="{FF2B5EF4-FFF2-40B4-BE49-F238E27FC236}">
                <a16:creationId xmlns:a16="http://schemas.microsoft.com/office/drawing/2014/main" id="{F4D96DA1-3714-DD9E-AE8F-41D62D9522BF}"/>
              </a:ext>
            </a:extLst>
          </p:cNvPr>
          <p:cNvSpPr>
            <a:spLocks noGrp="1"/>
          </p:cNvSpPr>
          <p:nvPr>
            <p:ph type="body" idx="1"/>
          </p:nvPr>
        </p:nvSpPr>
        <p:spPr/>
        <p:txBody>
          <a:bodyPr/>
          <a:lstStyle/>
          <a:p>
            <a:pPr marL="171450" indent="-171450">
              <a:defRPr/>
            </a:pPr>
            <a:r>
              <a:rPr lang="en-US" dirty="0"/>
              <a:t>TD is prevalent among patients treated with antipsychotics; in fact, approximately 600,000 patients in the United States might have TD.</a:t>
            </a:r>
            <a:r>
              <a:rPr lang="en-US" baseline="30000" dirty="0"/>
              <a:t>1,2</a:t>
            </a:r>
            <a:endParaRPr lang="en-US" dirty="0"/>
          </a:p>
          <a:p>
            <a:pPr marL="171450" indent="-171450"/>
            <a:r>
              <a:rPr lang="en-US" dirty="0"/>
              <a:t>The global prevalence of TD is estimated to be around 25% of patients treated with any antipsychotic medication.</a:t>
            </a:r>
            <a:r>
              <a:rPr lang="en-US" baseline="30000" dirty="0"/>
              <a:t>3</a:t>
            </a:r>
          </a:p>
          <a:p>
            <a:pPr marL="171450" indent="-171450"/>
            <a:r>
              <a:rPr lang="en-US" dirty="0"/>
              <a:t>The risk for TD increases with increased duration of exposure to antipsychotics, growing from about 32% after 5 years of treatment to more than 68% after 25 years of treatment.</a:t>
            </a:r>
            <a:r>
              <a:rPr lang="en-US" baseline="30000" dirty="0"/>
              <a:t>4</a:t>
            </a:r>
          </a:p>
          <a:p>
            <a:pPr marL="0" indent="0">
              <a:buFont typeface="Arial" panose="020B0604020202020204" pitchFamily="34" charset="0"/>
              <a:buNone/>
            </a:pPr>
            <a:endParaRPr lang="en-US" dirty="0"/>
          </a:p>
          <a:p>
            <a:pPr marL="0" indent="0">
              <a:buFont typeface="Arial" panose="020B0604020202020204" pitchFamily="34" charset="0"/>
              <a:buNone/>
            </a:pPr>
            <a:r>
              <a:rPr lang="it-IT" b="1" dirty="0"/>
              <a:t>References</a:t>
            </a:r>
          </a:p>
          <a:p>
            <a:pPr marL="228600" indent="-228600">
              <a:buFont typeface="Arial" panose="020B0604020202020204" pitchFamily="34" charset="0"/>
              <a:buAutoNum type="arabicPeriod"/>
            </a:pPr>
            <a:r>
              <a:rPr lang="en-US" dirty="0"/>
              <a:t>Robert L. Tardive dyskinesia facts and figures. </a:t>
            </a:r>
            <a:r>
              <a:rPr lang="en-US" i="1" dirty="0"/>
              <a:t>Psychiatric Times</a:t>
            </a:r>
            <a:r>
              <a:rPr lang="en-US" dirty="0"/>
              <a:t>. May 30, 2019. Accessed December 6, 2021. https://www.psychiatrictimes.com/tardive-dyskinesia/tardive-dyskinesia-facts-and-figures</a:t>
            </a:r>
          </a:p>
          <a:p>
            <a:pPr marL="228600" indent="-228600">
              <a:buFont typeface="Arial" panose="020B0604020202020204" pitchFamily="34" charset="0"/>
              <a:buAutoNum type="arabicPeriod"/>
            </a:pPr>
            <a:r>
              <a:rPr lang="en-US" dirty="0"/>
              <a:t>Cloud LJ, </a:t>
            </a:r>
            <a:r>
              <a:rPr lang="en-US" dirty="0" err="1"/>
              <a:t>Zutshi</a:t>
            </a:r>
            <a:r>
              <a:rPr lang="en-US" dirty="0"/>
              <a:t> D, Factor SA. Tardive dyskinesia: therapeutic options for an increasingly common disorder. </a:t>
            </a:r>
            <a:r>
              <a:rPr lang="en-US" i="1" dirty="0"/>
              <a:t>Neurotherapeutics</a:t>
            </a:r>
            <a:r>
              <a:rPr lang="en-US" dirty="0"/>
              <a:t>. 2014;11(1):166-176.</a:t>
            </a:r>
          </a:p>
          <a:p>
            <a:pPr marL="228600" indent="-228600">
              <a:buFont typeface="Arial" panose="020B0604020202020204" pitchFamily="34" charset="0"/>
              <a:buAutoNum type="arabicPeriod"/>
            </a:pPr>
            <a:r>
              <a:rPr lang="en-US" dirty="0"/>
              <a:t>Carbon M, Hsieh CH, Kane JM, </a:t>
            </a:r>
            <a:r>
              <a:rPr lang="en-US" dirty="0" err="1"/>
              <a:t>Correll</a:t>
            </a:r>
            <a:r>
              <a:rPr lang="en-US" dirty="0"/>
              <a:t> CU. Tardive dyskinesia prevalence in the period of second-generation antipsychotic use: a meta-analysis. </a:t>
            </a:r>
            <a:r>
              <a:rPr lang="en-US" i="1" dirty="0"/>
              <a:t>J Clin Psychiatry</a:t>
            </a:r>
            <a:r>
              <a:rPr lang="en-US" dirty="0"/>
              <a:t>. 2017;78(3):e264-e278. </a:t>
            </a:r>
          </a:p>
          <a:p>
            <a:pPr marL="228600" indent="-228600">
              <a:buFont typeface="Arial" panose="020B0604020202020204" pitchFamily="34" charset="0"/>
              <a:buAutoNum type="arabicPeriod"/>
            </a:pPr>
            <a:r>
              <a:rPr lang="en-US" dirty="0"/>
              <a:t>Glazer WM, Morgenstern H, Doucette JT. Predicting the long-term risk of tardive dyskinesia in outpatients maintained on neuroleptic medications.</a:t>
            </a:r>
            <a:r>
              <a:rPr lang="en-US" i="1" dirty="0"/>
              <a:t> J Clin Psychiatry</a:t>
            </a:r>
            <a:r>
              <a:rPr lang="en-US" dirty="0"/>
              <a:t>. 1993;54(4):133-139.</a:t>
            </a:r>
          </a:p>
          <a:p>
            <a:endParaRPr lang="en-US" sz="1400" dirty="0"/>
          </a:p>
        </p:txBody>
      </p:sp>
    </p:spTree>
    <p:extLst>
      <p:ext uri="{BB962C8B-B14F-4D97-AF65-F5344CB8AC3E}">
        <p14:creationId xmlns:p14="http://schemas.microsoft.com/office/powerpoint/2010/main" val="17853546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39</a:t>
            </a:fld>
            <a:endParaRPr lang="en-US" noProof="0" dirty="0"/>
          </a:p>
        </p:txBody>
      </p:sp>
      <p:sp>
        <p:nvSpPr>
          <p:cNvPr id="8" name="Slide Image Placeholder 7">
            <a:extLst>
              <a:ext uri="{FF2B5EF4-FFF2-40B4-BE49-F238E27FC236}">
                <a16:creationId xmlns:a16="http://schemas.microsoft.com/office/drawing/2014/main" id="{52DAD0AE-AACA-CF68-A8F7-F72846602976}"/>
              </a:ext>
            </a:extLst>
          </p:cNvPr>
          <p:cNvSpPr>
            <a:spLocks noGrp="1" noRot="1" noChangeAspect="1"/>
          </p:cNvSpPr>
          <p:nvPr>
            <p:ph type="sldImg"/>
          </p:nvPr>
        </p:nvSpPr>
        <p:spPr>
          <a:xfrm>
            <a:off x="382588" y="239713"/>
            <a:ext cx="6092825" cy="3429000"/>
          </a:xfrm>
        </p:spPr>
      </p:sp>
      <p:sp>
        <p:nvSpPr>
          <p:cNvPr id="2" name="Notes Placeholder 1">
            <a:extLst>
              <a:ext uri="{FF2B5EF4-FFF2-40B4-BE49-F238E27FC236}">
                <a16:creationId xmlns:a16="http://schemas.microsoft.com/office/drawing/2014/main" id="{B08A6663-F1EF-C969-64A2-F8215698C43D}"/>
              </a:ext>
            </a:extLst>
          </p:cNvPr>
          <p:cNvSpPr>
            <a:spLocks noGrp="1"/>
          </p:cNvSpPr>
          <p:nvPr>
            <p:ph type="body" idx="1"/>
          </p:nvPr>
        </p:nvSpPr>
        <p:spPr/>
        <p:txBody>
          <a:bodyPr/>
          <a:lstStyle/>
          <a:p>
            <a:pPr marL="171450" indent="-171450"/>
            <a:r>
              <a:rPr lang="en-US" dirty="0"/>
              <a:t>Importantly, TD can occur with both first-generation antipsychotics (FGAs) and second-generation </a:t>
            </a:r>
            <a:br>
              <a:rPr lang="en-US" dirty="0"/>
            </a:br>
            <a:r>
              <a:rPr lang="en-US" dirty="0"/>
              <a:t>antipsychotics (SGAs).</a:t>
            </a:r>
            <a:r>
              <a:rPr lang="en-US" baseline="30000" dirty="0"/>
              <a:t>1</a:t>
            </a:r>
          </a:p>
          <a:p>
            <a:pPr marL="171450" indent="-171450"/>
            <a:r>
              <a:rPr lang="en-US" dirty="0"/>
              <a:t>In a 2017 meta-analysis of 41 studies, the prevalence of TD ranged from 7% in patients taking SGAs who had no prior exposure to FGAs, to 30% in patients taking FGAs.</a:t>
            </a:r>
            <a:r>
              <a:rPr lang="en-US" baseline="30000" dirty="0"/>
              <a:t>1</a:t>
            </a:r>
            <a:endParaRPr lang="en-US" dirty="0"/>
          </a:p>
          <a:p>
            <a:pPr marL="171450" indent="-171450"/>
            <a:r>
              <a:rPr lang="en-US" dirty="0"/>
              <a:t>A 2018 meta-analysis of 32 randomized studies (N=10,706) looked at the mean raw incidence of TD by antipsychotic class. Depending on the antipsychotic agent, the mean incidence for FGAs ranged from 2.4% to 21.3%, and the mean incidence for SGAs ranged from 0.9% to 8.2%.</a:t>
            </a:r>
            <a:r>
              <a:rPr lang="en-US" baseline="30000" dirty="0"/>
              <a:t>2</a:t>
            </a:r>
          </a:p>
          <a:p>
            <a:pPr marL="0" indent="0">
              <a:buFont typeface="Arial" panose="020B0604020202020204" pitchFamily="34" charset="0"/>
              <a:buNone/>
              <a:defRPr/>
            </a:pPr>
            <a:endParaRPr lang="en-US" dirty="0"/>
          </a:p>
          <a:p>
            <a:pPr marL="0" indent="0">
              <a:buFont typeface="Arial" panose="020B0604020202020204" pitchFamily="34" charset="0"/>
              <a:buNone/>
              <a:defRPr/>
            </a:pPr>
            <a:r>
              <a:rPr lang="en-US" b="1" dirty="0"/>
              <a:t>References</a:t>
            </a:r>
          </a:p>
          <a:p>
            <a:pPr marL="228600" indent="-228600">
              <a:buFont typeface="+mj-lt"/>
              <a:buAutoNum type="arabicPeriod"/>
              <a:defRPr/>
            </a:pPr>
            <a:r>
              <a:rPr lang="en-US" dirty="0"/>
              <a:t>Carbon M, Hsieh CH, Kane JM, </a:t>
            </a:r>
            <a:r>
              <a:rPr lang="en-US" dirty="0" err="1"/>
              <a:t>Correll</a:t>
            </a:r>
            <a:r>
              <a:rPr lang="en-US" dirty="0"/>
              <a:t> CU. Tardive dyskinesia prevalence in the period of second-generation antipsychotic use: a meta-analysis. </a:t>
            </a:r>
            <a:r>
              <a:rPr lang="en-US" i="1" dirty="0"/>
              <a:t>J Clin Psychiatry</a:t>
            </a:r>
            <a:r>
              <a:rPr lang="en-US" dirty="0"/>
              <a:t>. 2017;78(3):e264-e278.</a:t>
            </a:r>
          </a:p>
          <a:p>
            <a:pPr marL="228600" indent="-228600">
              <a:buFont typeface="+mj-lt"/>
              <a:buAutoNum type="arabicPeriod"/>
              <a:defRPr/>
            </a:pPr>
            <a:r>
              <a:rPr lang="en-US" dirty="0"/>
              <a:t>Carbon M, Kane JM, </a:t>
            </a:r>
            <a:r>
              <a:rPr lang="en-US" dirty="0" err="1"/>
              <a:t>Leucht</a:t>
            </a:r>
            <a:r>
              <a:rPr lang="en-US" dirty="0"/>
              <a:t> S, </a:t>
            </a:r>
            <a:r>
              <a:rPr lang="en-US" dirty="0" err="1"/>
              <a:t>Correll</a:t>
            </a:r>
            <a:r>
              <a:rPr lang="en-US" dirty="0"/>
              <a:t> CU. Tardive dyskinesia risk with first- and second-generation antipsychotics in comparative randomized controlled trials: a meta-analysis. </a:t>
            </a:r>
            <a:r>
              <a:rPr lang="en-US" i="1" dirty="0"/>
              <a:t>World Psychiatry</a:t>
            </a:r>
            <a:r>
              <a:rPr lang="en-US" dirty="0"/>
              <a:t>. 2018;17(3):330-340.</a:t>
            </a:r>
          </a:p>
          <a:p>
            <a:endParaRPr lang="en-US" sz="1400" dirty="0"/>
          </a:p>
        </p:txBody>
      </p:sp>
    </p:spTree>
    <p:extLst>
      <p:ext uri="{BB962C8B-B14F-4D97-AF65-F5344CB8AC3E}">
        <p14:creationId xmlns:p14="http://schemas.microsoft.com/office/powerpoint/2010/main" val="4117607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4</a:t>
            </a:fld>
            <a:endParaRPr lang="en-US" noProof="0" dirty="0"/>
          </a:p>
        </p:txBody>
      </p:sp>
      <p:sp>
        <p:nvSpPr>
          <p:cNvPr id="6" name="Slide Image Placeholder 5">
            <a:extLst>
              <a:ext uri="{FF2B5EF4-FFF2-40B4-BE49-F238E27FC236}">
                <a16:creationId xmlns:a16="http://schemas.microsoft.com/office/drawing/2014/main" id="{788280BE-9DEC-DD75-D7CA-365A13D7F97A}"/>
              </a:ext>
            </a:extLst>
          </p:cNvPr>
          <p:cNvSpPr>
            <a:spLocks noGrp="1" noRot="1" noChangeAspect="1"/>
          </p:cNvSpPr>
          <p:nvPr>
            <p:ph type="sldImg"/>
          </p:nvPr>
        </p:nvSpPr>
        <p:spPr>
          <a:xfrm>
            <a:off x="382588" y="239713"/>
            <a:ext cx="6092825" cy="3429000"/>
          </a:xfrm>
        </p:spPr>
      </p:sp>
      <p:sp>
        <p:nvSpPr>
          <p:cNvPr id="7" name="Notes Placeholder 6">
            <a:extLst>
              <a:ext uri="{FF2B5EF4-FFF2-40B4-BE49-F238E27FC236}">
                <a16:creationId xmlns:a16="http://schemas.microsoft.com/office/drawing/2014/main" id="{22B3FB7D-A9DD-C302-E373-A921E6B4324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29985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100" dirty="0"/>
              <a:t>Although all patients taking antipsychotics are at risk for TD, some studies have shown that certain characteristics may further increase the risk.</a:t>
            </a:r>
          </a:p>
          <a:p>
            <a:r>
              <a:rPr lang="en-US" sz="1100" dirty="0"/>
              <a:t>Patient factors that may increase the risk for TD include:</a:t>
            </a:r>
          </a:p>
          <a:p>
            <a:pPr marL="400050" lvl="1" indent="-171450"/>
            <a:r>
              <a:rPr lang="en-US" sz="1100" dirty="0"/>
              <a:t>Age 50 years or older</a:t>
            </a:r>
            <a:r>
              <a:rPr lang="en-US" sz="1100" baseline="30000" dirty="0"/>
              <a:t>1</a:t>
            </a:r>
          </a:p>
          <a:p>
            <a:pPr marL="400050" lvl="1" indent="-171450"/>
            <a:r>
              <a:rPr lang="en-US" sz="1100" dirty="0"/>
              <a:t>Substance abuse</a:t>
            </a:r>
            <a:r>
              <a:rPr lang="en-US" sz="1100" baseline="30000" dirty="0"/>
              <a:t>2</a:t>
            </a:r>
          </a:p>
          <a:p>
            <a:pPr marL="400050" lvl="1" indent="-171450"/>
            <a:r>
              <a:rPr lang="en-US" sz="1100" dirty="0"/>
              <a:t>Postmenopausal status</a:t>
            </a:r>
            <a:r>
              <a:rPr lang="en-US" sz="1100" baseline="30000" dirty="0"/>
              <a:t>3</a:t>
            </a:r>
          </a:p>
          <a:p>
            <a:pPr marL="400050" lvl="1" indent="-171450"/>
            <a:r>
              <a:rPr lang="en-US" sz="1100" dirty="0"/>
              <a:t>Diagnosis of a mood disorder</a:t>
            </a:r>
            <a:r>
              <a:rPr lang="en-US" sz="1100" baseline="30000" dirty="0"/>
              <a:t>4</a:t>
            </a:r>
          </a:p>
          <a:p>
            <a:r>
              <a:rPr lang="en-US" sz="1100" dirty="0"/>
              <a:t>Treatment factors that may increase the risk of TD include:</a:t>
            </a:r>
          </a:p>
          <a:p>
            <a:pPr marL="400050" lvl="1" indent="-171450"/>
            <a:r>
              <a:rPr lang="en-US" sz="1100" dirty="0"/>
              <a:t>Cumulative exposure to antipsychotics</a:t>
            </a:r>
            <a:r>
              <a:rPr lang="en-US" sz="1100" baseline="30000" dirty="0"/>
              <a:t>2</a:t>
            </a:r>
          </a:p>
          <a:p>
            <a:pPr marL="400050" lvl="1" indent="-171450"/>
            <a:r>
              <a:rPr lang="en-US" sz="1100" dirty="0"/>
              <a:t>Treatment with anticholinergic agents</a:t>
            </a:r>
            <a:r>
              <a:rPr lang="en-US" sz="1100" baseline="30000" dirty="0"/>
              <a:t>2</a:t>
            </a:r>
          </a:p>
          <a:p>
            <a:pPr marL="400050" lvl="1" indent="-171450"/>
            <a:r>
              <a:rPr lang="en-US" sz="1100" dirty="0"/>
              <a:t>History of acute movement disorders</a:t>
            </a:r>
            <a:r>
              <a:rPr lang="en-US" sz="1100" baseline="30000" dirty="0"/>
              <a:t>2</a:t>
            </a:r>
          </a:p>
          <a:p>
            <a:pPr marL="400050" lvl="1" indent="-171450"/>
            <a:r>
              <a:rPr lang="en-US" sz="1100" dirty="0"/>
              <a:t>Antidopaminergic (D2) potency of the antipsychotic</a:t>
            </a:r>
            <a:r>
              <a:rPr lang="en-US" sz="1100" baseline="30000" dirty="0"/>
              <a:t>5</a:t>
            </a:r>
          </a:p>
          <a:p>
            <a:endParaRPr lang="en-US" sz="1100" dirty="0"/>
          </a:p>
          <a:p>
            <a:pPr marL="0" indent="0">
              <a:buNone/>
            </a:pPr>
            <a:r>
              <a:rPr lang="en-US" sz="1100" b="1" dirty="0"/>
              <a:t>References</a:t>
            </a:r>
          </a:p>
          <a:p>
            <a:pPr marL="228600" lvl="0" indent="-228600">
              <a:buFont typeface="+mj-lt"/>
              <a:buAutoNum type="arabicPeriod"/>
            </a:pPr>
            <a:r>
              <a:rPr lang="en-US" sz="1100" dirty="0"/>
              <a:t>Woerner MG, Alvir JM, Saltz BL, Lieberman JA, Kane JM. Prospective study of tardive dyskinesia in the elderly: rates and risk factors. </a:t>
            </a:r>
            <a:r>
              <a:rPr lang="en-US" sz="1100" i="1" dirty="0"/>
              <a:t>Am J Psychiatry</a:t>
            </a:r>
            <a:r>
              <a:rPr lang="en-US" sz="1100" dirty="0"/>
              <a:t>. 1998;155(11):1521-1528.</a:t>
            </a:r>
            <a:endParaRPr lang="en-US" sz="1100" noProof="0" dirty="0"/>
          </a:p>
          <a:p>
            <a:pPr marL="228600" lvl="0" indent="-228600">
              <a:buFont typeface="+mj-lt"/>
              <a:buAutoNum type="arabicPeriod"/>
            </a:pPr>
            <a:r>
              <a:rPr lang="en-US" sz="1100" dirty="0"/>
              <a:t>Miller DD, McEvoy JP, Davis SM, et al. Clinical correlates of tardive dyskinesia in schizophrenia: baseline data from the CATIE schizophrenia trial. </a:t>
            </a:r>
            <a:r>
              <a:rPr lang="en-US" sz="1100" i="1" dirty="0"/>
              <a:t>Schizophr Res</a:t>
            </a:r>
            <a:r>
              <a:rPr lang="en-US" sz="1100" dirty="0"/>
              <a:t>. 2005;80(1):33-43.</a:t>
            </a:r>
          </a:p>
          <a:p>
            <a:pPr marL="228600" lvl="0" indent="-228600">
              <a:buFont typeface="+mj-lt"/>
              <a:buAutoNum type="arabicPeriod"/>
            </a:pPr>
            <a:r>
              <a:rPr lang="en-US" sz="1100" dirty="0"/>
              <a:t>Turrone P, Seeman MV, Silvestri S. Estrogen receptor activation and tardive dyskinesia. </a:t>
            </a:r>
            <a:r>
              <a:rPr lang="en-US" sz="1100" i="1" dirty="0"/>
              <a:t>Can J Psychiatry</a:t>
            </a:r>
            <a:r>
              <a:rPr lang="en-US" sz="1100" dirty="0"/>
              <a:t>. 2000;45(3):288-190.</a:t>
            </a:r>
            <a:endParaRPr lang="en-US" sz="1100" noProof="0" dirty="0"/>
          </a:p>
          <a:p>
            <a:pPr marL="228600" lvl="0" indent="-228600">
              <a:buFont typeface="+mj-lt"/>
              <a:buAutoNum type="arabicPeriod"/>
            </a:pPr>
            <a:r>
              <a:rPr lang="en-US" sz="1100" dirty="0"/>
              <a:t>Casey DE. Affective disorders and tardive dyskinesia. </a:t>
            </a:r>
            <a:r>
              <a:rPr lang="en-US" sz="1100" i="1" dirty="0"/>
              <a:t>Encephale</a:t>
            </a:r>
            <a:r>
              <a:rPr lang="en-US" sz="1100" dirty="0"/>
              <a:t>. 1988;14(Spec No):221-226.</a:t>
            </a:r>
          </a:p>
          <a:p>
            <a:pPr marL="228600" lvl="0" indent="-228600">
              <a:buFont typeface="+mj-lt"/>
              <a:buAutoNum type="arabicPeriod"/>
            </a:pPr>
            <a:r>
              <a:rPr lang="en-US" sz="1100" dirty="0"/>
              <a:t>Divac N, Prostran M, Jakovcevski I, Cerovac N. Second-generation antipsychotics and extrapyramidal adverse effects. </a:t>
            </a:r>
            <a:r>
              <a:rPr lang="en-US" sz="1100" i="1" dirty="0"/>
              <a:t>Biomed Res Int. </a:t>
            </a:r>
            <a:r>
              <a:rPr lang="en-US" sz="1100" dirty="0"/>
              <a:t>2014;2014:656370. doi: 10.1155/2014/656370</a:t>
            </a:r>
          </a:p>
        </p:txBody>
      </p:sp>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40</a:t>
            </a:fld>
            <a:endParaRPr lang="en-US" noProof="0" dirty="0"/>
          </a:p>
        </p:txBody>
      </p:sp>
      <p:sp>
        <p:nvSpPr>
          <p:cNvPr id="7" name="Slide Image Placeholder 6">
            <a:extLst>
              <a:ext uri="{FF2B5EF4-FFF2-40B4-BE49-F238E27FC236}">
                <a16:creationId xmlns:a16="http://schemas.microsoft.com/office/drawing/2014/main" id="{9776E5E0-FBD8-339A-36DB-4E9631EE0150}"/>
              </a:ext>
            </a:extLst>
          </p:cNvPr>
          <p:cNvSpPr>
            <a:spLocks noGrp="1" noRot="1" noChangeAspect="1"/>
          </p:cNvSpPr>
          <p:nvPr>
            <p:ph type="sldImg"/>
          </p:nvPr>
        </p:nvSpPr>
        <p:spPr>
          <a:xfrm>
            <a:off x="382588" y="239713"/>
            <a:ext cx="6092825" cy="3429000"/>
          </a:xfrm>
        </p:spPr>
      </p:sp>
    </p:spTree>
    <p:extLst>
      <p:ext uri="{BB962C8B-B14F-4D97-AF65-F5344CB8AC3E}">
        <p14:creationId xmlns:p14="http://schemas.microsoft.com/office/powerpoint/2010/main" val="42197540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ED91C851-9989-4225-B48B-866184E69F45}" type="slidenum">
              <a:rPr lang="en-US" noProof="0" smtClean="0"/>
              <a:pPr lvl="0"/>
              <a:t>41</a:t>
            </a:fld>
            <a:endParaRPr lang="en-US" noProof="0" dirty="0"/>
          </a:p>
        </p:txBody>
      </p:sp>
      <p:sp>
        <p:nvSpPr>
          <p:cNvPr id="8" name="Slide Image Placeholder 7">
            <a:extLst>
              <a:ext uri="{FF2B5EF4-FFF2-40B4-BE49-F238E27FC236}">
                <a16:creationId xmlns:a16="http://schemas.microsoft.com/office/drawing/2014/main" id="{E6E04E05-0387-E8A9-1A4D-208743F92768}"/>
              </a:ext>
            </a:extLst>
          </p:cNvPr>
          <p:cNvSpPr>
            <a:spLocks noGrp="1" noRot="1" noChangeAspect="1"/>
          </p:cNvSpPr>
          <p:nvPr>
            <p:ph type="sldImg"/>
          </p:nvPr>
        </p:nvSpPr>
        <p:spPr>
          <a:xfrm>
            <a:off x="382588" y="239713"/>
            <a:ext cx="6092825" cy="3429000"/>
          </a:xfrm>
        </p:spPr>
      </p:sp>
      <p:sp>
        <p:nvSpPr>
          <p:cNvPr id="2" name="Notes Placeholder 1">
            <a:extLst>
              <a:ext uri="{FF2B5EF4-FFF2-40B4-BE49-F238E27FC236}">
                <a16:creationId xmlns:a16="http://schemas.microsoft.com/office/drawing/2014/main" id="{28C6CB7B-79AB-E48F-B0EC-2BEA72BD734B}"/>
              </a:ext>
            </a:extLst>
          </p:cNvPr>
          <p:cNvSpPr>
            <a:spLocks noGrp="1"/>
          </p:cNvSpPr>
          <p:nvPr>
            <p:ph type="body" idx="1"/>
          </p:nvPr>
        </p:nvSpPr>
        <p:spPr/>
        <p:txBody>
          <a:bodyPr/>
          <a:lstStyle/>
          <a:p>
            <a:pPr marL="171450" indent="-171450"/>
            <a:r>
              <a:rPr lang="en-US" dirty="0"/>
              <a:t>With the frequent use of antipsychotics, it is interesting to note that patients with schizophrenia might account for only half of patients with TD.</a:t>
            </a:r>
          </a:p>
          <a:p>
            <a:pPr marL="171450" indent="-171450"/>
            <a:r>
              <a:rPr lang="en-US" dirty="0"/>
              <a:t>Just as common in patients with TD is a diagnosis of a mood or anxiety disorder.</a:t>
            </a:r>
          </a:p>
          <a:p>
            <a:endParaRPr lang="en-US" dirty="0"/>
          </a:p>
          <a:p>
            <a:pPr marL="0" indent="0">
              <a:buFont typeface="Arial" panose="020B0604020202020204" pitchFamily="34" charset="0"/>
              <a:buNone/>
              <a:defRPr/>
            </a:pPr>
            <a:r>
              <a:rPr lang="en-US" b="1" dirty="0"/>
              <a:t>Reference</a:t>
            </a:r>
          </a:p>
          <a:p>
            <a:pPr marL="0" indent="0">
              <a:buFont typeface="Arial" panose="020B0604020202020204" pitchFamily="34" charset="0"/>
              <a:buNone/>
              <a:defRPr/>
            </a:pPr>
            <a:r>
              <a:rPr lang="en-US" dirty="0"/>
              <a:t>Loughlin AM, Lin N, Abler V, Carroll B. Tardive dyskinesia among patients using antipsychotic medications in customary clinical care in the United States. </a:t>
            </a:r>
            <a:r>
              <a:rPr lang="en-US" i="1" dirty="0" err="1"/>
              <a:t>PLoS</a:t>
            </a:r>
            <a:r>
              <a:rPr lang="en-US" i="1" dirty="0"/>
              <a:t> One</a:t>
            </a:r>
            <a:r>
              <a:rPr lang="en-US" dirty="0"/>
              <a:t>. 2019;14(6):e0216044. </a:t>
            </a:r>
            <a:r>
              <a:rPr lang="en-US" dirty="0" err="1"/>
              <a:t>doi</a:t>
            </a:r>
            <a:r>
              <a:rPr lang="en-US" dirty="0"/>
              <a:t>: 10.1371/journal.pone.0216044</a:t>
            </a:r>
          </a:p>
          <a:p>
            <a:endParaRPr lang="en-US" sz="1400" dirty="0"/>
          </a:p>
        </p:txBody>
      </p:sp>
    </p:spTree>
    <p:extLst>
      <p:ext uri="{BB962C8B-B14F-4D97-AF65-F5344CB8AC3E}">
        <p14:creationId xmlns:p14="http://schemas.microsoft.com/office/powerpoint/2010/main" val="37667943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42</a:t>
            </a:fld>
            <a:endParaRPr lang="en-US" noProof="0" dirty="0"/>
          </a:p>
        </p:txBody>
      </p:sp>
      <p:sp>
        <p:nvSpPr>
          <p:cNvPr id="6" name="Slide Image Placeholder 5">
            <a:extLst>
              <a:ext uri="{FF2B5EF4-FFF2-40B4-BE49-F238E27FC236}">
                <a16:creationId xmlns:a16="http://schemas.microsoft.com/office/drawing/2014/main" id="{0491FC9C-0510-511A-FEB2-F6A040F5B371}"/>
              </a:ext>
            </a:extLst>
          </p:cNvPr>
          <p:cNvSpPr>
            <a:spLocks noGrp="1" noRot="1" noChangeAspect="1"/>
          </p:cNvSpPr>
          <p:nvPr>
            <p:ph type="sldImg"/>
          </p:nvPr>
        </p:nvSpPr>
        <p:spPr>
          <a:xfrm>
            <a:off x="382588" y="239713"/>
            <a:ext cx="6092825" cy="3429000"/>
          </a:xfrm>
        </p:spPr>
      </p:sp>
      <p:sp>
        <p:nvSpPr>
          <p:cNvPr id="7" name="Notes Placeholder 6">
            <a:extLst>
              <a:ext uri="{FF2B5EF4-FFF2-40B4-BE49-F238E27FC236}">
                <a16:creationId xmlns:a16="http://schemas.microsoft.com/office/drawing/2014/main" id="{A773319C-EB7B-5CE6-8A60-3C4C3B05191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23734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43</a:t>
            </a:fld>
            <a:endParaRPr lang="en-US" noProof="0" dirty="0"/>
          </a:p>
        </p:txBody>
      </p:sp>
      <p:sp>
        <p:nvSpPr>
          <p:cNvPr id="6" name="Slide Image Placeholder 5">
            <a:extLst>
              <a:ext uri="{FF2B5EF4-FFF2-40B4-BE49-F238E27FC236}">
                <a16:creationId xmlns:a16="http://schemas.microsoft.com/office/drawing/2014/main" id="{4D1AACFF-1584-66C9-171F-38425778ED41}"/>
              </a:ext>
            </a:extLst>
          </p:cNvPr>
          <p:cNvSpPr>
            <a:spLocks noGrp="1" noRot="1" noChangeAspect="1"/>
          </p:cNvSpPr>
          <p:nvPr>
            <p:ph type="sldImg"/>
          </p:nvPr>
        </p:nvSpPr>
        <p:spPr>
          <a:xfrm>
            <a:off x="382588" y="239713"/>
            <a:ext cx="6092825" cy="3429000"/>
          </a:xfrm>
        </p:spPr>
      </p:sp>
      <p:sp>
        <p:nvSpPr>
          <p:cNvPr id="7" name="Notes Placeholder 6">
            <a:extLst>
              <a:ext uri="{FF2B5EF4-FFF2-40B4-BE49-F238E27FC236}">
                <a16:creationId xmlns:a16="http://schemas.microsoft.com/office/drawing/2014/main" id="{01B761C2-1F41-0532-851A-25972DC9424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53678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44</a:t>
            </a:fld>
            <a:endParaRPr lang="en-US" noProof="0" dirty="0"/>
          </a:p>
        </p:txBody>
      </p:sp>
      <p:sp>
        <p:nvSpPr>
          <p:cNvPr id="6" name="Slide Image Placeholder 5">
            <a:extLst>
              <a:ext uri="{FF2B5EF4-FFF2-40B4-BE49-F238E27FC236}">
                <a16:creationId xmlns:a16="http://schemas.microsoft.com/office/drawing/2014/main" id="{06E65F20-94D0-D5A2-5F27-CDB7C13CF86E}"/>
              </a:ext>
            </a:extLst>
          </p:cNvPr>
          <p:cNvSpPr>
            <a:spLocks noGrp="1" noRot="1" noChangeAspect="1"/>
          </p:cNvSpPr>
          <p:nvPr>
            <p:ph type="sldImg"/>
          </p:nvPr>
        </p:nvSpPr>
        <p:spPr>
          <a:xfrm>
            <a:off x="382588" y="239713"/>
            <a:ext cx="6092825" cy="3429000"/>
          </a:xfrm>
        </p:spPr>
      </p:sp>
      <p:sp>
        <p:nvSpPr>
          <p:cNvPr id="7" name="Notes Placeholder 6">
            <a:extLst>
              <a:ext uri="{FF2B5EF4-FFF2-40B4-BE49-F238E27FC236}">
                <a16:creationId xmlns:a16="http://schemas.microsoft.com/office/drawing/2014/main" id="{69FE5DA4-FCAF-5CFA-DDE2-12DA29224EE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98993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45</a:t>
            </a:fld>
            <a:endParaRPr lang="en-US" noProof="0" dirty="0"/>
          </a:p>
        </p:txBody>
      </p:sp>
      <p:sp>
        <p:nvSpPr>
          <p:cNvPr id="6" name="Slide Image Placeholder 5">
            <a:extLst>
              <a:ext uri="{FF2B5EF4-FFF2-40B4-BE49-F238E27FC236}">
                <a16:creationId xmlns:a16="http://schemas.microsoft.com/office/drawing/2014/main" id="{EFDDFD0C-2432-7757-BB23-E9EBCEB6AA01}"/>
              </a:ext>
            </a:extLst>
          </p:cNvPr>
          <p:cNvSpPr>
            <a:spLocks noGrp="1" noRot="1" noChangeAspect="1"/>
          </p:cNvSpPr>
          <p:nvPr>
            <p:ph type="sldImg"/>
          </p:nvPr>
        </p:nvSpPr>
        <p:spPr>
          <a:xfrm>
            <a:off x="382588" y="239713"/>
            <a:ext cx="6092825" cy="3429000"/>
          </a:xfrm>
        </p:spPr>
      </p:sp>
      <p:sp>
        <p:nvSpPr>
          <p:cNvPr id="7" name="Notes Placeholder 6">
            <a:extLst>
              <a:ext uri="{FF2B5EF4-FFF2-40B4-BE49-F238E27FC236}">
                <a16:creationId xmlns:a16="http://schemas.microsoft.com/office/drawing/2014/main" id="{7EA65E5B-6F90-8B97-3E6C-6E1D95C22AD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7289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46</a:t>
            </a:fld>
            <a:endParaRPr lang="en-US" noProof="0" dirty="0"/>
          </a:p>
        </p:txBody>
      </p:sp>
      <p:sp>
        <p:nvSpPr>
          <p:cNvPr id="6" name="Slide Image Placeholder 5">
            <a:extLst>
              <a:ext uri="{FF2B5EF4-FFF2-40B4-BE49-F238E27FC236}">
                <a16:creationId xmlns:a16="http://schemas.microsoft.com/office/drawing/2014/main" id="{316C581C-19F1-CA00-F746-D006EF2E93A2}"/>
              </a:ext>
            </a:extLst>
          </p:cNvPr>
          <p:cNvSpPr>
            <a:spLocks noGrp="1" noRot="1" noChangeAspect="1"/>
          </p:cNvSpPr>
          <p:nvPr>
            <p:ph type="sldImg"/>
          </p:nvPr>
        </p:nvSpPr>
        <p:spPr>
          <a:xfrm>
            <a:off x="382588" y="239713"/>
            <a:ext cx="6092825" cy="3429000"/>
          </a:xfrm>
        </p:spPr>
      </p:sp>
      <p:sp>
        <p:nvSpPr>
          <p:cNvPr id="7" name="Notes Placeholder 6">
            <a:extLst>
              <a:ext uri="{FF2B5EF4-FFF2-40B4-BE49-F238E27FC236}">
                <a16:creationId xmlns:a16="http://schemas.microsoft.com/office/drawing/2014/main" id="{04E117D6-2536-6D93-0B46-BA80CEBA2B2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25133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47</a:t>
            </a:fld>
            <a:endParaRPr lang="en-US" noProof="0" dirty="0"/>
          </a:p>
        </p:txBody>
      </p:sp>
      <p:sp>
        <p:nvSpPr>
          <p:cNvPr id="6" name="Slide Image Placeholder 5">
            <a:extLst>
              <a:ext uri="{FF2B5EF4-FFF2-40B4-BE49-F238E27FC236}">
                <a16:creationId xmlns:a16="http://schemas.microsoft.com/office/drawing/2014/main" id="{8D9D4363-EFE3-9781-DDD1-2AAE81A694F1}"/>
              </a:ext>
            </a:extLst>
          </p:cNvPr>
          <p:cNvSpPr>
            <a:spLocks noGrp="1" noRot="1" noChangeAspect="1"/>
          </p:cNvSpPr>
          <p:nvPr>
            <p:ph type="sldImg"/>
          </p:nvPr>
        </p:nvSpPr>
        <p:spPr>
          <a:xfrm>
            <a:off x="382588" y="239713"/>
            <a:ext cx="6092825" cy="3429000"/>
          </a:xfrm>
        </p:spPr>
      </p:sp>
      <p:sp>
        <p:nvSpPr>
          <p:cNvPr id="7" name="Notes Placeholder 6">
            <a:extLst>
              <a:ext uri="{FF2B5EF4-FFF2-40B4-BE49-F238E27FC236}">
                <a16:creationId xmlns:a16="http://schemas.microsoft.com/office/drawing/2014/main" id="{1B12B2D1-03FF-DB99-F8A4-CBAC74B5B9D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069698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48</a:t>
            </a:fld>
            <a:endParaRPr lang="en-US" noProof="0" dirty="0"/>
          </a:p>
        </p:txBody>
      </p:sp>
      <p:sp>
        <p:nvSpPr>
          <p:cNvPr id="6" name="Slide Image Placeholder 5">
            <a:extLst>
              <a:ext uri="{FF2B5EF4-FFF2-40B4-BE49-F238E27FC236}">
                <a16:creationId xmlns:a16="http://schemas.microsoft.com/office/drawing/2014/main" id="{D504DAE9-C478-9FCA-884B-0A7304990E4A}"/>
              </a:ext>
            </a:extLst>
          </p:cNvPr>
          <p:cNvSpPr>
            <a:spLocks noGrp="1" noRot="1" noChangeAspect="1"/>
          </p:cNvSpPr>
          <p:nvPr>
            <p:ph type="sldImg"/>
          </p:nvPr>
        </p:nvSpPr>
        <p:spPr>
          <a:xfrm>
            <a:off x="382588" y="239713"/>
            <a:ext cx="6092825" cy="3429000"/>
          </a:xfrm>
        </p:spPr>
      </p:sp>
      <p:sp>
        <p:nvSpPr>
          <p:cNvPr id="7" name="Notes Placeholder 6">
            <a:extLst>
              <a:ext uri="{FF2B5EF4-FFF2-40B4-BE49-F238E27FC236}">
                <a16:creationId xmlns:a16="http://schemas.microsoft.com/office/drawing/2014/main" id="{5D2F33D1-A337-7DA9-FA98-953F497298F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7339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49</a:t>
            </a:fld>
            <a:endParaRPr lang="en-US" noProof="0" dirty="0"/>
          </a:p>
        </p:txBody>
      </p:sp>
      <p:sp>
        <p:nvSpPr>
          <p:cNvPr id="6" name="Slide Image Placeholder 5">
            <a:extLst>
              <a:ext uri="{FF2B5EF4-FFF2-40B4-BE49-F238E27FC236}">
                <a16:creationId xmlns:a16="http://schemas.microsoft.com/office/drawing/2014/main" id="{8AD2AA72-DC23-680A-C37F-CF821C5ED948}"/>
              </a:ext>
            </a:extLst>
          </p:cNvPr>
          <p:cNvSpPr>
            <a:spLocks noGrp="1" noRot="1" noChangeAspect="1"/>
          </p:cNvSpPr>
          <p:nvPr>
            <p:ph type="sldImg"/>
          </p:nvPr>
        </p:nvSpPr>
        <p:spPr>
          <a:xfrm>
            <a:off x="382588" y="239713"/>
            <a:ext cx="6092825" cy="3429000"/>
          </a:xfrm>
        </p:spPr>
      </p:sp>
      <p:sp>
        <p:nvSpPr>
          <p:cNvPr id="7" name="Notes Placeholder 6">
            <a:extLst>
              <a:ext uri="{FF2B5EF4-FFF2-40B4-BE49-F238E27FC236}">
                <a16:creationId xmlns:a16="http://schemas.microsoft.com/office/drawing/2014/main" id="{2D10A02E-F0C6-EE83-E206-778558C0489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4814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5</a:t>
            </a:fld>
            <a:endParaRPr lang="en-US" noProof="0" dirty="0"/>
          </a:p>
        </p:txBody>
      </p:sp>
      <p:sp>
        <p:nvSpPr>
          <p:cNvPr id="6" name="Slide Image Placeholder 5">
            <a:extLst>
              <a:ext uri="{FF2B5EF4-FFF2-40B4-BE49-F238E27FC236}">
                <a16:creationId xmlns:a16="http://schemas.microsoft.com/office/drawing/2014/main" id="{93EFDB5A-E843-5D3D-42B6-69071A5AC493}"/>
              </a:ext>
            </a:extLst>
          </p:cNvPr>
          <p:cNvSpPr>
            <a:spLocks noGrp="1" noRot="1" noChangeAspect="1"/>
          </p:cNvSpPr>
          <p:nvPr>
            <p:ph type="sldImg"/>
          </p:nvPr>
        </p:nvSpPr>
        <p:spPr>
          <a:xfrm>
            <a:off x="382588" y="239713"/>
            <a:ext cx="6092825" cy="3429000"/>
          </a:xfrm>
        </p:spPr>
      </p:sp>
      <p:sp>
        <p:nvSpPr>
          <p:cNvPr id="7" name="Notes Placeholder 6">
            <a:extLst>
              <a:ext uri="{FF2B5EF4-FFF2-40B4-BE49-F238E27FC236}">
                <a16:creationId xmlns:a16="http://schemas.microsoft.com/office/drawing/2014/main" id="{01DA96B9-BD09-3535-B984-74409BDA767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876706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50</a:t>
            </a:fld>
            <a:endParaRPr lang="en-US" noProof="0" dirty="0"/>
          </a:p>
        </p:txBody>
      </p:sp>
      <p:sp>
        <p:nvSpPr>
          <p:cNvPr id="6" name="Slide Image Placeholder 5">
            <a:extLst>
              <a:ext uri="{FF2B5EF4-FFF2-40B4-BE49-F238E27FC236}">
                <a16:creationId xmlns:a16="http://schemas.microsoft.com/office/drawing/2014/main" id="{56AC243F-B42C-0BBD-6195-C54223E9C401}"/>
              </a:ext>
            </a:extLst>
          </p:cNvPr>
          <p:cNvSpPr>
            <a:spLocks noGrp="1" noRot="1" noChangeAspect="1"/>
          </p:cNvSpPr>
          <p:nvPr>
            <p:ph type="sldImg"/>
          </p:nvPr>
        </p:nvSpPr>
        <p:spPr>
          <a:xfrm>
            <a:off x="382588" y="239713"/>
            <a:ext cx="6092825" cy="3429000"/>
          </a:xfrm>
        </p:spPr>
      </p:sp>
      <p:sp>
        <p:nvSpPr>
          <p:cNvPr id="7" name="Notes Placeholder 6">
            <a:extLst>
              <a:ext uri="{FF2B5EF4-FFF2-40B4-BE49-F238E27FC236}">
                <a16:creationId xmlns:a16="http://schemas.microsoft.com/office/drawing/2014/main" id="{97BF9DB9-EEAC-06B4-332A-22BAE131E94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24292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51</a:t>
            </a:fld>
            <a:endParaRPr lang="en-US" noProof="0" dirty="0"/>
          </a:p>
        </p:txBody>
      </p:sp>
      <p:sp>
        <p:nvSpPr>
          <p:cNvPr id="6" name="Slide Image Placeholder 5">
            <a:extLst>
              <a:ext uri="{FF2B5EF4-FFF2-40B4-BE49-F238E27FC236}">
                <a16:creationId xmlns:a16="http://schemas.microsoft.com/office/drawing/2014/main" id="{E4223972-38F1-5E60-3C30-FC3DA3BE3285}"/>
              </a:ext>
            </a:extLst>
          </p:cNvPr>
          <p:cNvSpPr>
            <a:spLocks noGrp="1" noRot="1" noChangeAspect="1"/>
          </p:cNvSpPr>
          <p:nvPr>
            <p:ph type="sldImg"/>
          </p:nvPr>
        </p:nvSpPr>
        <p:spPr>
          <a:xfrm>
            <a:off x="382588" y="239713"/>
            <a:ext cx="6092825" cy="3429000"/>
          </a:xfrm>
        </p:spPr>
      </p:sp>
      <p:sp>
        <p:nvSpPr>
          <p:cNvPr id="7" name="Notes Placeholder 6">
            <a:extLst>
              <a:ext uri="{FF2B5EF4-FFF2-40B4-BE49-F238E27FC236}">
                <a16:creationId xmlns:a16="http://schemas.microsoft.com/office/drawing/2014/main" id="{890CCBD4-F034-8A5A-8845-F3246A3C159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1624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52</a:t>
            </a:fld>
            <a:endParaRPr lang="en-US" noProof="0" dirty="0"/>
          </a:p>
        </p:txBody>
      </p:sp>
      <p:sp>
        <p:nvSpPr>
          <p:cNvPr id="6" name="Slide Image Placeholder 5">
            <a:extLst>
              <a:ext uri="{FF2B5EF4-FFF2-40B4-BE49-F238E27FC236}">
                <a16:creationId xmlns:a16="http://schemas.microsoft.com/office/drawing/2014/main" id="{7A9EE8A8-CC3C-E923-41AA-0E33210EF97C}"/>
              </a:ext>
            </a:extLst>
          </p:cNvPr>
          <p:cNvSpPr>
            <a:spLocks noGrp="1" noRot="1" noChangeAspect="1"/>
          </p:cNvSpPr>
          <p:nvPr>
            <p:ph type="sldImg"/>
          </p:nvPr>
        </p:nvSpPr>
        <p:spPr>
          <a:xfrm>
            <a:off x="382588" y="239713"/>
            <a:ext cx="6092825" cy="3429000"/>
          </a:xfrm>
        </p:spPr>
      </p:sp>
      <p:sp>
        <p:nvSpPr>
          <p:cNvPr id="7" name="Notes Placeholder 6">
            <a:extLst>
              <a:ext uri="{FF2B5EF4-FFF2-40B4-BE49-F238E27FC236}">
                <a16:creationId xmlns:a16="http://schemas.microsoft.com/office/drawing/2014/main" id="{B8512544-07FA-D752-6D50-CCE2F5265A3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86269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53</a:t>
            </a:fld>
            <a:endParaRPr lang="en-US" noProof="0" dirty="0"/>
          </a:p>
        </p:txBody>
      </p:sp>
      <p:sp>
        <p:nvSpPr>
          <p:cNvPr id="6" name="Slide Image Placeholder 5">
            <a:extLst>
              <a:ext uri="{FF2B5EF4-FFF2-40B4-BE49-F238E27FC236}">
                <a16:creationId xmlns:a16="http://schemas.microsoft.com/office/drawing/2014/main" id="{749376D8-9324-AF14-CB46-CAC9D98C63E0}"/>
              </a:ext>
            </a:extLst>
          </p:cNvPr>
          <p:cNvSpPr>
            <a:spLocks noGrp="1" noRot="1" noChangeAspect="1"/>
          </p:cNvSpPr>
          <p:nvPr>
            <p:ph type="sldImg"/>
          </p:nvPr>
        </p:nvSpPr>
        <p:spPr>
          <a:xfrm>
            <a:off x="382588" y="239713"/>
            <a:ext cx="6092825" cy="3429000"/>
          </a:xfrm>
        </p:spPr>
      </p:sp>
      <p:sp>
        <p:nvSpPr>
          <p:cNvPr id="7" name="Notes Placeholder 6">
            <a:extLst>
              <a:ext uri="{FF2B5EF4-FFF2-40B4-BE49-F238E27FC236}">
                <a16:creationId xmlns:a16="http://schemas.microsoft.com/office/drawing/2014/main" id="{AB25A373-6E8F-938F-D876-00ED646D319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292513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54</a:t>
            </a:fld>
            <a:endParaRPr lang="en-US" noProof="0" dirty="0"/>
          </a:p>
        </p:txBody>
      </p:sp>
      <p:sp>
        <p:nvSpPr>
          <p:cNvPr id="6" name="Slide Image Placeholder 5">
            <a:extLst>
              <a:ext uri="{FF2B5EF4-FFF2-40B4-BE49-F238E27FC236}">
                <a16:creationId xmlns:a16="http://schemas.microsoft.com/office/drawing/2014/main" id="{DF78A94B-6B24-BBD9-D9F8-2222BD4F6064}"/>
              </a:ext>
            </a:extLst>
          </p:cNvPr>
          <p:cNvSpPr>
            <a:spLocks noGrp="1" noRot="1" noChangeAspect="1"/>
          </p:cNvSpPr>
          <p:nvPr>
            <p:ph type="sldImg"/>
          </p:nvPr>
        </p:nvSpPr>
        <p:spPr>
          <a:xfrm>
            <a:off x="382588" y="239713"/>
            <a:ext cx="6092825" cy="3429000"/>
          </a:xfrm>
        </p:spPr>
      </p:sp>
      <p:sp>
        <p:nvSpPr>
          <p:cNvPr id="7" name="Notes Placeholder 6">
            <a:extLst>
              <a:ext uri="{FF2B5EF4-FFF2-40B4-BE49-F238E27FC236}">
                <a16:creationId xmlns:a16="http://schemas.microsoft.com/office/drawing/2014/main" id="{DDEF7D80-5732-290E-1A5D-C48D5E1A8F7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857522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55</a:t>
            </a:fld>
            <a:endParaRPr lang="en-US" noProof="0" dirty="0"/>
          </a:p>
        </p:txBody>
      </p:sp>
      <p:sp>
        <p:nvSpPr>
          <p:cNvPr id="6" name="Slide Image Placeholder 5">
            <a:extLst>
              <a:ext uri="{FF2B5EF4-FFF2-40B4-BE49-F238E27FC236}">
                <a16:creationId xmlns:a16="http://schemas.microsoft.com/office/drawing/2014/main" id="{213B8F43-7C04-5318-A199-976E0D9DEA96}"/>
              </a:ext>
            </a:extLst>
          </p:cNvPr>
          <p:cNvSpPr>
            <a:spLocks noGrp="1" noRot="1" noChangeAspect="1"/>
          </p:cNvSpPr>
          <p:nvPr>
            <p:ph type="sldImg"/>
          </p:nvPr>
        </p:nvSpPr>
        <p:spPr>
          <a:xfrm>
            <a:off x="382588" y="239713"/>
            <a:ext cx="6092825" cy="3429000"/>
          </a:xfrm>
        </p:spPr>
      </p:sp>
      <p:sp>
        <p:nvSpPr>
          <p:cNvPr id="7" name="Notes Placeholder 6">
            <a:extLst>
              <a:ext uri="{FF2B5EF4-FFF2-40B4-BE49-F238E27FC236}">
                <a16:creationId xmlns:a16="http://schemas.microsoft.com/office/drawing/2014/main" id="{E4653E2B-7A25-823C-4C76-318B3654640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38888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56</a:t>
            </a:fld>
            <a:endParaRPr lang="en-US" noProof="0" dirty="0"/>
          </a:p>
        </p:txBody>
      </p:sp>
      <p:sp>
        <p:nvSpPr>
          <p:cNvPr id="6" name="Slide Image Placeholder 5">
            <a:extLst>
              <a:ext uri="{FF2B5EF4-FFF2-40B4-BE49-F238E27FC236}">
                <a16:creationId xmlns:a16="http://schemas.microsoft.com/office/drawing/2014/main" id="{A774BAA8-97F1-FB27-D292-4CA1A950BFD5}"/>
              </a:ext>
            </a:extLst>
          </p:cNvPr>
          <p:cNvSpPr>
            <a:spLocks noGrp="1" noRot="1" noChangeAspect="1"/>
          </p:cNvSpPr>
          <p:nvPr>
            <p:ph type="sldImg"/>
          </p:nvPr>
        </p:nvSpPr>
        <p:spPr>
          <a:xfrm>
            <a:off x="382588" y="239713"/>
            <a:ext cx="6092825" cy="3429000"/>
          </a:xfrm>
        </p:spPr>
      </p:sp>
      <p:sp>
        <p:nvSpPr>
          <p:cNvPr id="7" name="Notes Placeholder 6">
            <a:extLst>
              <a:ext uri="{FF2B5EF4-FFF2-40B4-BE49-F238E27FC236}">
                <a16:creationId xmlns:a16="http://schemas.microsoft.com/office/drawing/2014/main" id="{5548196D-1C56-7405-EC61-F934FE89AAE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22136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57</a:t>
            </a:fld>
            <a:endParaRPr lang="en-US" noProof="0" dirty="0"/>
          </a:p>
        </p:txBody>
      </p:sp>
      <p:sp>
        <p:nvSpPr>
          <p:cNvPr id="8" name="Slide Image Placeholder 7">
            <a:extLst>
              <a:ext uri="{FF2B5EF4-FFF2-40B4-BE49-F238E27FC236}">
                <a16:creationId xmlns:a16="http://schemas.microsoft.com/office/drawing/2014/main" id="{C2CB6339-2C1C-CBD0-5318-D43C3B5F1479}"/>
              </a:ext>
            </a:extLst>
          </p:cNvPr>
          <p:cNvSpPr>
            <a:spLocks noGrp="1" noRot="1" noChangeAspect="1"/>
          </p:cNvSpPr>
          <p:nvPr>
            <p:ph type="sldImg"/>
          </p:nvPr>
        </p:nvSpPr>
        <p:spPr>
          <a:xfrm>
            <a:off x="382588" y="239713"/>
            <a:ext cx="6092825" cy="3429000"/>
          </a:xfrm>
        </p:spPr>
      </p:sp>
      <p:sp>
        <p:nvSpPr>
          <p:cNvPr id="2" name="Notes Placeholder 1">
            <a:extLst>
              <a:ext uri="{FF2B5EF4-FFF2-40B4-BE49-F238E27FC236}">
                <a16:creationId xmlns:a16="http://schemas.microsoft.com/office/drawing/2014/main" id="{AE95F545-00AD-17C6-CC6F-A9741CC2630E}"/>
              </a:ext>
            </a:extLst>
          </p:cNvPr>
          <p:cNvSpPr>
            <a:spLocks noGrp="1"/>
          </p:cNvSpPr>
          <p:nvPr>
            <p:ph type="body" idx="1"/>
          </p:nvPr>
        </p:nvSpPr>
        <p:spPr/>
        <p:txBody>
          <a:bodyPr/>
          <a:lstStyle/>
          <a:p>
            <a:pPr marL="171450" indent="-171450"/>
            <a:r>
              <a:rPr lang="en-US" dirty="0"/>
              <a:t>Importantly, involuntary movements associated with TD can be associated with social withdrawal.</a:t>
            </a:r>
          </a:p>
          <a:p>
            <a:pPr marL="171450" indent="-171450"/>
            <a:r>
              <a:rPr lang="en-US" dirty="0"/>
              <a:t>Among a web-based sample of 416 patients with bipolar disorder, major depressive disorder, or schizophrenia, patients with TD had significantly more social withdrawal due to self-perceived stigma than patients without TD.</a:t>
            </a:r>
            <a:endParaRPr lang="en-US" baseline="30000" dirty="0"/>
          </a:p>
          <a:p>
            <a:endParaRPr lang="en-US" dirty="0"/>
          </a:p>
          <a:p>
            <a:pPr marL="0" indent="0">
              <a:buFont typeface="Arial" panose="020B0604020202020204" pitchFamily="34" charset="0"/>
              <a:buNone/>
            </a:pPr>
            <a:r>
              <a:rPr lang="en-US" b="1" dirty="0"/>
              <a:t>Reference</a:t>
            </a:r>
          </a:p>
          <a:p>
            <a:pPr marL="0" indent="0">
              <a:buFont typeface="Arial" panose="020B0604020202020204" pitchFamily="34" charset="0"/>
              <a:buNone/>
            </a:pPr>
            <a:r>
              <a:rPr lang="en-US" dirty="0"/>
              <a:t>McEvoy J, Gandhi SK, </a:t>
            </a:r>
            <a:r>
              <a:rPr lang="en-US" dirty="0" err="1"/>
              <a:t>Rizio</a:t>
            </a:r>
            <a:r>
              <a:rPr lang="en-US" dirty="0"/>
              <a:t> AA, et al. Effect of tardive dyskinesia on quality of life in patients with bipolar disorder, major depressive disorder, and schizophrenia. </a:t>
            </a:r>
            <a:r>
              <a:rPr lang="en-US" i="1" dirty="0"/>
              <a:t>Qual Life Res</a:t>
            </a:r>
            <a:r>
              <a:rPr lang="en-US" dirty="0"/>
              <a:t>. 2019;28(12):3303-3312.</a:t>
            </a:r>
          </a:p>
          <a:p>
            <a:endParaRPr lang="en-US" sz="1400" dirty="0"/>
          </a:p>
        </p:txBody>
      </p:sp>
    </p:spTree>
    <p:extLst>
      <p:ext uri="{BB962C8B-B14F-4D97-AF65-F5344CB8AC3E}">
        <p14:creationId xmlns:p14="http://schemas.microsoft.com/office/powerpoint/2010/main" val="42778688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100" dirty="0"/>
              <a:t>Let’s take a closer look at how abnormal movements associated with TD might affect patients.</a:t>
            </a:r>
          </a:p>
          <a:p>
            <a:r>
              <a:rPr lang="en-US" sz="1100" dirty="0"/>
              <a:t>In a prospective study of 739 individuals with 3 or more months of cumulative lifetime exposure to antipsychotics, 204 patients had clinician-confirmed probable or possible TD.</a:t>
            </a:r>
          </a:p>
          <a:p>
            <a:pPr marL="400050" lvl="1" indent="-171450"/>
            <a:r>
              <a:rPr lang="en-US" sz="1100" dirty="0"/>
              <a:t>In these patients, the burden and impact of abnormal movements was measured by clinician- and patient-rated assessments that included the severity of involuntary movements in each of 4 body regions and awareness of possible TD symptoms. Patients who reported awareness of involuntary movements within the past 4 weeks were also asked to rate the impact of involuntary movements and self-consciousness or embarrassment about involuntary movements.</a:t>
            </a:r>
          </a:p>
          <a:p>
            <a:r>
              <a:rPr lang="en-US" sz="1100" dirty="0"/>
              <a:t>Of this cohort, 76% of patients were aware of their abnormal movements.</a:t>
            </a:r>
          </a:p>
          <a:p>
            <a:pPr marL="400050" lvl="1" indent="-171450"/>
            <a:r>
              <a:rPr lang="en-US" sz="1100" dirty="0"/>
              <a:t>Awareness was higher in patients with a diagnosis of mood or other disorder relative to those with a diagnosis of schizophrenia or schizoaffective disorder, but this difference was not statistically significant.</a:t>
            </a:r>
          </a:p>
          <a:p>
            <a:r>
              <a:rPr lang="en-US" sz="1100" dirty="0"/>
              <a:t>Approximately 76% of patients reported that they have felt self-conscious about or embarrassed by their involuntary movements.</a:t>
            </a:r>
          </a:p>
          <a:p>
            <a:endParaRPr lang="en-US" sz="1100" dirty="0"/>
          </a:p>
          <a:p>
            <a:pPr marL="0" indent="0">
              <a:buNone/>
            </a:pPr>
            <a:r>
              <a:rPr lang="en-US" sz="1100" b="1" dirty="0"/>
              <a:t>Reference</a:t>
            </a:r>
          </a:p>
          <a:p>
            <a:pPr marL="0" indent="0">
              <a:buNone/>
            </a:pPr>
            <a:r>
              <a:rPr lang="en-US" sz="1100" dirty="0"/>
              <a:t>Caroff SN, Yeomans K, Lenderking WR, et al. RE-KINECT: a prospective study of the presence and healthcare burden of tardive dyskinesia in clinical practice settings. </a:t>
            </a:r>
            <a:r>
              <a:rPr lang="en-US" sz="1100" i="1" dirty="0"/>
              <a:t>J Clin Psychopharmacol</a:t>
            </a:r>
            <a:r>
              <a:rPr lang="en-US" sz="1100" dirty="0"/>
              <a:t>. 2020;40(3):259-268.</a:t>
            </a:r>
          </a:p>
        </p:txBody>
      </p:sp>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58</a:t>
            </a:fld>
            <a:endParaRPr lang="en-US" noProof="0" dirty="0"/>
          </a:p>
        </p:txBody>
      </p:sp>
      <p:sp>
        <p:nvSpPr>
          <p:cNvPr id="7" name="Slide Image Placeholder 6">
            <a:extLst>
              <a:ext uri="{FF2B5EF4-FFF2-40B4-BE49-F238E27FC236}">
                <a16:creationId xmlns:a16="http://schemas.microsoft.com/office/drawing/2014/main" id="{83F29F9A-1285-24A2-3A92-B0E40AEBB001}"/>
              </a:ext>
            </a:extLst>
          </p:cNvPr>
          <p:cNvSpPr>
            <a:spLocks noGrp="1" noRot="1" noChangeAspect="1"/>
          </p:cNvSpPr>
          <p:nvPr>
            <p:ph type="sldImg"/>
          </p:nvPr>
        </p:nvSpPr>
        <p:spPr>
          <a:xfrm>
            <a:off x="382588" y="239713"/>
            <a:ext cx="6092825" cy="3429000"/>
          </a:xfrm>
        </p:spPr>
      </p:sp>
    </p:spTree>
    <p:extLst>
      <p:ext uri="{BB962C8B-B14F-4D97-AF65-F5344CB8AC3E}">
        <p14:creationId xmlns:p14="http://schemas.microsoft.com/office/powerpoint/2010/main" val="17507082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100" dirty="0"/>
              <a:t>TD might also negatively affect the mental well-being of patients.</a:t>
            </a:r>
          </a:p>
          <a:p>
            <a:pPr marL="400050" lvl="1" indent="-171450"/>
            <a:r>
              <a:rPr lang="en-US" sz="1100" dirty="0"/>
              <a:t>A 2019 survey of 1000 patients receiving antipsychotic therapy sought to understand their awareness of and experience with TD.</a:t>
            </a:r>
            <a:r>
              <a:rPr lang="en-US" sz="1100" baseline="30000" dirty="0"/>
              <a:t>1</a:t>
            </a:r>
          </a:p>
          <a:p>
            <a:pPr marL="400050" lvl="1" indent="-171450"/>
            <a:r>
              <a:rPr lang="en-US" sz="1100" dirty="0"/>
              <a:t>Of the 74 participants diagnosed with TD in this survey, 70% to 75% reported moderately to extremely negative effects on confidence, self-esteem, and self-worth.</a:t>
            </a:r>
            <a:r>
              <a:rPr lang="en-US" sz="1100" baseline="30000" dirty="0"/>
              <a:t>1</a:t>
            </a:r>
          </a:p>
          <a:p>
            <a:r>
              <a:rPr lang="en-US" sz="1100" dirty="0"/>
              <a:t>In another study of 416 patients with bipolar disorder, major depressive disorder, or schizophrenia, patients with </a:t>
            </a:r>
            <a:br>
              <a:rPr lang="en-US" sz="1100" dirty="0"/>
            </a:br>
            <a:r>
              <a:rPr lang="en-US" sz="1100" dirty="0"/>
              <a:t>TD reported a significantly lower score on a health-related quality of life scale than did patients without TD.</a:t>
            </a:r>
            <a:r>
              <a:rPr lang="en-US" sz="1100" baseline="30000" dirty="0"/>
              <a:t>2</a:t>
            </a:r>
          </a:p>
          <a:p>
            <a:pPr marL="400050" lvl="1" indent="-171450"/>
            <a:r>
              <a:rPr lang="en-US" sz="1100" dirty="0"/>
              <a:t>This is reflected by a significantly lower Q-LES-Q-SF score among patients with TD compared to patients without TD.</a:t>
            </a:r>
          </a:p>
          <a:p>
            <a:endParaRPr lang="en-US" sz="1100" dirty="0"/>
          </a:p>
          <a:p>
            <a:pPr marL="0" indent="0">
              <a:buNone/>
            </a:pPr>
            <a:r>
              <a:rPr lang="en-US" sz="1100" b="1" dirty="0"/>
              <a:t>References</a:t>
            </a:r>
          </a:p>
          <a:p>
            <a:pPr marL="228600" indent="-228600">
              <a:buFont typeface="+mj-lt"/>
              <a:buAutoNum type="arabicPeriod"/>
            </a:pPr>
            <a:r>
              <a:rPr lang="en-US" sz="1100" dirty="0"/>
              <a:t>Data on file. Neurocrine Biosciences, Inc.</a:t>
            </a:r>
          </a:p>
          <a:p>
            <a:pPr marL="228600" indent="-228600">
              <a:buFont typeface="+mj-lt"/>
              <a:buAutoNum type="arabicPeriod"/>
            </a:pPr>
            <a:r>
              <a:rPr lang="en-US" sz="1100" dirty="0"/>
              <a:t>McEvoy J, Gandhi SK, Rizio AA, et al. Effect of tardive dyskinesia on quality of life in patients with bipolar disorder, major depressive disorder, and schizophrenia. </a:t>
            </a:r>
            <a:r>
              <a:rPr lang="en-US" sz="1100" i="1" dirty="0"/>
              <a:t>Qual Life Res</a:t>
            </a:r>
            <a:r>
              <a:rPr lang="en-US" sz="1100" dirty="0"/>
              <a:t>. 2019;28(12):3303-3312.</a:t>
            </a:r>
          </a:p>
        </p:txBody>
      </p:sp>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59</a:t>
            </a:fld>
            <a:endParaRPr lang="en-US" noProof="0" dirty="0"/>
          </a:p>
        </p:txBody>
      </p:sp>
      <p:sp>
        <p:nvSpPr>
          <p:cNvPr id="7" name="Slide Image Placeholder 6">
            <a:extLst>
              <a:ext uri="{FF2B5EF4-FFF2-40B4-BE49-F238E27FC236}">
                <a16:creationId xmlns:a16="http://schemas.microsoft.com/office/drawing/2014/main" id="{3DBA25C9-2122-0BDF-6D9D-1A49FA89B24D}"/>
              </a:ext>
            </a:extLst>
          </p:cNvPr>
          <p:cNvSpPr>
            <a:spLocks noGrp="1" noRot="1" noChangeAspect="1"/>
          </p:cNvSpPr>
          <p:nvPr>
            <p:ph type="sldImg"/>
          </p:nvPr>
        </p:nvSpPr>
        <p:spPr>
          <a:xfrm>
            <a:off x="382588" y="239713"/>
            <a:ext cx="6092825" cy="3429000"/>
          </a:xfrm>
        </p:spPr>
      </p:sp>
    </p:spTree>
    <p:extLst>
      <p:ext uri="{BB962C8B-B14F-4D97-AF65-F5344CB8AC3E}">
        <p14:creationId xmlns:p14="http://schemas.microsoft.com/office/powerpoint/2010/main" val="3075462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6</a:t>
            </a:fld>
            <a:endParaRPr lang="en-US" noProof="0" dirty="0"/>
          </a:p>
        </p:txBody>
      </p:sp>
      <p:sp>
        <p:nvSpPr>
          <p:cNvPr id="6" name="Slide Image Placeholder 5">
            <a:extLst>
              <a:ext uri="{FF2B5EF4-FFF2-40B4-BE49-F238E27FC236}">
                <a16:creationId xmlns:a16="http://schemas.microsoft.com/office/drawing/2014/main" id="{8598CF11-970C-907C-92ED-98B3E267CB1C}"/>
              </a:ext>
            </a:extLst>
          </p:cNvPr>
          <p:cNvSpPr>
            <a:spLocks noGrp="1" noRot="1" noChangeAspect="1"/>
          </p:cNvSpPr>
          <p:nvPr>
            <p:ph type="sldImg"/>
          </p:nvPr>
        </p:nvSpPr>
        <p:spPr>
          <a:xfrm>
            <a:off x="382588" y="239713"/>
            <a:ext cx="6092825" cy="3429000"/>
          </a:xfrm>
        </p:spPr>
      </p:sp>
      <p:sp>
        <p:nvSpPr>
          <p:cNvPr id="7" name="Notes Placeholder 6">
            <a:extLst>
              <a:ext uri="{FF2B5EF4-FFF2-40B4-BE49-F238E27FC236}">
                <a16:creationId xmlns:a16="http://schemas.microsoft.com/office/drawing/2014/main" id="{A1B5685E-3618-B6F1-C208-46358123096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361779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60</a:t>
            </a:fld>
            <a:endParaRPr lang="en-US" noProof="0" dirty="0"/>
          </a:p>
        </p:txBody>
      </p:sp>
      <p:sp>
        <p:nvSpPr>
          <p:cNvPr id="8" name="Slide Image Placeholder 7">
            <a:extLst>
              <a:ext uri="{FF2B5EF4-FFF2-40B4-BE49-F238E27FC236}">
                <a16:creationId xmlns:a16="http://schemas.microsoft.com/office/drawing/2014/main" id="{B82F4443-6E10-8132-3B3A-8A47896CE2B9}"/>
              </a:ext>
            </a:extLst>
          </p:cNvPr>
          <p:cNvSpPr>
            <a:spLocks noGrp="1" noRot="1" noChangeAspect="1"/>
          </p:cNvSpPr>
          <p:nvPr>
            <p:ph type="sldImg"/>
          </p:nvPr>
        </p:nvSpPr>
        <p:spPr>
          <a:xfrm>
            <a:off x="382588" y="239713"/>
            <a:ext cx="6092825" cy="3429000"/>
          </a:xfrm>
        </p:spPr>
      </p:sp>
      <p:sp>
        <p:nvSpPr>
          <p:cNvPr id="2" name="Notes Placeholder 1">
            <a:extLst>
              <a:ext uri="{FF2B5EF4-FFF2-40B4-BE49-F238E27FC236}">
                <a16:creationId xmlns:a16="http://schemas.microsoft.com/office/drawing/2014/main" id="{F6631B91-7113-590C-9DEB-9EE107F88662}"/>
              </a:ext>
            </a:extLst>
          </p:cNvPr>
          <p:cNvSpPr>
            <a:spLocks noGrp="1"/>
          </p:cNvSpPr>
          <p:nvPr>
            <p:ph type="body" idx="1"/>
          </p:nvPr>
        </p:nvSpPr>
        <p:spPr/>
        <p:txBody>
          <a:bodyPr/>
          <a:lstStyle/>
          <a:p>
            <a:pPr marL="171450" indent="-171450"/>
            <a:r>
              <a:rPr lang="en-US" dirty="0"/>
              <a:t>The physical effects of TD may go beyond the presence of involuntary movements.</a:t>
            </a:r>
          </a:p>
          <a:p>
            <a:pPr marL="171450" indent="-171450"/>
            <a:r>
              <a:rPr lang="en-US" dirty="0"/>
              <a:t>For example, respiratory dyskinesia can result in difficulty breathing, swallowing, or speaking, and may result in grunting or barking sounds.</a:t>
            </a:r>
          </a:p>
          <a:p>
            <a:pPr marL="171450" indent="-171450"/>
            <a:r>
              <a:rPr lang="en-US" dirty="0"/>
              <a:t>TD may also cause loss of strength in the extremities, or reduced range of motion or flexibility.</a:t>
            </a:r>
          </a:p>
          <a:p>
            <a:pPr marL="171450" indent="-171450"/>
            <a:endParaRPr lang="en-US" dirty="0"/>
          </a:p>
          <a:p>
            <a:pPr marL="0" indent="0">
              <a:buFont typeface="Arial" panose="020B0604020202020204" pitchFamily="34" charset="0"/>
              <a:buNone/>
            </a:pPr>
            <a:r>
              <a:rPr lang="en-US" b="1" dirty="0"/>
              <a:t>Reference</a:t>
            </a:r>
          </a:p>
          <a:p>
            <a:pPr marL="0" indent="0">
              <a:buFont typeface="Arial" panose="020B0604020202020204" pitchFamily="34" charset="0"/>
              <a:buNone/>
            </a:pPr>
            <a:r>
              <a:rPr lang="en-US" dirty="0" err="1"/>
              <a:t>Tarsy</a:t>
            </a:r>
            <a:r>
              <a:rPr lang="en-US" dirty="0"/>
              <a:t> D. Tardive dyskinesia. </a:t>
            </a:r>
            <a:r>
              <a:rPr lang="en-US" i="1" dirty="0" err="1"/>
              <a:t>Curr</a:t>
            </a:r>
            <a:r>
              <a:rPr lang="en-US" i="1" dirty="0"/>
              <a:t> Treat Options Neurol</a:t>
            </a:r>
            <a:r>
              <a:rPr lang="en-US" dirty="0"/>
              <a:t>. 2000;2(3):205-214.</a:t>
            </a:r>
          </a:p>
          <a:p>
            <a:endParaRPr lang="en-US" sz="1400" dirty="0"/>
          </a:p>
        </p:txBody>
      </p:sp>
    </p:spTree>
    <p:extLst>
      <p:ext uri="{BB962C8B-B14F-4D97-AF65-F5344CB8AC3E}">
        <p14:creationId xmlns:p14="http://schemas.microsoft.com/office/powerpoint/2010/main" val="23434783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61</a:t>
            </a:fld>
            <a:endParaRPr lang="en-US" noProof="0" dirty="0"/>
          </a:p>
        </p:txBody>
      </p:sp>
      <p:sp>
        <p:nvSpPr>
          <p:cNvPr id="8" name="Slide Image Placeholder 7">
            <a:extLst>
              <a:ext uri="{FF2B5EF4-FFF2-40B4-BE49-F238E27FC236}">
                <a16:creationId xmlns:a16="http://schemas.microsoft.com/office/drawing/2014/main" id="{219930F2-8F3A-34FC-C2CC-1A481B421CF4}"/>
              </a:ext>
            </a:extLst>
          </p:cNvPr>
          <p:cNvSpPr>
            <a:spLocks noGrp="1" noRot="1" noChangeAspect="1"/>
          </p:cNvSpPr>
          <p:nvPr>
            <p:ph type="sldImg"/>
          </p:nvPr>
        </p:nvSpPr>
        <p:spPr>
          <a:xfrm>
            <a:off x="382588" y="239713"/>
            <a:ext cx="6092825" cy="3429000"/>
          </a:xfrm>
        </p:spPr>
      </p:sp>
      <p:sp>
        <p:nvSpPr>
          <p:cNvPr id="2" name="Notes Placeholder 1">
            <a:extLst>
              <a:ext uri="{FF2B5EF4-FFF2-40B4-BE49-F238E27FC236}">
                <a16:creationId xmlns:a16="http://schemas.microsoft.com/office/drawing/2014/main" id="{866EA011-C5AB-AAC8-9C92-263D57E3EBEA}"/>
              </a:ext>
            </a:extLst>
          </p:cNvPr>
          <p:cNvSpPr>
            <a:spLocks noGrp="1"/>
          </p:cNvSpPr>
          <p:nvPr>
            <p:ph type="body" idx="1"/>
          </p:nvPr>
        </p:nvSpPr>
        <p:spPr>
          <a:xfrm>
            <a:off x="400050" y="3740957"/>
            <a:ext cx="6115050" cy="5403043"/>
          </a:xfrm>
        </p:spPr>
        <p:txBody>
          <a:bodyPr/>
          <a:lstStyle/>
          <a:p>
            <a:pPr marL="228600" indent="-228600">
              <a:lnSpc>
                <a:spcPct val="89000"/>
              </a:lnSpc>
            </a:pPr>
            <a:r>
              <a:rPr lang="en-US" sz="1000" dirty="0"/>
              <a:t>Historically, a lack of evidence-based treatments for tardive dyskinesia (TD) combined with misconceptions that TD was rare, occurred only in elderly patients or with first-generation antipsychotics, and was not concerning to patients, contributed to a therapeutic nihilism and lack of urgency to treat.</a:t>
            </a:r>
            <a:r>
              <a:rPr lang="en-US" sz="1000" baseline="30000" dirty="0"/>
              <a:t>1</a:t>
            </a:r>
          </a:p>
          <a:p>
            <a:pPr marL="228600" indent="-228600">
              <a:lnSpc>
                <a:spcPct val="89000"/>
              </a:lnSpc>
            </a:pPr>
            <a:r>
              <a:rPr lang="en-US" sz="1000" dirty="0"/>
              <a:t>The release of new guidelines for the screening and treatment of TD reflects the recent approval of effective treatments and a growing body of research into its prevalence and impact.</a:t>
            </a:r>
            <a:endParaRPr lang="en-US" sz="1000" baseline="30000" dirty="0"/>
          </a:p>
          <a:p>
            <a:pPr marL="228600" indent="-228600">
              <a:lnSpc>
                <a:spcPct val="89000"/>
              </a:lnSpc>
            </a:pPr>
            <a:r>
              <a:rPr lang="en-US" sz="1000" dirty="0"/>
              <a:t>For example, recent clinical studies provide strong evidence for the efficacy and tolerability of new-generation vesicular monoamine transporter type 2 (VMAT2) inhibitors for the treatment of TD.</a:t>
            </a:r>
            <a:r>
              <a:rPr lang="en-US" sz="1000" baseline="30000" dirty="0"/>
              <a:t>2-5</a:t>
            </a:r>
          </a:p>
          <a:p>
            <a:pPr marL="228600" indent="-228600">
              <a:lnSpc>
                <a:spcPct val="89000"/>
              </a:lnSpc>
            </a:pPr>
            <a:r>
              <a:rPr lang="en-US" sz="1000" dirty="0"/>
              <a:t>This evidence is reflected across the new guidelines, which all recommend that treatment with new-generation VMAT2 inhibitors should be considered for patients with TD.</a:t>
            </a:r>
            <a:r>
              <a:rPr lang="en-US" sz="1000" baseline="30000" dirty="0"/>
              <a:t>6,7</a:t>
            </a:r>
          </a:p>
          <a:p>
            <a:pPr marL="400050" lvl="1" indent="-171450">
              <a:lnSpc>
                <a:spcPct val="89000"/>
              </a:lnSpc>
              <a:buFont typeface="Arial" panose="020B0604020202020204" pitchFamily="34" charset="0"/>
              <a:buChar char="–"/>
            </a:pPr>
            <a:r>
              <a:rPr lang="en-US" sz="1000" dirty="0"/>
              <a:t>These guidelines include the 2020 American Psychiatric Association Practice Guideline for the Treatment of Patients With Schizophrenia and a Delphi panel consensus published by </a:t>
            </a:r>
            <a:r>
              <a:rPr lang="en-US" sz="1000" dirty="0" err="1"/>
              <a:t>Caroff</a:t>
            </a:r>
            <a:r>
              <a:rPr lang="en-US" sz="1000" dirty="0"/>
              <a:t> and colleagues in 2020.</a:t>
            </a:r>
          </a:p>
          <a:p>
            <a:pPr marL="228600" indent="-228600">
              <a:lnSpc>
                <a:spcPct val="89000"/>
              </a:lnSpc>
            </a:pPr>
            <a:r>
              <a:rPr lang="en-US" sz="1000" dirty="0"/>
              <a:t>Recent work has also displaced the misconception that TD is rare, only a concern for specific subsets of patients, or not a concern with atypical antipsychotics.</a:t>
            </a:r>
            <a:r>
              <a:rPr lang="en-US" sz="1000" baseline="30000" dirty="0"/>
              <a:t>1</a:t>
            </a:r>
            <a:r>
              <a:rPr lang="en-US" sz="1000" dirty="0"/>
              <a:t> In fact, the global prevalence of TD is estimated to be 25.3% of patients treated with any antipsychotic medication.</a:t>
            </a:r>
            <a:r>
              <a:rPr lang="en-US" sz="1000" baseline="30000" dirty="0"/>
              <a:t>8</a:t>
            </a:r>
          </a:p>
          <a:p>
            <a:pPr marL="228600" indent="-228600">
              <a:lnSpc>
                <a:spcPct val="89000"/>
              </a:lnSpc>
            </a:pPr>
            <a:r>
              <a:rPr lang="en-US" sz="1000" dirty="0"/>
              <a:t>In light of these data, the new guidelines recommend that all patients taking antipsychotic medications be assessed for TD at each clinical encounter, regardless of their relative level of risk.</a:t>
            </a:r>
            <a:r>
              <a:rPr lang="en-US" sz="1000" baseline="30000" dirty="0"/>
              <a:t>6,7</a:t>
            </a:r>
          </a:p>
          <a:p>
            <a:pPr marL="228600" indent="-228600">
              <a:lnSpc>
                <a:spcPct val="89000"/>
              </a:lnSpc>
            </a:pPr>
            <a:r>
              <a:rPr lang="en-US" sz="1000" dirty="0"/>
              <a:t>Finally, recent data have also demonstrated that the majority of patients with probable/possible TD are aware of their abnormal movements and feel self-conscious or embarrassed by them.</a:t>
            </a:r>
            <a:r>
              <a:rPr lang="en-US" sz="1000" baseline="30000" dirty="0"/>
              <a:t>9</a:t>
            </a:r>
          </a:p>
          <a:p>
            <a:pPr marL="228600" indent="-228600">
              <a:lnSpc>
                <a:spcPct val="89000"/>
              </a:lnSpc>
            </a:pPr>
            <a:r>
              <a:rPr lang="en-US" sz="1000" dirty="0"/>
              <a:t>The recent guidelines state that treatment of TD can even be considered for patients with mild TD symptoms depending on patient preference, associated impairment, or effect on psychosocial functioning.</a:t>
            </a:r>
            <a:r>
              <a:rPr lang="en-US" sz="1000" baseline="30000" dirty="0"/>
              <a:t>7</a:t>
            </a:r>
          </a:p>
          <a:p>
            <a:pPr>
              <a:lnSpc>
                <a:spcPct val="89000"/>
              </a:lnSpc>
            </a:pPr>
            <a:endParaRPr lang="en-US" sz="900" baseline="30000" dirty="0"/>
          </a:p>
          <a:p>
            <a:pPr marL="0" indent="0">
              <a:lnSpc>
                <a:spcPct val="89000"/>
              </a:lnSpc>
              <a:buFont typeface="Arial" panose="020B0604020202020204" pitchFamily="34" charset="0"/>
              <a:buNone/>
              <a:defRPr/>
            </a:pPr>
            <a:r>
              <a:rPr lang="en-US" sz="800" b="1" dirty="0"/>
              <a:t>References</a:t>
            </a:r>
          </a:p>
          <a:p>
            <a:pPr marL="228600" indent="-228600">
              <a:lnSpc>
                <a:spcPct val="89000"/>
              </a:lnSpc>
              <a:buFont typeface="+mj-lt"/>
              <a:buAutoNum type="arabicPeriod"/>
            </a:pPr>
            <a:r>
              <a:rPr lang="en-US" sz="800" dirty="0" err="1"/>
              <a:t>Caroff</a:t>
            </a:r>
            <a:r>
              <a:rPr lang="en-US" sz="800" dirty="0"/>
              <a:t> SN. Overcoming barriers to effective management of tardive dyskinesia. </a:t>
            </a:r>
            <a:r>
              <a:rPr lang="en-US" sz="800" i="1" dirty="0" err="1"/>
              <a:t>Neuropsychiatr</a:t>
            </a:r>
            <a:r>
              <a:rPr lang="en-US" sz="800" i="1" dirty="0"/>
              <a:t> Dis Treat. </a:t>
            </a:r>
            <a:r>
              <a:rPr lang="en-US" sz="800" dirty="0"/>
              <a:t>2019;15:785-794.</a:t>
            </a:r>
          </a:p>
          <a:p>
            <a:pPr marL="228600" indent="-228600">
              <a:lnSpc>
                <a:spcPct val="89000"/>
              </a:lnSpc>
              <a:buFont typeface="+mj-lt"/>
              <a:buAutoNum type="arabicPeriod"/>
            </a:pPr>
            <a:r>
              <a:rPr lang="en-US" sz="800" dirty="0"/>
              <a:t>Hauser RA, Factor SA, Marder SR, et al. KINECT 3: a phase 3 randomized, double-blind, placebo-controlled trial of </a:t>
            </a:r>
            <a:r>
              <a:rPr lang="en-US" sz="800" dirty="0" err="1"/>
              <a:t>valbenazine</a:t>
            </a:r>
            <a:r>
              <a:rPr lang="en-US" sz="800" dirty="0"/>
              <a:t> for tardive dyskinesia. </a:t>
            </a:r>
            <a:r>
              <a:rPr lang="en-US" sz="800" i="1" dirty="0"/>
              <a:t>Am J Psychiatry</a:t>
            </a:r>
            <a:r>
              <a:rPr lang="en-US" sz="800" dirty="0"/>
              <a:t>. 2017;174(5):476-484.</a:t>
            </a:r>
          </a:p>
          <a:p>
            <a:pPr marL="228600" indent="-228600">
              <a:lnSpc>
                <a:spcPct val="89000"/>
              </a:lnSpc>
              <a:buFont typeface="+mj-lt"/>
              <a:buAutoNum type="arabicPeriod"/>
            </a:pPr>
            <a:r>
              <a:rPr lang="en-US" sz="800" dirty="0"/>
              <a:t>Marder SR, Singer C, </a:t>
            </a:r>
            <a:r>
              <a:rPr lang="en-US" sz="800" dirty="0" err="1"/>
              <a:t>Lindenmayer</a:t>
            </a:r>
            <a:r>
              <a:rPr lang="en-US" sz="800" dirty="0"/>
              <a:t> JP, et al. A phase 3, 1-year, open-label trial of </a:t>
            </a:r>
            <a:r>
              <a:rPr lang="en-US" sz="800" dirty="0" err="1"/>
              <a:t>valbenazine</a:t>
            </a:r>
            <a:r>
              <a:rPr lang="en-US" sz="800" dirty="0"/>
              <a:t> in adults with tardive dyskinesia. </a:t>
            </a:r>
            <a:r>
              <a:rPr lang="en-US" sz="800" i="1" dirty="0"/>
              <a:t>J Clin </a:t>
            </a:r>
            <a:r>
              <a:rPr lang="en-US" sz="800" i="1" dirty="0" err="1"/>
              <a:t>Psychopharmacol</a:t>
            </a:r>
            <a:r>
              <a:rPr lang="en-US" sz="800" dirty="0"/>
              <a:t>. 2019;39(6):620-627.</a:t>
            </a:r>
          </a:p>
          <a:p>
            <a:pPr marL="228600" indent="-228600">
              <a:lnSpc>
                <a:spcPct val="89000"/>
              </a:lnSpc>
              <a:buFont typeface="+mj-lt"/>
              <a:buAutoNum type="arabicPeriod"/>
            </a:pPr>
            <a:r>
              <a:rPr lang="en-US" sz="800" dirty="0"/>
              <a:t>Fernandez HH, Factor SA, Hauser RA, et al. Randomized controlled trial of </a:t>
            </a:r>
            <a:r>
              <a:rPr lang="en-US" sz="800" dirty="0" err="1"/>
              <a:t>deutetrabenazine</a:t>
            </a:r>
            <a:r>
              <a:rPr lang="en-US" sz="800" dirty="0"/>
              <a:t> for tardive dyskinesia: The ARM-TD study. </a:t>
            </a:r>
            <a:r>
              <a:rPr lang="en-US" sz="800" i="1" dirty="0"/>
              <a:t>Neurology</a:t>
            </a:r>
            <a:r>
              <a:rPr lang="en-US" sz="800" dirty="0"/>
              <a:t>. 2017;88(21):2003-2010.</a:t>
            </a:r>
          </a:p>
          <a:p>
            <a:pPr marL="228600" indent="-228600">
              <a:lnSpc>
                <a:spcPct val="89000"/>
              </a:lnSpc>
              <a:buFont typeface="+mj-lt"/>
              <a:buAutoNum type="arabicPeriod"/>
            </a:pPr>
            <a:r>
              <a:rPr lang="en-US" sz="800" dirty="0"/>
              <a:t>Anderson KE, </a:t>
            </a:r>
            <a:r>
              <a:rPr lang="en-US" sz="800" dirty="0" err="1"/>
              <a:t>Stamler</a:t>
            </a:r>
            <a:r>
              <a:rPr lang="en-US" sz="800" dirty="0"/>
              <a:t> D, Davis MD, et al. </a:t>
            </a:r>
            <a:r>
              <a:rPr lang="en-US" sz="800" dirty="0" err="1"/>
              <a:t>Deutetrabenazine</a:t>
            </a:r>
            <a:r>
              <a:rPr lang="en-US" sz="800" dirty="0"/>
              <a:t> for treatment of involuntary movements in patients with tardive dyskinesia (AIM-TD): a double-blind, </a:t>
            </a:r>
            <a:r>
              <a:rPr lang="en-US" sz="800" dirty="0" err="1"/>
              <a:t>randomised</a:t>
            </a:r>
            <a:r>
              <a:rPr lang="en-US" sz="800" dirty="0"/>
              <a:t>, placebo-controlled, phase 3 trial. </a:t>
            </a:r>
            <a:r>
              <a:rPr lang="en-US" sz="800" i="1" dirty="0"/>
              <a:t>Lancet Psychiatry</a:t>
            </a:r>
            <a:r>
              <a:rPr lang="en-US" sz="800" dirty="0"/>
              <a:t>. 2017;4(8):595-604.</a:t>
            </a:r>
          </a:p>
          <a:p>
            <a:pPr marL="228600" indent="-228600">
              <a:lnSpc>
                <a:spcPct val="89000"/>
              </a:lnSpc>
              <a:buFont typeface="+mj-lt"/>
              <a:buAutoNum type="arabicPeriod"/>
            </a:pPr>
            <a:r>
              <a:rPr lang="en-US" sz="800" dirty="0" err="1"/>
              <a:t>Caroff</a:t>
            </a:r>
            <a:r>
              <a:rPr lang="en-US" sz="800" dirty="0"/>
              <a:t> SN, </a:t>
            </a:r>
            <a:r>
              <a:rPr lang="en-US" sz="800" dirty="0" err="1"/>
              <a:t>Citrome</a:t>
            </a:r>
            <a:r>
              <a:rPr lang="en-US" sz="800" dirty="0"/>
              <a:t> L, Meyer J, et al. A modified Delphi consensus study of the screening, diagnosis, and treatment of tardive dyskinesia. </a:t>
            </a:r>
            <a:r>
              <a:rPr lang="en-US" sz="800" i="1" dirty="0"/>
              <a:t>J Clin Psychiatry</a:t>
            </a:r>
            <a:r>
              <a:rPr lang="en-US" sz="800" dirty="0"/>
              <a:t>. 2020;81(2):19cs12983. </a:t>
            </a:r>
            <a:r>
              <a:rPr lang="en-US" sz="800" dirty="0" err="1"/>
              <a:t>doi</a:t>
            </a:r>
            <a:r>
              <a:rPr lang="en-US" sz="800" dirty="0"/>
              <a:t>: 10.4088/JCP.19cs12983</a:t>
            </a:r>
          </a:p>
          <a:p>
            <a:pPr marL="228600" indent="-228600">
              <a:lnSpc>
                <a:spcPct val="89000"/>
              </a:lnSpc>
              <a:buFont typeface="+mj-lt"/>
              <a:buAutoNum type="arabicPeriod"/>
            </a:pPr>
            <a:r>
              <a:rPr lang="en-US" sz="800" dirty="0"/>
              <a:t>American Psychiatric Association. </a:t>
            </a:r>
            <a:r>
              <a:rPr lang="en-US" sz="800" i="1" dirty="0"/>
              <a:t>The American Psychiatric Association Practice Guideline for the Treatment of Patients With Schizophrenia</a:t>
            </a:r>
            <a:r>
              <a:rPr lang="en-US" sz="800" dirty="0"/>
              <a:t>. American Psychiatric Association; 2021. </a:t>
            </a:r>
          </a:p>
          <a:p>
            <a:pPr marL="228600" indent="-228600">
              <a:lnSpc>
                <a:spcPct val="89000"/>
              </a:lnSpc>
              <a:buFont typeface="+mj-lt"/>
              <a:buAutoNum type="arabicPeriod"/>
            </a:pPr>
            <a:r>
              <a:rPr lang="en-US" sz="800" dirty="0"/>
              <a:t>Carbon M, Hsieh CH, Kane JM, </a:t>
            </a:r>
            <a:r>
              <a:rPr lang="en-US" sz="800" dirty="0" err="1"/>
              <a:t>Correll</a:t>
            </a:r>
            <a:r>
              <a:rPr lang="en-US" sz="800" dirty="0"/>
              <a:t> CU. Tardive dyskinesia prevalence in the period of second-generation antipsychotic use: a meta-analysis. </a:t>
            </a:r>
            <a:r>
              <a:rPr lang="en-US" sz="800" i="1" dirty="0"/>
              <a:t>J Clin Psychiatry</a:t>
            </a:r>
            <a:r>
              <a:rPr lang="en-US" sz="800" dirty="0"/>
              <a:t>. 2017;78(3):e264-e278. </a:t>
            </a:r>
          </a:p>
          <a:p>
            <a:pPr marL="228600" indent="-228600">
              <a:lnSpc>
                <a:spcPct val="89000"/>
              </a:lnSpc>
              <a:buFont typeface="+mj-lt"/>
              <a:buAutoNum type="arabicPeriod"/>
            </a:pPr>
            <a:r>
              <a:rPr lang="en-US" sz="800" dirty="0" err="1"/>
              <a:t>Caroff</a:t>
            </a:r>
            <a:r>
              <a:rPr lang="en-US" sz="800" dirty="0"/>
              <a:t> SN, Yeomans K, Lenderking WR, et al. RE-KINECT: a prospective study of the presence and healthcare burden of tardive dyskinesia in clinical practice settings. </a:t>
            </a:r>
            <a:r>
              <a:rPr lang="en-US" sz="800" i="1" dirty="0"/>
              <a:t>J Clin </a:t>
            </a:r>
            <a:r>
              <a:rPr lang="en-US" sz="800" i="1" dirty="0" err="1"/>
              <a:t>Psychopharmacol</a:t>
            </a:r>
            <a:r>
              <a:rPr lang="en-US" sz="800" dirty="0"/>
              <a:t>. 2020;40(3):259-268.</a:t>
            </a:r>
          </a:p>
          <a:p>
            <a:endParaRPr lang="en-US" dirty="0"/>
          </a:p>
        </p:txBody>
      </p:sp>
    </p:spTree>
    <p:extLst>
      <p:ext uri="{BB962C8B-B14F-4D97-AF65-F5344CB8AC3E}">
        <p14:creationId xmlns:p14="http://schemas.microsoft.com/office/powerpoint/2010/main" val="11624429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62</a:t>
            </a:fld>
            <a:endParaRPr lang="en-US" noProof="0" dirty="0"/>
          </a:p>
        </p:txBody>
      </p:sp>
      <p:sp>
        <p:nvSpPr>
          <p:cNvPr id="8" name="Slide Image Placeholder 7">
            <a:extLst>
              <a:ext uri="{FF2B5EF4-FFF2-40B4-BE49-F238E27FC236}">
                <a16:creationId xmlns:a16="http://schemas.microsoft.com/office/drawing/2014/main" id="{61CCC998-206D-4EAB-642F-BE42608C3926}"/>
              </a:ext>
            </a:extLst>
          </p:cNvPr>
          <p:cNvSpPr>
            <a:spLocks noGrp="1" noRot="1" noChangeAspect="1"/>
          </p:cNvSpPr>
          <p:nvPr>
            <p:ph type="sldImg"/>
          </p:nvPr>
        </p:nvSpPr>
        <p:spPr>
          <a:xfrm>
            <a:off x="382588" y="239713"/>
            <a:ext cx="6092825" cy="3429000"/>
          </a:xfrm>
        </p:spPr>
      </p:sp>
      <p:sp>
        <p:nvSpPr>
          <p:cNvPr id="2" name="Notes Placeholder 1">
            <a:extLst>
              <a:ext uri="{FF2B5EF4-FFF2-40B4-BE49-F238E27FC236}">
                <a16:creationId xmlns:a16="http://schemas.microsoft.com/office/drawing/2014/main" id="{4352F489-9580-7136-BF0D-F4FE4AD96033}"/>
              </a:ext>
            </a:extLst>
          </p:cNvPr>
          <p:cNvSpPr>
            <a:spLocks noGrp="1"/>
          </p:cNvSpPr>
          <p:nvPr>
            <p:ph type="body" idx="1"/>
          </p:nvPr>
        </p:nvSpPr>
        <p:spPr>
          <a:xfrm>
            <a:off x="400050" y="3852466"/>
            <a:ext cx="6115050" cy="5291533"/>
          </a:xfrm>
        </p:spPr>
        <p:txBody>
          <a:bodyPr/>
          <a:lstStyle/>
          <a:p>
            <a:pPr marL="171450" indent="-171450"/>
            <a:r>
              <a:rPr lang="en-US" sz="1050" dirty="0"/>
              <a:t>Let’s review some key points from this module.</a:t>
            </a:r>
          </a:p>
          <a:p>
            <a:pPr marL="171450" indent="-171450"/>
            <a:r>
              <a:rPr lang="en-US" sz="1050" dirty="0"/>
              <a:t>Patients with TD tend to be aware of their symptoms, and those symptoms might impair their mental and </a:t>
            </a:r>
            <a:br>
              <a:rPr lang="en-US" sz="1050" dirty="0"/>
            </a:br>
            <a:r>
              <a:rPr lang="en-US" sz="1050" dirty="0"/>
              <a:t>social well-being.</a:t>
            </a:r>
            <a:r>
              <a:rPr lang="en-US" sz="1050" baseline="30000" dirty="0"/>
              <a:t>1,2</a:t>
            </a:r>
          </a:p>
          <a:p>
            <a:pPr marL="171450" indent="-171450"/>
            <a:r>
              <a:rPr lang="en-US" sz="1050" dirty="0"/>
              <a:t>Abnormal movements associated with TD can also have a negative impact on physical function, including oromandibular bite strength, chewing, and swallowing.</a:t>
            </a:r>
            <a:r>
              <a:rPr lang="en-US" sz="1050" baseline="30000" dirty="0"/>
              <a:t>2-7</a:t>
            </a:r>
          </a:p>
          <a:p>
            <a:pPr marL="171450" indent="-171450"/>
            <a:r>
              <a:rPr lang="en-US" sz="1050" dirty="0"/>
              <a:t>Movements can present as respiratory, orofacial, and truncal </a:t>
            </a:r>
            <a:r>
              <a:rPr lang="en-US" sz="1050" dirty="0" err="1"/>
              <a:t>dystonias</a:t>
            </a:r>
            <a:r>
              <a:rPr lang="en-US" sz="1050" dirty="0"/>
              <a:t>, which might interfere with daily life activities and cause stress for the patient.</a:t>
            </a:r>
            <a:r>
              <a:rPr lang="en-US" sz="1050" baseline="30000" dirty="0"/>
              <a:t>8</a:t>
            </a:r>
          </a:p>
          <a:p>
            <a:pPr marL="171450" indent="-171450"/>
            <a:r>
              <a:rPr lang="en-US" sz="1050" dirty="0"/>
              <a:t>Recent learnings emphasize the importance of proactive TD care.</a:t>
            </a:r>
            <a:r>
              <a:rPr lang="en-US" sz="1050" baseline="30000" dirty="0"/>
              <a:t>1,9-13</a:t>
            </a:r>
          </a:p>
          <a:p>
            <a:pPr marL="171450" indent="-171450"/>
            <a:endParaRPr lang="en-US" sz="900" baseline="30000" dirty="0"/>
          </a:p>
          <a:p>
            <a:pPr marL="0" indent="0">
              <a:buNone/>
            </a:pPr>
            <a:r>
              <a:rPr lang="en-US" sz="900" b="1" dirty="0"/>
              <a:t>References</a:t>
            </a:r>
          </a:p>
          <a:p>
            <a:pPr marL="228600" indent="-228600">
              <a:buFont typeface="+mj-lt"/>
              <a:buAutoNum type="arabicPeriod"/>
            </a:pPr>
            <a:r>
              <a:rPr lang="en-US" sz="900" dirty="0" err="1"/>
              <a:t>Caroff</a:t>
            </a:r>
            <a:r>
              <a:rPr lang="en-US" sz="900" dirty="0"/>
              <a:t> SN, Yeomans K, Lenderking WR, et al. RE-KINECT: a prospective study of the presence and healthcare burden of tardive dyskinesia in clinical practice settings. </a:t>
            </a:r>
            <a:r>
              <a:rPr lang="en-US" sz="900" i="1" dirty="0"/>
              <a:t>J Clin </a:t>
            </a:r>
            <a:r>
              <a:rPr lang="en-US" sz="900" i="1" dirty="0" err="1"/>
              <a:t>Psychopharmacol</a:t>
            </a:r>
            <a:r>
              <a:rPr lang="en-US" sz="900" dirty="0"/>
              <a:t>. 2020;40(3):259-268.</a:t>
            </a:r>
          </a:p>
          <a:p>
            <a:pPr marL="228600" indent="-228600">
              <a:buFont typeface="+mj-lt"/>
              <a:buAutoNum type="arabicPeriod"/>
            </a:pPr>
            <a:r>
              <a:rPr lang="en-US" sz="900" dirty="0"/>
              <a:t>McEvoy J, Gandhi SK, </a:t>
            </a:r>
            <a:r>
              <a:rPr lang="en-US" sz="900" dirty="0" err="1"/>
              <a:t>Rizio</a:t>
            </a:r>
            <a:r>
              <a:rPr lang="en-US" sz="900" dirty="0"/>
              <a:t> AA, et al. Effect of tardive dyskinesia on quality of life in patients with bipolar disorder, major depressive disorder, and schizophrenia. </a:t>
            </a:r>
            <a:r>
              <a:rPr lang="en-US" sz="900" i="1" dirty="0"/>
              <a:t>Qual Life Res</a:t>
            </a:r>
            <a:r>
              <a:rPr lang="en-US" sz="900" dirty="0"/>
              <a:t>. 2019;28(12):3303-3312.</a:t>
            </a:r>
          </a:p>
          <a:p>
            <a:pPr marL="228600" indent="-228600">
              <a:buFont typeface="+mj-lt"/>
              <a:buAutoNum type="arabicPeriod"/>
            </a:pPr>
            <a:r>
              <a:rPr lang="en-US" sz="900" dirty="0" err="1"/>
              <a:t>Vrtunski</a:t>
            </a:r>
            <a:r>
              <a:rPr lang="en-US" sz="900" dirty="0"/>
              <a:t> PB, </a:t>
            </a:r>
            <a:r>
              <a:rPr lang="en-US" sz="900" dirty="0" err="1"/>
              <a:t>Alphs</a:t>
            </a:r>
            <a:r>
              <a:rPr lang="en-US" sz="900" dirty="0"/>
              <a:t> LD, Meltzer HY. Isometric force control in schizophrenic patients with tardive dyskinesia. </a:t>
            </a:r>
            <a:r>
              <a:rPr lang="en-US" sz="900" i="1" dirty="0"/>
              <a:t>Psychiatry Res</a:t>
            </a:r>
            <a:r>
              <a:rPr lang="en-US" sz="900" dirty="0"/>
              <a:t>. 1991;37(1):57-72. </a:t>
            </a:r>
            <a:r>
              <a:rPr lang="en-US" sz="900" b="1" dirty="0">
                <a:solidFill>
                  <a:schemeClr val="accent1"/>
                </a:solidFill>
              </a:rPr>
              <a:t> </a:t>
            </a:r>
          </a:p>
          <a:p>
            <a:pPr marL="228600" indent="-228600">
              <a:buFont typeface="+mj-lt"/>
              <a:buAutoNum type="arabicPeriod"/>
            </a:pPr>
            <a:r>
              <a:rPr lang="en-US" sz="900" dirty="0" err="1"/>
              <a:t>Lumetti</a:t>
            </a:r>
            <a:r>
              <a:rPr lang="en-US" sz="900" dirty="0"/>
              <a:t> S, </a:t>
            </a:r>
            <a:r>
              <a:rPr lang="en-US" sz="900" dirty="0" err="1"/>
              <a:t>Ghiacci</a:t>
            </a:r>
            <a:r>
              <a:rPr lang="en-US" sz="900" dirty="0"/>
              <a:t> G, Macaluso GM, et al. Tardive dyskinesia, oral parafunction, and implant-supported rehabilitation. </a:t>
            </a:r>
            <a:r>
              <a:rPr lang="en-US" sz="900" i="1" dirty="0"/>
              <a:t>Case Rep Dent</a:t>
            </a:r>
            <a:r>
              <a:rPr lang="en-US" sz="900" dirty="0"/>
              <a:t>. 2016;2016:7167452. </a:t>
            </a:r>
            <a:r>
              <a:rPr lang="en-US" sz="900" b="1" dirty="0">
                <a:solidFill>
                  <a:schemeClr val="accent1"/>
                </a:solidFill>
              </a:rPr>
              <a:t> </a:t>
            </a:r>
          </a:p>
          <a:p>
            <a:pPr marL="228600" indent="-228600">
              <a:buFont typeface="+mj-lt"/>
              <a:buAutoNum type="arabicPeriod"/>
            </a:pPr>
            <a:r>
              <a:rPr lang="en-US" sz="900" dirty="0"/>
              <a:t>Girard P, Monette C, </a:t>
            </a:r>
            <a:r>
              <a:rPr lang="en-US" sz="900" dirty="0" err="1"/>
              <a:t>Normadeau</a:t>
            </a:r>
            <a:r>
              <a:rPr lang="en-US" sz="900" dirty="0"/>
              <a:t>, et al. Contribution of </a:t>
            </a:r>
            <a:r>
              <a:rPr lang="en-US" sz="900" dirty="0" err="1"/>
              <a:t>orodental</a:t>
            </a:r>
            <a:r>
              <a:rPr lang="en-US" sz="900" dirty="0"/>
              <a:t> status to the intensity of orofacial tardive dyskinesia: an interdisciplinary and video-based assessment. </a:t>
            </a:r>
            <a:r>
              <a:rPr lang="en-US" sz="900" i="1" dirty="0"/>
              <a:t>J </a:t>
            </a:r>
            <a:r>
              <a:rPr lang="en-US" sz="900" i="1" dirty="0" err="1"/>
              <a:t>Psychiatr</a:t>
            </a:r>
            <a:r>
              <a:rPr lang="en-US" sz="900" i="1" dirty="0"/>
              <a:t> Res</a:t>
            </a:r>
            <a:r>
              <a:rPr lang="en-US" sz="900" dirty="0"/>
              <a:t>. 2012;46(5):684-687.</a:t>
            </a:r>
            <a:r>
              <a:rPr lang="en-US" sz="900" b="1" dirty="0"/>
              <a:t>  </a:t>
            </a:r>
          </a:p>
          <a:p>
            <a:pPr marL="228600" indent="-228600">
              <a:buFont typeface="+mj-lt"/>
              <a:buAutoNum type="arabicPeriod"/>
            </a:pPr>
            <a:r>
              <a:rPr lang="en-US" sz="900" dirty="0"/>
              <a:t>Gregory RP, Smith PT, Rudge P. Tardive dyskinesia presenting as severe dysphagia. </a:t>
            </a:r>
            <a:r>
              <a:rPr lang="en-US" sz="900" i="1" dirty="0"/>
              <a:t>J Neurol </a:t>
            </a:r>
            <a:r>
              <a:rPr lang="en-US" sz="900" i="1" dirty="0" err="1"/>
              <a:t>Neurosurg</a:t>
            </a:r>
            <a:r>
              <a:rPr lang="en-US" sz="900" i="1" dirty="0"/>
              <a:t> Psychiatry</a:t>
            </a:r>
            <a:r>
              <a:rPr lang="en-US" sz="900" dirty="0"/>
              <a:t>. 1992;55(12):1203-124. </a:t>
            </a:r>
          </a:p>
          <a:p>
            <a:pPr marL="228600" indent="-228600">
              <a:buFont typeface="+mj-lt"/>
              <a:buAutoNum type="arabicPeriod"/>
            </a:pPr>
            <a:r>
              <a:rPr lang="en-US" sz="900" dirty="0"/>
              <a:t>Bhat PS, </a:t>
            </a:r>
            <a:r>
              <a:rPr lang="en-US" sz="900" dirty="0" err="1"/>
              <a:t>Pardal</a:t>
            </a:r>
            <a:r>
              <a:rPr lang="en-US" sz="900" dirty="0"/>
              <a:t> PK, Diwakar M. Dysphagia due to tardive dyskinesia. </a:t>
            </a:r>
            <a:r>
              <a:rPr lang="en-US" sz="900" i="1" dirty="0"/>
              <a:t>Ind Psychiatry J</a:t>
            </a:r>
            <a:r>
              <a:rPr lang="en-US" sz="900" dirty="0"/>
              <a:t>. 2010;19(2):134-135. </a:t>
            </a:r>
            <a:endParaRPr lang="en-US" sz="900" dirty="0">
              <a:solidFill>
                <a:schemeClr val="accent1"/>
              </a:solidFill>
            </a:endParaRPr>
          </a:p>
          <a:p>
            <a:pPr marL="228600" indent="-228600">
              <a:buFont typeface="+mj-lt"/>
              <a:buAutoNum type="arabicPeriod"/>
            </a:pPr>
            <a:r>
              <a:rPr lang="en-US" sz="900" dirty="0" err="1"/>
              <a:t>Tarsy</a:t>
            </a:r>
            <a:r>
              <a:rPr lang="en-US" sz="900" dirty="0"/>
              <a:t> D. Tardive dyskinesia. </a:t>
            </a:r>
            <a:r>
              <a:rPr lang="en-US" sz="900" i="1" dirty="0" err="1"/>
              <a:t>Curr</a:t>
            </a:r>
            <a:r>
              <a:rPr lang="en-US" sz="900" i="1" dirty="0"/>
              <a:t> Treat Options Neurol</a:t>
            </a:r>
            <a:r>
              <a:rPr lang="en-US" sz="900" dirty="0"/>
              <a:t>. 2000;2(3):205-214.</a:t>
            </a:r>
          </a:p>
          <a:p>
            <a:pPr marL="228600" indent="-228600">
              <a:lnSpc>
                <a:spcPct val="82000"/>
              </a:lnSpc>
              <a:buFont typeface="+mj-lt"/>
              <a:buAutoNum type="arabicPeriod"/>
            </a:pPr>
            <a:r>
              <a:rPr lang="en-US" sz="900" dirty="0"/>
              <a:t>Hauser RA, Factor SA, Marder SR, et al. KINECT 3: a phase 3 randomized, double-blind, placebo-controlled trial of </a:t>
            </a:r>
            <a:r>
              <a:rPr lang="en-US" sz="900" dirty="0" err="1"/>
              <a:t>valbenazine</a:t>
            </a:r>
            <a:r>
              <a:rPr lang="en-US" sz="900" dirty="0"/>
              <a:t> for tardive dyskinesia. </a:t>
            </a:r>
            <a:r>
              <a:rPr lang="en-US" sz="900" i="1" dirty="0"/>
              <a:t>Am J Psychiatry</a:t>
            </a:r>
            <a:r>
              <a:rPr lang="en-US" sz="900" dirty="0"/>
              <a:t>. 2017;174(5):476-484.</a:t>
            </a:r>
          </a:p>
          <a:p>
            <a:pPr marL="228600" indent="-228600">
              <a:lnSpc>
                <a:spcPct val="82000"/>
              </a:lnSpc>
              <a:buFont typeface="+mj-lt"/>
              <a:buAutoNum type="arabicPeriod"/>
            </a:pPr>
            <a:r>
              <a:rPr lang="en-US" sz="900" dirty="0"/>
              <a:t>Marder SR, Singer C, </a:t>
            </a:r>
            <a:r>
              <a:rPr lang="en-US" sz="900" dirty="0" err="1"/>
              <a:t>Lindenmayer</a:t>
            </a:r>
            <a:r>
              <a:rPr lang="en-US" sz="900" dirty="0"/>
              <a:t> JP, et al. A phase 3, 1-year, open-label trial of </a:t>
            </a:r>
            <a:r>
              <a:rPr lang="en-US" sz="900" dirty="0" err="1"/>
              <a:t>valbenazine</a:t>
            </a:r>
            <a:r>
              <a:rPr lang="en-US" sz="900" dirty="0"/>
              <a:t> in adults with tardive dyskinesia. </a:t>
            </a:r>
            <a:r>
              <a:rPr lang="en-US" sz="900" i="1" dirty="0"/>
              <a:t>J Clin </a:t>
            </a:r>
            <a:r>
              <a:rPr lang="en-US" sz="900" i="1" dirty="0" err="1"/>
              <a:t>Psychopharmacol</a:t>
            </a:r>
            <a:r>
              <a:rPr lang="en-US" sz="900" dirty="0"/>
              <a:t>. 2019;39(6):620-627.</a:t>
            </a:r>
          </a:p>
          <a:p>
            <a:pPr marL="228600" indent="-228600">
              <a:lnSpc>
                <a:spcPct val="82000"/>
              </a:lnSpc>
              <a:buFont typeface="+mj-lt"/>
              <a:buAutoNum type="arabicPeriod"/>
            </a:pPr>
            <a:r>
              <a:rPr lang="en-US" sz="900" dirty="0"/>
              <a:t>Fernandez HH, Factor SA, Hauser RA, et al. Randomized controlled trial of </a:t>
            </a:r>
            <a:r>
              <a:rPr lang="en-US" sz="900" dirty="0" err="1"/>
              <a:t>deutetrabenazine</a:t>
            </a:r>
            <a:r>
              <a:rPr lang="en-US" sz="900" dirty="0"/>
              <a:t> for tardive dyskinesia: The ARM-TD study. </a:t>
            </a:r>
            <a:r>
              <a:rPr lang="en-US" sz="900" i="1" dirty="0"/>
              <a:t>Neurology</a:t>
            </a:r>
            <a:r>
              <a:rPr lang="en-US" sz="900" dirty="0"/>
              <a:t>. 2017;88(21):2003-2010.</a:t>
            </a:r>
          </a:p>
          <a:p>
            <a:pPr marL="228600" indent="-228600">
              <a:buFont typeface="+mj-lt"/>
              <a:buAutoNum type="arabicPeriod"/>
            </a:pPr>
            <a:r>
              <a:rPr lang="en-US" sz="900" dirty="0"/>
              <a:t>Anderson KE, </a:t>
            </a:r>
            <a:r>
              <a:rPr lang="en-US" sz="900" dirty="0" err="1"/>
              <a:t>Stamler</a:t>
            </a:r>
            <a:r>
              <a:rPr lang="en-US" sz="900" dirty="0"/>
              <a:t> D, Davis MD, et al. </a:t>
            </a:r>
            <a:r>
              <a:rPr lang="en-US" sz="900" dirty="0" err="1"/>
              <a:t>Deutetrabenazine</a:t>
            </a:r>
            <a:r>
              <a:rPr lang="en-US" sz="900" dirty="0"/>
              <a:t> for treatment of involuntary movements in patients with tardive dyskinesia (AIM-TD): a double-blind, </a:t>
            </a:r>
            <a:r>
              <a:rPr lang="en-US" sz="900" dirty="0" err="1"/>
              <a:t>randomised</a:t>
            </a:r>
            <a:r>
              <a:rPr lang="en-US" sz="900" dirty="0"/>
              <a:t>, placebo-controlled, phase 3 trial. </a:t>
            </a:r>
            <a:r>
              <a:rPr lang="en-US" sz="900" i="1" dirty="0"/>
              <a:t>Lancet Psychiatry</a:t>
            </a:r>
            <a:r>
              <a:rPr lang="en-US" sz="900" dirty="0"/>
              <a:t>. 2017;4(8):595-604. </a:t>
            </a:r>
            <a:endParaRPr lang="en-US" sz="900" b="1" dirty="0">
              <a:solidFill>
                <a:schemeClr val="accent1"/>
              </a:solidFill>
            </a:endParaRPr>
          </a:p>
          <a:p>
            <a:pPr marL="228600" indent="-228600">
              <a:lnSpc>
                <a:spcPct val="82000"/>
              </a:lnSpc>
              <a:buFont typeface="+mj-lt"/>
              <a:buAutoNum type="arabicPeriod"/>
            </a:pPr>
            <a:r>
              <a:rPr lang="en-US" sz="900" dirty="0"/>
              <a:t>Carbon M, Hsieh CH, Kane JM, </a:t>
            </a:r>
            <a:r>
              <a:rPr lang="en-US" sz="900" dirty="0" err="1"/>
              <a:t>Correll</a:t>
            </a:r>
            <a:r>
              <a:rPr lang="en-US" sz="900" dirty="0"/>
              <a:t> CU. Tardive dyskinesia prevalence in the period of second-generation antipsychotic use: a meta-analysis. </a:t>
            </a:r>
            <a:r>
              <a:rPr lang="en-US" sz="900" i="1" dirty="0"/>
              <a:t>J Clin Psychiatry</a:t>
            </a:r>
            <a:r>
              <a:rPr lang="en-US" sz="900" dirty="0"/>
              <a:t>. 2017;78(3):e264-e278. </a:t>
            </a:r>
          </a:p>
          <a:p>
            <a:endParaRPr lang="en-US" sz="1000" dirty="0"/>
          </a:p>
        </p:txBody>
      </p:sp>
    </p:spTree>
    <p:extLst>
      <p:ext uri="{BB962C8B-B14F-4D97-AF65-F5344CB8AC3E}">
        <p14:creationId xmlns:p14="http://schemas.microsoft.com/office/powerpoint/2010/main" val="5850940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63</a:t>
            </a:fld>
            <a:endParaRPr lang="en-US" noProof="0" dirty="0"/>
          </a:p>
        </p:txBody>
      </p:sp>
      <p:sp>
        <p:nvSpPr>
          <p:cNvPr id="6" name="Slide Image Placeholder 5">
            <a:extLst>
              <a:ext uri="{FF2B5EF4-FFF2-40B4-BE49-F238E27FC236}">
                <a16:creationId xmlns:a16="http://schemas.microsoft.com/office/drawing/2014/main" id="{3CF7BA12-EFAF-5CDC-E3CD-0EB590A7D5D9}"/>
              </a:ext>
            </a:extLst>
          </p:cNvPr>
          <p:cNvSpPr>
            <a:spLocks noGrp="1" noRot="1" noChangeAspect="1"/>
          </p:cNvSpPr>
          <p:nvPr>
            <p:ph type="sldImg"/>
          </p:nvPr>
        </p:nvSpPr>
        <p:spPr>
          <a:xfrm>
            <a:off x="382588" y="239713"/>
            <a:ext cx="6092825" cy="3429000"/>
          </a:xfrm>
        </p:spPr>
      </p:sp>
      <p:sp>
        <p:nvSpPr>
          <p:cNvPr id="7" name="Notes Placeholder 6">
            <a:extLst>
              <a:ext uri="{FF2B5EF4-FFF2-40B4-BE49-F238E27FC236}">
                <a16:creationId xmlns:a16="http://schemas.microsoft.com/office/drawing/2014/main" id="{BD3DDAA0-ACED-7622-59E4-685400A4213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239789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100" dirty="0"/>
              <a:t>Frequent screening for tardive dyskinesia (TD) is recommended for all patients taking antipsychotics.</a:t>
            </a:r>
          </a:p>
          <a:p>
            <a:r>
              <a:rPr lang="en-US" sz="1100" dirty="0"/>
              <a:t>In 2020, new American Psychiatric Association (APA) Practice Guideline for the Treatment of Patients With Schizophrenia and the Delphi panel consensus recommendations by Caroff and colleagues were released.</a:t>
            </a:r>
            <a:r>
              <a:rPr lang="en-US" sz="1100" baseline="30000" dirty="0"/>
              <a:t>1,2</a:t>
            </a:r>
          </a:p>
          <a:p>
            <a:r>
              <a:rPr lang="en-US" sz="1100" dirty="0"/>
              <a:t>APA Guidelines</a:t>
            </a:r>
            <a:r>
              <a:rPr lang="en-US" sz="1100" baseline="30000" dirty="0"/>
              <a:t>1</a:t>
            </a:r>
          </a:p>
          <a:p>
            <a:pPr marL="400050" lvl="1" indent="-171450"/>
            <a:r>
              <a:rPr lang="en-US" sz="1100" dirty="0"/>
              <a:t>The APA guideline stresses that for all at-risk patients, clinical assessment of TD and other antipsychotic-related movement disorders should be conducted at baseline and at each follow-up visit.</a:t>
            </a:r>
          </a:p>
          <a:p>
            <a:pPr marL="400050" lvl="1" indent="-171450"/>
            <a:r>
              <a:rPr lang="en-US" sz="1100" dirty="0"/>
              <a:t>The authors also recommend that assessment should be made with a structured instrument, such as the Abnormal Involuntary Movement Scale (AIMS) or Dyskinesia Identification System Condensed User Scale (DISCUS), for patients with abnormal movements.</a:t>
            </a:r>
          </a:p>
          <a:p>
            <a:pPr marL="400050" lvl="1" indent="-171450"/>
            <a:r>
              <a:rPr lang="en-US" sz="1100" dirty="0"/>
              <a:t>AIMS or DISCUSS should be conducted at baseline and at least every 6 months in patients at high risk for TD, and every 12 months in other patients.</a:t>
            </a:r>
          </a:p>
          <a:p>
            <a:pPr lvl="0"/>
            <a:r>
              <a:rPr lang="en-US" sz="1100" dirty="0"/>
              <a:t>Delphi Panel Consensus Recommendations</a:t>
            </a:r>
            <a:r>
              <a:rPr lang="en-US" sz="1100" baseline="30000" dirty="0"/>
              <a:t>2</a:t>
            </a:r>
          </a:p>
          <a:p>
            <a:pPr marL="400050" lvl="1" indent="-171450"/>
            <a:r>
              <a:rPr lang="en-US" sz="1100" dirty="0"/>
              <a:t>A set of consensus recommendations for the screening, diagnosis, and treatment of TD across a panel of 23 psychiatrists and 6 neurologists was also published in 2020.</a:t>
            </a:r>
            <a:r>
              <a:rPr lang="en-US" sz="1100" baseline="30000" dirty="0"/>
              <a:t>2</a:t>
            </a:r>
          </a:p>
          <a:p>
            <a:pPr marL="400050" lvl="1" indent="-171450"/>
            <a:r>
              <a:rPr lang="en-US" sz="1100" dirty="0"/>
              <a:t>Like the APA guidelines, this publication recommends that a clinical assessment for TD should be performed at every clinical encounter in all patients taking antipsychotics, regardless of the degree of risk for TD.</a:t>
            </a:r>
          </a:p>
          <a:p>
            <a:endParaRPr lang="en-US" sz="1100" dirty="0"/>
          </a:p>
          <a:p>
            <a:pPr marL="0" indent="0">
              <a:buNone/>
            </a:pPr>
            <a:r>
              <a:rPr lang="en-US" sz="1100" b="1" dirty="0"/>
              <a:t>References </a:t>
            </a:r>
          </a:p>
          <a:p>
            <a:pPr marL="228600" indent="-228600">
              <a:buFont typeface="+mj-lt"/>
              <a:buAutoNum type="arabicPeriod"/>
            </a:pPr>
            <a:r>
              <a:rPr lang="en-US" sz="1100" dirty="0"/>
              <a:t>American Psychiatric Association. </a:t>
            </a:r>
            <a:r>
              <a:rPr lang="en-US" sz="1100" i="1" dirty="0"/>
              <a:t>The American Psychiatric Association Practice Guideline for the Treatment of Patients with Schizophrenia</a:t>
            </a:r>
            <a:r>
              <a:rPr lang="en-US" sz="1100" dirty="0"/>
              <a:t>. American Psychiatric Association; 2021.</a:t>
            </a:r>
          </a:p>
          <a:p>
            <a:pPr marL="228600" indent="-228600">
              <a:buFont typeface="+mj-lt"/>
              <a:buAutoNum type="arabicPeriod"/>
            </a:pPr>
            <a:r>
              <a:rPr lang="en-US" sz="1100" dirty="0"/>
              <a:t>Caroff SN, Citrome L, Meyer J, et al. A modified Delphi consensus study of the screening, diagnosis, and treatment of tardive dyskinesia. </a:t>
            </a:r>
            <a:r>
              <a:rPr lang="en-US" sz="1100" i="1" dirty="0"/>
              <a:t>J Clin Psychiatry</a:t>
            </a:r>
            <a:r>
              <a:rPr lang="en-US" sz="1100" dirty="0"/>
              <a:t>. 2020;81(2):19cs12983. doi: 10.4088/JCP.19cs12983</a:t>
            </a:r>
          </a:p>
        </p:txBody>
      </p:sp>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64</a:t>
            </a:fld>
            <a:endParaRPr lang="en-US" noProof="0" dirty="0"/>
          </a:p>
        </p:txBody>
      </p:sp>
      <p:sp>
        <p:nvSpPr>
          <p:cNvPr id="7" name="Slide Image Placeholder 6">
            <a:extLst>
              <a:ext uri="{FF2B5EF4-FFF2-40B4-BE49-F238E27FC236}">
                <a16:creationId xmlns:a16="http://schemas.microsoft.com/office/drawing/2014/main" id="{05190D6B-7419-1296-7229-D5393212A41E}"/>
              </a:ext>
            </a:extLst>
          </p:cNvPr>
          <p:cNvSpPr>
            <a:spLocks noGrp="1" noRot="1" noChangeAspect="1"/>
          </p:cNvSpPr>
          <p:nvPr>
            <p:ph type="sldImg"/>
          </p:nvPr>
        </p:nvSpPr>
        <p:spPr>
          <a:xfrm>
            <a:off x="382588" y="239713"/>
            <a:ext cx="6092825" cy="3429000"/>
          </a:xfrm>
        </p:spPr>
      </p:sp>
    </p:spTree>
    <p:extLst>
      <p:ext uri="{BB962C8B-B14F-4D97-AF65-F5344CB8AC3E}">
        <p14:creationId xmlns:p14="http://schemas.microsoft.com/office/powerpoint/2010/main" val="15138315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00050" y="3874769"/>
            <a:ext cx="6254138" cy="4968441"/>
          </a:xfrm>
        </p:spPr>
        <p:txBody>
          <a:bodyPr/>
          <a:lstStyle/>
          <a:p>
            <a:r>
              <a:rPr lang="en-US" dirty="0"/>
              <a:t>Some tips for identifying abnormal movements during clinical encounters include the following:</a:t>
            </a:r>
          </a:p>
          <a:p>
            <a:pPr marL="400050" lvl="1" indent="-171450"/>
            <a:r>
              <a:rPr lang="en-US" dirty="0"/>
              <a:t>Allow the patient time to get relaxed and comfortable and observe them inconspicuously at rest.</a:t>
            </a:r>
          </a:p>
          <a:p>
            <a:pPr marL="400050" lvl="1" indent="-171450"/>
            <a:r>
              <a:rPr lang="en-US" dirty="0"/>
              <a:t>As walking tends to unmask TD movements, observe movements of the face, mouth, hands, and arms as the patient walks into the office.</a:t>
            </a:r>
          </a:p>
          <a:p>
            <a:pPr marL="400050" lvl="1" indent="-171450"/>
            <a:r>
              <a:rPr lang="en-US" dirty="0"/>
              <a:t>Ensure that the patient does not have anything in his or her mouth such as gum or candy.</a:t>
            </a:r>
          </a:p>
          <a:p>
            <a:pPr marL="400050" lvl="1" indent="-171450"/>
            <a:r>
              <a:rPr lang="en-US" dirty="0"/>
              <a:t>Rule out other forms of dyskinesia that are not related to TD by asking about teeth or dentures.</a:t>
            </a:r>
          </a:p>
          <a:p>
            <a:pPr marL="400050" lvl="1" indent="-171450"/>
            <a:r>
              <a:rPr lang="en-US" dirty="0"/>
              <a:t>Use activation maneuvers to reveal any movements that might be associated with TD.</a:t>
            </a:r>
          </a:p>
          <a:p>
            <a:pPr marL="685800" lvl="2" indent="-171450"/>
            <a:r>
              <a:rPr lang="en-US" dirty="0"/>
              <a:t>For example, ask the patient to tap finger to thumb rapidly for 15 seconds, one hand at a time and observe any unsuppressed leg or facial movement.</a:t>
            </a:r>
          </a:p>
          <a:p>
            <a:pPr marL="400050" lvl="1" indent="-171450"/>
            <a:r>
              <a:rPr lang="en-US" dirty="0"/>
              <a:t>Have the patient sit in a firm chair with no armrests because arm support can mask involuntary movements.</a:t>
            </a:r>
          </a:p>
          <a:p>
            <a:endParaRPr lang="en-US" dirty="0"/>
          </a:p>
          <a:p>
            <a:pPr marL="0" indent="0">
              <a:buNone/>
            </a:pPr>
            <a:r>
              <a:rPr lang="en-US" b="1" dirty="0"/>
              <a:t>Reference</a:t>
            </a:r>
          </a:p>
          <a:p>
            <a:pPr marL="0" indent="0">
              <a:buNone/>
            </a:pPr>
            <a:r>
              <a:rPr lang="en-US" dirty="0"/>
              <a:t>Rush JA. First MB, Blacker D. </a:t>
            </a:r>
            <a:r>
              <a:rPr lang="en-US" i="1" dirty="0"/>
              <a:t>Handbook of Psychiatric Measures</a:t>
            </a:r>
            <a:r>
              <a:rPr lang="en-US" dirty="0"/>
              <a:t>. 2nd ed. American Psychiatric Association; 2000:166-168.</a:t>
            </a:r>
          </a:p>
        </p:txBody>
      </p:sp>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65</a:t>
            </a:fld>
            <a:endParaRPr lang="en-US" noProof="0" dirty="0"/>
          </a:p>
        </p:txBody>
      </p:sp>
      <p:sp>
        <p:nvSpPr>
          <p:cNvPr id="7" name="Slide Image Placeholder 6">
            <a:extLst>
              <a:ext uri="{FF2B5EF4-FFF2-40B4-BE49-F238E27FC236}">
                <a16:creationId xmlns:a16="http://schemas.microsoft.com/office/drawing/2014/main" id="{41B45833-0885-1474-8075-96D06BDD0C04}"/>
              </a:ext>
            </a:extLst>
          </p:cNvPr>
          <p:cNvSpPr>
            <a:spLocks noGrp="1" noRot="1" noChangeAspect="1"/>
          </p:cNvSpPr>
          <p:nvPr>
            <p:ph type="sldImg"/>
          </p:nvPr>
        </p:nvSpPr>
        <p:spPr>
          <a:xfrm>
            <a:off x="382588" y="239713"/>
            <a:ext cx="6092825" cy="3429000"/>
          </a:xfrm>
        </p:spPr>
      </p:sp>
    </p:spTree>
    <p:extLst>
      <p:ext uri="{BB962C8B-B14F-4D97-AF65-F5344CB8AC3E}">
        <p14:creationId xmlns:p14="http://schemas.microsoft.com/office/powerpoint/2010/main" val="30926835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When screening for TD, it is important to remember that abnormal involuntary movements might wax and wane over time.</a:t>
            </a:r>
            <a:r>
              <a:rPr lang="en-US" baseline="30000" dirty="0"/>
              <a:t>1</a:t>
            </a:r>
          </a:p>
          <a:p>
            <a:pPr marL="400050" lvl="1" indent="-228600"/>
            <a:r>
              <a:rPr lang="en-US" dirty="0"/>
              <a:t>The severity of movements may fluctuate and can be influenced by stressors.</a:t>
            </a:r>
            <a:r>
              <a:rPr lang="en-US" baseline="30000" dirty="0"/>
              <a:t>1,2</a:t>
            </a:r>
          </a:p>
          <a:p>
            <a:pPr marL="400050" lvl="1" indent="-228600"/>
            <a:r>
              <a:rPr lang="en-US" dirty="0"/>
              <a:t>This underscores the importance of monitoring patients for TD regularly over time.</a:t>
            </a:r>
            <a:r>
              <a:rPr lang="en-US" baseline="30000" dirty="0"/>
              <a:t>2</a:t>
            </a:r>
          </a:p>
          <a:p>
            <a:endParaRPr lang="en-US" dirty="0"/>
          </a:p>
          <a:p>
            <a:pPr marL="0" indent="0">
              <a:buNone/>
            </a:pPr>
            <a:r>
              <a:rPr lang="en-US" b="1" dirty="0"/>
              <a:t>References</a:t>
            </a:r>
          </a:p>
          <a:p>
            <a:pPr marL="228600" indent="-228600">
              <a:buFont typeface="+mj-lt"/>
              <a:buAutoNum type="arabicPeriod"/>
            </a:pPr>
            <a:r>
              <a:rPr lang="en-US" dirty="0"/>
              <a:t>Whall AL, Booth DE, Kosinski J, Donbroski D, Zakul-Krupa I, Weissfeld LA. Tardive dyskinetic movements over time. </a:t>
            </a:r>
            <a:r>
              <a:rPr lang="en-US" i="1" dirty="0"/>
              <a:t>Appl Nurs Res. </a:t>
            </a:r>
            <a:r>
              <a:rPr lang="en-US" dirty="0"/>
              <a:t>1989;2(3):128-134.</a:t>
            </a:r>
          </a:p>
          <a:p>
            <a:pPr marL="228600" indent="-228600">
              <a:buFont typeface="+mj-lt"/>
              <a:buAutoNum type="arabicPeriod"/>
            </a:pPr>
            <a:r>
              <a:rPr lang="en-US" dirty="0"/>
              <a:t>American Psychiatric Association. </a:t>
            </a:r>
            <a:r>
              <a:rPr lang="en-US" i="1" dirty="0"/>
              <a:t>The American Psychiatric Association Practice Guideline for the Treatment of Patients With Schizophrenia</a:t>
            </a:r>
            <a:r>
              <a:rPr lang="en-US" dirty="0"/>
              <a:t>. American Psychiatric Association; 2021.</a:t>
            </a:r>
          </a:p>
        </p:txBody>
      </p:sp>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66</a:t>
            </a:fld>
            <a:endParaRPr lang="en-US" noProof="0" dirty="0"/>
          </a:p>
        </p:txBody>
      </p:sp>
      <p:sp>
        <p:nvSpPr>
          <p:cNvPr id="7" name="Slide Image Placeholder 6">
            <a:extLst>
              <a:ext uri="{FF2B5EF4-FFF2-40B4-BE49-F238E27FC236}">
                <a16:creationId xmlns:a16="http://schemas.microsoft.com/office/drawing/2014/main" id="{A2E8A8A7-8223-8C6E-455F-8C745815C6E9}"/>
              </a:ext>
            </a:extLst>
          </p:cNvPr>
          <p:cNvSpPr>
            <a:spLocks noGrp="1" noRot="1" noChangeAspect="1"/>
          </p:cNvSpPr>
          <p:nvPr>
            <p:ph type="sldImg"/>
          </p:nvPr>
        </p:nvSpPr>
        <p:spPr>
          <a:xfrm>
            <a:off x="382588" y="239713"/>
            <a:ext cx="6092825" cy="3429000"/>
          </a:xfrm>
        </p:spPr>
      </p:sp>
    </p:spTree>
    <p:extLst>
      <p:ext uri="{BB962C8B-B14F-4D97-AF65-F5344CB8AC3E}">
        <p14:creationId xmlns:p14="http://schemas.microsoft.com/office/powerpoint/2010/main" val="27628853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Shown here is an excerpt from the MIND-TD questionnaire, which was developed by Neurocrine in conjunction with a multidisciplinary group of experts in TD.</a:t>
            </a:r>
          </a:p>
          <a:p>
            <a:pPr lvl="0"/>
            <a:r>
              <a:rPr lang="en-US" dirty="0"/>
              <a:t>The MIND-TD questionnaire can be used with:</a:t>
            </a:r>
          </a:p>
          <a:p>
            <a:pPr marL="400050" lvl="1" indent="-171450"/>
            <a:r>
              <a:rPr lang="en-US" dirty="0"/>
              <a:t>Patients who are taking, or have ever taken, an antipsychotic medication—first or second generation</a:t>
            </a:r>
          </a:p>
          <a:p>
            <a:pPr marL="400050" lvl="1" indent="-171450"/>
            <a:r>
              <a:rPr lang="en-US" dirty="0"/>
              <a:t>Patients who are taking anticholinergic medications, such as benztropine or trihexyphenidyl, in conjunction with current or past antipsychotic usage</a:t>
            </a:r>
          </a:p>
          <a:p>
            <a:pPr marL="400050" lvl="1" indent="-171450"/>
            <a:r>
              <a:rPr lang="en-US" dirty="0"/>
              <a:t>Patients with a current diagnosis of TD, to better understand its psychosocial impact</a:t>
            </a:r>
          </a:p>
          <a:p>
            <a:r>
              <a:rPr lang="en-US" dirty="0"/>
              <a:t>The questions shown on this slide are intended to facilitate a dialogue about abnormal movements with patients at risk for TD:</a:t>
            </a:r>
          </a:p>
          <a:p>
            <a:pPr marL="400050" lvl="1" indent="-171450"/>
            <a:r>
              <a:rPr lang="en-US" b="1" dirty="0"/>
              <a:t>Movement: </a:t>
            </a:r>
            <a:r>
              <a:rPr lang="en-US" dirty="0"/>
              <a:t>Do you have extra or unwanted movements in your body?</a:t>
            </a:r>
          </a:p>
          <a:p>
            <a:pPr marL="400050" lvl="1" indent="-171450"/>
            <a:r>
              <a:rPr lang="en-US" b="1" dirty="0"/>
              <a:t>Impact: </a:t>
            </a:r>
            <a:r>
              <a:rPr lang="en-US" dirty="0"/>
              <a:t>Do you feel embarrassed or self-conscious about movements in your body? </a:t>
            </a:r>
          </a:p>
          <a:p>
            <a:pPr marL="400050" lvl="1" indent="-171450"/>
            <a:r>
              <a:rPr lang="en-US" b="1" dirty="0"/>
              <a:t>Notice: </a:t>
            </a:r>
            <a:r>
              <a:rPr lang="en-US" dirty="0"/>
              <a:t>Has someone else seen extra movements in your body?</a:t>
            </a:r>
          </a:p>
          <a:p>
            <a:pPr marL="400050" lvl="1" indent="-171450"/>
            <a:r>
              <a:rPr lang="en-US" b="1" dirty="0"/>
              <a:t>Daily Activities: </a:t>
            </a:r>
            <a:r>
              <a:rPr lang="en-US" dirty="0"/>
              <a:t>Do any movements cause problems during your daily routine?</a:t>
            </a:r>
          </a:p>
          <a:p>
            <a:r>
              <a:rPr lang="en-US" dirty="0"/>
              <a:t>The questions may be administered by the treating clinician or by a medical staff member ahead of the visit. They can be asked in person or via video or audio-only telehealth.</a:t>
            </a:r>
          </a:p>
          <a:p>
            <a:r>
              <a:rPr lang="en-US" dirty="0"/>
              <a:t>Diagnosis of TD should be based on the patient’s medical history, symptoms, and the clinician’s best judgment.</a:t>
            </a:r>
          </a:p>
          <a:p>
            <a:r>
              <a:rPr lang="en-US" dirty="0"/>
              <a:t>[The full MIND-TD questionnaire, which includes more detailed probing questions, is available at MIND-TD.com].</a:t>
            </a:r>
          </a:p>
        </p:txBody>
      </p:sp>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67</a:t>
            </a:fld>
            <a:endParaRPr lang="en-US" noProof="0" dirty="0"/>
          </a:p>
        </p:txBody>
      </p:sp>
      <p:sp>
        <p:nvSpPr>
          <p:cNvPr id="7" name="Slide Image Placeholder 6">
            <a:extLst>
              <a:ext uri="{FF2B5EF4-FFF2-40B4-BE49-F238E27FC236}">
                <a16:creationId xmlns:a16="http://schemas.microsoft.com/office/drawing/2014/main" id="{F6905738-840F-263E-2A6D-5687F09E923A}"/>
              </a:ext>
            </a:extLst>
          </p:cNvPr>
          <p:cNvSpPr>
            <a:spLocks noGrp="1" noRot="1" noChangeAspect="1"/>
          </p:cNvSpPr>
          <p:nvPr>
            <p:ph type="sldImg"/>
          </p:nvPr>
        </p:nvSpPr>
        <p:spPr>
          <a:xfrm>
            <a:off x="382588" y="239713"/>
            <a:ext cx="6092825" cy="3429000"/>
          </a:xfrm>
        </p:spPr>
      </p:sp>
    </p:spTree>
    <p:extLst>
      <p:ext uri="{BB962C8B-B14F-4D97-AF65-F5344CB8AC3E}">
        <p14:creationId xmlns:p14="http://schemas.microsoft.com/office/powerpoint/2010/main" val="23327235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sz="1100" dirty="0"/>
              <a:t>Be mindful of the words patients may use to describe abnormal movements, such as “twitchy,” “shaky,” “jittery,” “jerky,” and “teeth grinding.”</a:t>
            </a:r>
          </a:p>
        </p:txBody>
      </p:sp>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68</a:t>
            </a:fld>
            <a:endParaRPr lang="en-US" noProof="0" dirty="0"/>
          </a:p>
        </p:txBody>
      </p:sp>
      <p:sp>
        <p:nvSpPr>
          <p:cNvPr id="7" name="Slide Image Placeholder 6">
            <a:extLst>
              <a:ext uri="{FF2B5EF4-FFF2-40B4-BE49-F238E27FC236}">
                <a16:creationId xmlns:a16="http://schemas.microsoft.com/office/drawing/2014/main" id="{DC1CEFC2-8112-87DF-5F3D-768D23FAF76E}"/>
              </a:ext>
            </a:extLst>
          </p:cNvPr>
          <p:cNvSpPr>
            <a:spLocks noGrp="1" noRot="1" noChangeAspect="1"/>
          </p:cNvSpPr>
          <p:nvPr>
            <p:ph type="sldImg"/>
          </p:nvPr>
        </p:nvSpPr>
        <p:spPr>
          <a:xfrm>
            <a:off x="382588" y="239713"/>
            <a:ext cx="6092825" cy="3429000"/>
          </a:xfrm>
        </p:spPr>
      </p:sp>
    </p:spTree>
    <p:extLst>
      <p:ext uri="{BB962C8B-B14F-4D97-AF65-F5344CB8AC3E}">
        <p14:creationId xmlns:p14="http://schemas.microsoft.com/office/powerpoint/2010/main" val="7081293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ED91C851-9989-4225-B48B-866184E69F45}" type="slidenum">
              <a:rPr lang="en-US" noProof="0" smtClean="0"/>
              <a:pPr lvl="0"/>
              <a:t>69</a:t>
            </a:fld>
            <a:endParaRPr lang="en-US" noProof="0" dirty="0"/>
          </a:p>
        </p:txBody>
      </p:sp>
      <p:sp>
        <p:nvSpPr>
          <p:cNvPr id="8" name="Slide Image Placeholder 7">
            <a:extLst>
              <a:ext uri="{FF2B5EF4-FFF2-40B4-BE49-F238E27FC236}">
                <a16:creationId xmlns:a16="http://schemas.microsoft.com/office/drawing/2014/main" id="{B55A0720-B1A4-1C04-B133-2C14F461DCFB}"/>
              </a:ext>
            </a:extLst>
          </p:cNvPr>
          <p:cNvSpPr>
            <a:spLocks noGrp="1" noRot="1" noChangeAspect="1"/>
          </p:cNvSpPr>
          <p:nvPr>
            <p:ph type="sldImg"/>
          </p:nvPr>
        </p:nvSpPr>
        <p:spPr>
          <a:xfrm>
            <a:off x="382588" y="239713"/>
            <a:ext cx="6092825" cy="3429000"/>
          </a:xfrm>
        </p:spPr>
      </p:sp>
      <p:sp>
        <p:nvSpPr>
          <p:cNvPr id="2" name="Notes Placeholder 1">
            <a:extLst>
              <a:ext uri="{FF2B5EF4-FFF2-40B4-BE49-F238E27FC236}">
                <a16:creationId xmlns:a16="http://schemas.microsoft.com/office/drawing/2014/main" id="{09E02753-4187-3970-84DD-6DCCEF762BA9}"/>
              </a:ext>
            </a:extLst>
          </p:cNvPr>
          <p:cNvSpPr>
            <a:spLocks noGrp="1"/>
          </p:cNvSpPr>
          <p:nvPr>
            <p:ph type="body" idx="1"/>
          </p:nvPr>
        </p:nvSpPr>
        <p:spPr>
          <a:xfrm>
            <a:off x="400050" y="3874769"/>
            <a:ext cx="6115050" cy="5269231"/>
          </a:xfrm>
        </p:spPr>
        <p:txBody>
          <a:bodyPr/>
          <a:lstStyle/>
          <a:p>
            <a:pPr marL="171450" indent="-171450"/>
            <a:r>
              <a:rPr lang="en-US" sz="1050" dirty="0"/>
              <a:t>Several practices can help the physician and patient get the most out of telehealth for the diagnosis and treatment of TD.</a:t>
            </a:r>
            <a:endParaRPr lang="en-US" sz="1050" baseline="30000" dirty="0"/>
          </a:p>
          <a:p>
            <a:pPr marL="171450" indent="-171450"/>
            <a:r>
              <a:rPr lang="en-US" sz="1050" dirty="0"/>
              <a:t>Before the examination, set expectations.</a:t>
            </a:r>
            <a:r>
              <a:rPr lang="en-US" sz="1050" baseline="30000" dirty="0"/>
              <a:t>1,2</a:t>
            </a:r>
          </a:p>
          <a:p>
            <a:pPr marL="400050" lvl="1" indent="-174625">
              <a:buFont typeface="Calibri" panose="020F0502020204030204" pitchFamily="34" charset="0"/>
              <a:buChar char="̶"/>
              <a:defRPr/>
            </a:pPr>
            <a:r>
              <a:rPr lang="en-US" sz="1050" dirty="0"/>
              <a:t>Ensure that the necessary equipment can be maneuvered easily during the assessment.</a:t>
            </a:r>
          </a:p>
          <a:p>
            <a:pPr marL="400050" lvl="1" indent="-174625">
              <a:buFont typeface="Calibri" panose="020F0502020204030204" pitchFamily="34" charset="0"/>
              <a:buChar char="̶"/>
              <a:defRPr/>
            </a:pPr>
            <a:r>
              <a:rPr lang="en-US" sz="1050" dirty="0"/>
              <a:t>The patient should be in a well-lit, uncluttered room with enough space to take several steps.</a:t>
            </a:r>
          </a:p>
          <a:p>
            <a:pPr marL="400050" lvl="1" indent="-174625">
              <a:buFont typeface="Calibri" panose="020F0502020204030204" pitchFamily="34" charset="0"/>
              <a:buChar char="̶"/>
              <a:defRPr/>
            </a:pPr>
            <a:r>
              <a:rPr lang="en-US" sz="1050" dirty="0"/>
              <a:t>Try to engage a caregiver who can help make the process easier. For example, they might be able to position the camera for a video visit, assist with technology, or facilitate questions. </a:t>
            </a:r>
          </a:p>
          <a:p>
            <a:pPr marL="171450" lvl="1" indent="-171450">
              <a:buFont typeface="Arial" panose="020B0604020202020204" pitchFamily="34" charset="0"/>
              <a:buChar char="•"/>
              <a:defRPr/>
            </a:pPr>
            <a:r>
              <a:rPr lang="en-US" sz="1050" dirty="0"/>
              <a:t>During the visit, engage the patient.</a:t>
            </a:r>
            <a:r>
              <a:rPr lang="en-US" sz="1050" baseline="30000" dirty="0"/>
              <a:t>3</a:t>
            </a:r>
          </a:p>
          <a:p>
            <a:pPr marL="400050" lvl="1" indent="-174625">
              <a:buFont typeface="Calibri" panose="020F0502020204030204" pitchFamily="34" charset="0"/>
              <a:buChar char="̶"/>
              <a:defRPr/>
            </a:pPr>
            <a:r>
              <a:rPr lang="en-US" sz="1050" dirty="0"/>
              <a:t>For a patient who does not yet have an established diagnosis of TD, focus on starting the conversation. Although a full assessment or diagnosis of TD requires visual observation, regularly asking about abnormal movements that might be related to TD is an effective way to get the conversation started.</a:t>
            </a:r>
          </a:p>
          <a:p>
            <a:pPr marL="400050" lvl="1" indent="-174625">
              <a:buFont typeface="Calibri" panose="020F0502020204030204" pitchFamily="34" charset="0"/>
              <a:buChar char="̶"/>
              <a:defRPr/>
            </a:pPr>
            <a:r>
              <a:rPr lang="en-US" sz="1050" dirty="0"/>
              <a:t>The impact of abnormal movements is a key consideration in patient care. Questions that might uncover important information include:</a:t>
            </a:r>
          </a:p>
          <a:p>
            <a:pPr marL="742950" lvl="2" indent="-171450">
              <a:buSzPct val="80000"/>
              <a:buFont typeface="Wingdings" panose="05000000000000000000" pitchFamily="2" charset="2"/>
              <a:buChar char="§"/>
            </a:pPr>
            <a:r>
              <a:rPr lang="en-US" sz="1050" dirty="0"/>
              <a:t>Do the movements affect your daily activities? </a:t>
            </a:r>
          </a:p>
          <a:p>
            <a:pPr marL="742950" lvl="2" indent="-171450">
              <a:buSzPct val="80000"/>
              <a:buFont typeface="Wingdings" panose="05000000000000000000" pitchFamily="2" charset="2"/>
              <a:buChar char="§"/>
            </a:pPr>
            <a:r>
              <a:rPr lang="en-US" sz="1050" dirty="0"/>
              <a:t>How do the movements make you feel and act?</a:t>
            </a:r>
          </a:p>
          <a:p>
            <a:pPr marL="171450" indent="-171450"/>
            <a:r>
              <a:rPr lang="en-US" sz="1050" dirty="0"/>
              <a:t>Finally, after the visit, be sure to follow up.</a:t>
            </a:r>
            <a:r>
              <a:rPr lang="en-US" sz="1050" baseline="30000" dirty="0"/>
              <a:t>1,2</a:t>
            </a:r>
          </a:p>
          <a:p>
            <a:pPr marL="400050" lvl="1" indent="-174625">
              <a:buFont typeface="Calibri" panose="020F0502020204030204" pitchFamily="34" charset="0"/>
              <a:buChar char="̶"/>
              <a:defRPr/>
            </a:pPr>
            <a:r>
              <a:rPr lang="en-US" sz="1050" dirty="0"/>
              <a:t>Document notes from the visit and share a summary of visit goals, observations, and outcomes with the patient and caregiver.</a:t>
            </a:r>
          </a:p>
          <a:p>
            <a:pPr marL="400050" lvl="1" indent="-174625">
              <a:buFont typeface="Calibri" panose="020F0502020204030204" pitchFamily="34" charset="0"/>
              <a:buChar char="̶"/>
              <a:defRPr/>
            </a:pPr>
            <a:r>
              <a:rPr lang="en-US" sz="1050" dirty="0"/>
              <a:t>Provide a clear treatment plan, next steps, and a date of next visit.</a:t>
            </a:r>
          </a:p>
          <a:p>
            <a:pPr marL="400050" lvl="1" indent="-174625">
              <a:buFont typeface="Calibri" panose="020F0502020204030204" pitchFamily="34" charset="0"/>
              <a:buChar char="̶"/>
              <a:defRPr/>
            </a:pPr>
            <a:r>
              <a:rPr lang="en-US" sz="1050" dirty="0"/>
              <a:t>Ask the patient for feedback on the overall experience, including areas for improvement.</a:t>
            </a:r>
          </a:p>
          <a:p>
            <a:endParaRPr lang="en-US" sz="900" dirty="0"/>
          </a:p>
          <a:p>
            <a:pPr marL="0" indent="0">
              <a:buNone/>
            </a:pPr>
            <a:r>
              <a:rPr lang="en-US" sz="900" b="1" dirty="0"/>
              <a:t>References</a:t>
            </a:r>
          </a:p>
          <a:p>
            <a:pPr marL="228600" indent="-228600">
              <a:buFont typeface="Arial" panose="020B0604020202020204" pitchFamily="34" charset="0"/>
              <a:buAutoNum type="arabicPeriod"/>
            </a:pPr>
            <a:r>
              <a:rPr lang="en-US" sz="900" dirty="0"/>
              <a:t>International Parkinson and Movement Disorder Society. Telemedicine in your movement disorders practice: a step-by-step guide. April 2020. Accessed December 6, 2021. https://www.movementdisorders.org/MDS/About/Committees--Other-Groups/Telemedicine-in-Your-Movement-Disorders-Practice-A-Step-by-Step-Guide.htm</a:t>
            </a:r>
          </a:p>
          <a:p>
            <a:pPr marL="228600" indent="-228600">
              <a:buFont typeface="Arial" panose="020B0604020202020204" pitchFamily="34" charset="0"/>
              <a:buAutoNum type="arabicPeriod"/>
            </a:pPr>
            <a:r>
              <a:rPr lang="en-US" sz="900" dirty="0"/>
              <a:t>American Medical Association. Telehealth implementation playbook. April 2020. Accessed December 6, 2021. https://www.ama-assn.org/system/files/2020-04/ama-telehealth-playbook.pdf</a:t>
            </a:r>
          </a:p>
          <a:p>
            <a:pPr marL="228600" indent="-228600">
              <a:buFont typeface="Arial" panose="020B0604020202020204" pitchFamily="34" charset="0"/>
              <a:buAutoNum type="arabicPeriod"/>
            </a:pPr>
            <a:r>
              <a:rPr lang="en-US" sz="900" dirty="0"/>
              <a:t>Psychiatry &amp; Behavioral Health Learning Network. Dr. Richard Jackson on assessing and monitoring TD through telepsychiatry. June 15, 2020. Accessed December 6, 2021. https://www.psychcongress.com/multimedia/dr-richard-jackson-assessing-and-monitoring-td-through-telepsychiatry</a:t>
            </a:r>
          </a:p>
          <a:p>
            <a:endParaRPr lang="en-US" dirty="0"/>
          </a:p>
        </p:txBody>
      </p:sp>
    </p:spTree>
    <p:extLst>
      <p:ext uri="{BB962C8B-B14F-4D97-AF65-F5344CB8AC3E}">
        <p14:creationId xmlns:p14="http://schemas.microsoft.com/office/powerpoint/2010/main" val="396278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7</a:t>
            </a:fld>
            <a:endParaRPr lang="en-US" noProof="0" dirty="0"/>
          </a:p>
        </p:txBody>
      </p:sp>
      <p:sp>
        <p:nvSpPr>
          <p:cNvPr id="6" name="Slide Image Placeholder 5">
            <a:extLst>
              <a:ext uri="{FF2B5EF4-FFF2-40B4-BE49-F238E27FC236}">
                <a16:creationId xmlns:a16="http://schemas.microsoft.com/office/drawing/2014/main" id="{64235D5B-4593-9E6E-13FB-A9959A187CCA}"/>
              </a:ext>
            </a:extLst>
          </p:cNvPr>
          <p:cNvSpPr>
            <a:spLocks noGrp="1" noRot="1" noChangeAspect="1"/>
          </p:cNvSpPr>
          <p:nvPr>
            <p:ph type="sldImg"/>
          </p:nvPr>
        </p:nvSpPr>
        <p:spPr>
          <a:xfrm>
            <a:off x="382588" y="239713"/>
            <a:ext cx="6092825" cy="3429000"/>
          </a:xfrm>
        </p:spPr>
      </p:sp>
      <p:sp>
        <p:nvSpPr>
          <p:cNvPr id="7" name="Notes Placeholder 6">
            <a:extLst>
              <a:ext uri="{FF2B5EF4-FFF2-40B4-BE49-F238E27FC236}">
                <a16:creationId xmlns:a16="http://schemas.microsoft.com/office/drawing/2014/main" id="{ED9D0E10-F9B8-7A0F-1EF2-5F210E6C468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73012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ED91C851-9989-4225-B48B-866184E69F45}" type="slidenum">
              <a:rPr lang="en-US" noProof="0" smtClean="0"/>
              <a:pPr lvl="0"/>
              <a:t>70</a:t>
            </a:fld>
            <a:endParaRPr lang="en-US" noProof="0" dirty="0"/>
          </a:p>
        </p:txBody>
      </p:sp>
      <p:sp>
        <p:nvSpPr>
          <p:cNvPr id="8" name="Slide Image Placeholder 7">
            <a:extLst>
              <a:ext uri="{FF2B5EF4-FFF2-40B4-BE49-F238E27FC236}">
                <a16:creationId xmlns:a16="http://schemas.microsoft.com/office/drawing/2014/main" id="{FED529EE-2622-A91E-167E-0759CFD7EB6C}"/>
              </a:ext>
            </a:extLst>
          </p:cNvPr>
          <p:cNvSpPr>
            <a:spLocks noGrp="1" noRot="1" noChangeAspect="1"/>
          </p:cNvSpPr>
          <p:nvPr>
            <p:ph type="sldImg"/>
          </p:nvPr>
        </p:nvSpPr>
        <p:spPr>
          <a:xfrm>
            <a:off x="382588" y="239713"/>
            <a:ext cx="6092825" cy="3429000"/>
          </a:xfrm>
        </p:spPr>
      </p:sp>
      <p:sp>
        <p:nvSpPr>
          <p:cNvPr id="2" name="Notes Placeholder 1">
            <a:extLst>
              <a:ext uri="{FF2B5EF4-FFF2-40B4-BE49-F238E27FC236}">
                <a16:creationId xmlns:a16="http://schemas.microsoft.com/office/drawing/2014/main" id="{5764AB42-4035-19CE-9651-39CA7B7E8A08}"/>
              </a:ext>
            </a:extLst>
          </p:cNvPr>
          <p:cNvSpPr>
            <a:spLocks noGrp="1"/>
          </p:cNvSpPr>
          <p:nvPr>
            <p:ph type="body" idx="1"/>
          </p:nvPr>
        </p:nvSpPr>
        <p:spPr>
          <a:xfrm>
            <a:off x="400050" y="3874769"/>
            <a:ext cx="6115050" cy="5146568"/>
          </a:xfrm>
        </p:spPr>
        <p:txBody>
          <a:bodyPr/>
          <a:lstStyle/>
          <a:p>
            <a:pPr marL="171450" indent="-171450"/>
            <a:r>
              <a:rPr lang="en-US" sz="1100" dirty="0"/>
              <a:t>Some patients might not have access to or the ability to use the equipment necessary to conduct a </a:t>
            </a:r>
            <a:br>
              <a:rPr lang="en-US" sz="1100" dirty="0"/>
            </a:br>
            <a:r>
              <a:rPr lang="en-US" sz="1100" dirty="0"/>
              <a:t>video visit.</a:t>
            </a:r>
          </a:p>
          <a:p>
            <a:pPr marL="171450" indent="-171450"/>
            <a:r>
              <a:rPr lang="en-US" sz="1100" dirty="0"/>
              <a:t>In these circumstances, it is still possible to have a productive telephone conversation based on self-reporting about any abnormal movements.</a:t>
            </a:r>
            <a:r>
              <a:rPr lang="en-US" sz="1100" baseline="30000" dirty="0"/>
              <a:t>1</a:t>
            </a:r>
          </a:p>
          <a:p>
            <a:pPr marL="171450" indent="-171450"/>
            <a:r>
              <a:rPr lang="en-US" sz="1100" dirty="0"/>
              <a:t>It is important to guide patients to look for and report any difficulties related to abnormal movements. Ask them direct, descriptive questions, such as</a:t>
            </a:r>
            <a:r>
              <a:rPr lang="en-US" sz="1100" baseline="30000" dirty="0"/>
              <a:t>2</a:t>
            </a:r>
            <a:r>
              <a:rPr lang="en-US" sz="1100" dirty="0"/>
              <a:t>:</a:t>
            </a:r>
          </a:p>
          <a:p>
            <a:pPr marL="400050" lvl="1" indent="-171450">
              <a:buFont typeface="Calibri" panose="020F0502020204030204" pitchFamily="34" charset="0"/>
              <a:buChar char="̶"/>
              <a:defRPr/>
            </a:pPr>
            <a:r>
              <a:rPr lang="en-US" sz="1100" dirty="0"/>
              <a:t>“Do you have any difficulties walking?</a:t>
            </a:r>
            <a:endParaRPr lang="en-US" sz="1100" baseline="30000" dirty="0"/>
          </a:p>
          <a:p>
            <a:pPr marL="400050" lvl="1" indent="-171450">
              <a:buFont typeface="Calibri" panose="020F0502020204030204" pitchFamily="34" charset="0"/>
              <a:buChar char="̶"/>
              <a:defRPr/>
            </a:pPr>
            <a:r>
              <a:rPr lang="en-US" sz="1100" dirty="0"/>
              <a:t>“Do you experience any emotional difficulties related to movements, such as embarrassment?”</a:t>
            </a:r>
          </a:p>
          <a:p>
            <a:pPr marL="171450" indent="-171450"/>
            <a:r>
              <a:rPr lang="en-US" sz="1100" dirty="0"/>
              <a:t>If abnormal movements are suspected, schedule an in-person visit to follow up, or, when appropriate, ask the patient to provide videos of abnormal movements.</a:t>
            </a:r>
            <a:r>
              <a:rPr lang="en-US" sz="1100" baseline="30000" dirty="0"/>
              <a:t>3,4</a:t>
            </a:r>
          </a:p>
          <a:p>
            <a:pPr marL="171450" indent="-171450"/>
            <a:r>
              <a:rPr lang="en-US" sz="1100" dirty="0"/>
              <a:t>Telephone encounters can also be helpful to discuss and assess the psychological, physical, and social burden in patients with TD.</a:t>
            </a:r>
            <a:r>
              <a:rPr lang="en-US" sz="1100" baseline="30000" dirty="0"/>
              <a:t>5</a:t>
            </a:r>
          </a:p>
          <a:p>
            <a:endParaRPr lang="en-US" sz="1000" b="1" dirty="0"/>
          </a:p>
          <a:p>
            <a:pPr marL="0" indent="0">
              <a:buNone/>
              <a:defRPr/>
            </a:pPr>
            <a:r>
              <a:rPr lang="en-US" sz="1000" b="1" dirty="0"/>
              <a:t>References</a:t>
            </a:r>
          </a:p>
          <a:p>
            <a:pPr lvl="1" indent="-228600">
              <a:buFont typeface="+mj-lt"/>
              <a:buAutoNum type="arabicPeriod"/>
            </a:pPr>
            <a:r>
              <a:rPr lang="en-US" sz="1000" dirty="0" err="1"/>
              <a:t>Kopelovich</a:t>
            </a:r>
            <a:r>
              <a:rPr lang="en-US" sz="1000" dirty="0"/>
              <a:t> SL, Monroe-DeVita M, Buck BE, et al. Community mental health care delivery during the COVID-19 pandemic: practical strategies for improving care for people with serious mental illness. </a:t>
            </a:r>
            <a:r>
              <a:rPr lang="en-US" sz="1000" i="1" dirty="0"/>
              <a:t>Community </a:t>
            </a:r>
            <a:r>
              <a:rPr lang="en-US" sz="1000" i="1" dirty="0" err="1"/>
              <a:t>Ment</a:t>
            </a:r>
            <a:r>
              <a:rPr lang="en-US" sz="1000" i="1" dirty="0"/>
              <a:t> Health J</a:t>
            </a:r>
            <a:r>
              <a:rPr lang="en-US" sz="1000" dirty="0"/>
              <a:t>. 2020:1-11. </a:t>
            </a:r>
          </a:p>
          <a:p>
            <a:pPr lvl="1" indent="-228600">
              <a:buFont typeface="+mj-lt"/>
              <a:buAutoNum type="arabicPeriod"/>
            </a:pPr>
            <a:r>
              <a:rPr lang="en-US" sz="1000" dirty="0"/>
              <a:t>Psychiatry &amp; Behavioral Health Learning Network. Dr. Richard Jackson on assessing and monitoring TD through telepsychiatry. June 15, 2020. Accessed December 6, 2021. https://www.psychcongress.com/multimedia/dr-richard-jackson-assessing-and-monitoring-td-through-telepsychiatry</a:t>
            </a:r>
          </a:p>
          <a:p>
            <a:pPr lvl="1" indent="-228600">
              <a:buFont typeface="+mj-lt"/>
              <a:buAutoNum type="arabicPeriod"/>
            </a:pPr>
            <a:r>
              <a:rPr lang="en-US" sz="1000" dirty="0"/>
              <a:t>International Parkinson and Movement Disorder Society. Telemedicine in your movement disorders practice: a step-by-step guide. April 2020. Accessed December 6, 2021. https://www.movementdisorders.org/MDS/About/Committees--Other-Groups/Telemedicine-in-Your-Movement-Disorders-Practice-A-Step-by-Step-Guide.htm</a:t>
            </a:r>
          </a:p>
          <a:p>
            <a:pPr lvl="1" indent="-228600">
              <a:buFont typeface="+mj-lt"/>
              <a:buAutoNum type="arabicPeriod"/>
            </a:pPr>
            <a:r>
              <a:rPr lang="en-US" sz="1000" dirty="0"/>
              <a:t>Neurology Advisor. Treating movement disorders with telemedicine: getting started. June 12, 2017. Accessed December 6, 2021. https://www.neurologyadvisor.com/conference-highlights/mds-2017/treating-movement-disorders-with-telemedicine-getting-started/</a:t>
            </a:r>
          </a:p>
          <a:p>
            <a:pPr lvl="1" indent="-228600">
              <a:buFont typeface="+mj-lt"/>
              <a:buAutoNum type="arabicPeriod"/>
            </a:pPr>
            <a:r>
              <a:rPr lang="en-US" sz="1000" dirty="0" err="1"/>
              <a:t>Caroff</a:t>
            </a:r>
            <a:r>
              <a:rPr lang="en-US" sz="1000" dirty="0"/>
              <a:t> SN. Overcoming barriers to effective management of tardive dyskinesia. </a:t>
            </a:r>
            <a:r>
              <a:rPr lang="en-US" sz="1000" i="1" dirty="0" err="1"/>
              <a:t>Neuropsychiatr</a:t>
            </a:r>
            <a:r>
              <a:rPr lang="en-US" sz="1000" i="1" dirty="0"/>
              <a:t> Dis Treat</a:t>
            </a:r>
            <a:r>
              <a:rPr lang="en-US" sz="1000" dirty="0"/>
              <a:t>. 2019;15:785-794.</a:t>
            </a:r>
          </a:p>
          <a:p>
            <a:endParaRPr lang="en-US" dirty="0"/>
          </a:p>
        </p:txBody>
      </p:sp>
    </p:spTree>
    <p:extLst>
      <p:ext uri="{BB962C8B-B14F-4D97-AF65-F5344CB8AC3E}">
        <p14:creationId xmlns:p14="http://schemas.microsoft.com/office/powerpoint/2010/main" val="17054306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100" dirty="0"/>
              <a:t>Now let’s discuss best practices for the treatment of TD.</a:t>
            </a:r>
          </a:p>
          <a:p>
            <a:r>
              <a:rPr lang="en-US" sz="1100" dirty="0"/>
              <a:t>The APA recommends that patients who have moderate to severe or disabling TD associated with antipsychotic therapy be treated with a reversible inhibitor of vesicular monoamine transporter type 2 (VMAT2).</a:t>
            </a:r>
            <a:r>
              <a:rPr lang="en-US" sz="1100" baseline="30000" dirty="0"/>
              <a:t>1</a:t>
            </a:r>
          </a:p>
          <a:p>
            <a:pPr marL="400050" lvl="1" indent="-171450"/>
            <a:r>
              <a:rPr lang="en-US" sz="1100" dirty="0"/>
              <a:t>Treatment with a VMAT2 inhibitor can also be considered for patients with mild TD based on patient preference, associated impairment, or effect on psychosocial functioning.</a:t>
            </a:r>
            <a:r>
              <a:rPr lang="en-US" sz="1100" baseline="30000" dirty="0"/>
              <a:t>1</a:t>
            </a:r>
          </a:p>
          <a:p>
            <a:pPr marL="400050" lvl="1" indent="-171450"/>
            <a:r>
              <a:rPr lang="en-US" sz="1100" dirty="0"/>
              <a:t>In general, new-generation VMAT2 inhibitors are preferred because of the greater evidence base supporting </a:t>
            </a:r>
            <a:br>
              <a:rPr lang="en-US" sz="1100" dirty="0"/>
            </a:br>
            <a:r>
              <a:rPr lang="en-US" sz="1100" dirty="0"/>
              <a:t>their use.</a:t>
            </a:r>
            <a:r>
              <a:rPr lang="en-US" sz="1100" baseline="30000" dirty="0"/>
              <a:t>1</a:t>
            </a:r>
          </a:p>
          <a:p>
            <a:pPr marL="400050" lvl="1" indent="-171450"/>
            <a:r>
              <a:rPr lang="en-US" sz="1100" dirty="0"/>
              <a:t>Anticholinergic medications do not alleviate the symptoms of TD and in some instances may aggravate them.</a:t>
            </a:r>
            <a:r>
              <a:rPr lang="en-US" sz="1100" baseline="30000" dirty="0"/>
              <a:t>2</a:t>
            </a:r>
          </a:p>
          <a:p>
            <a:endParaRPr lang="en-US" sz="1100" dirty="0"/>
          </a:p>
          <a:p>
            <a:pPr marL="0" indent="0">
              <a:buNone/>
            </a:pPr>
            <a:r>
              <a:rPr lang="en-US" sz="1100" b="1" dirty="0"/>
              <a:t>References</a:t>
            </a:r>
          </a:p>
          <a:p>
            <a:pPr marL="228600" indent="-228600">
              <a:buFont typeface="+mj-lt"/>
              <a:buAutoNum type="arabicPeriod"/>
            </a:pPr>
            <a:r>
              <a:rPr lang="en-US" sz="1100" dirty="0"/>
              <a:t>American Psychiatric Association. </a:t>
            </a:r>
            <a:r>
              <a:rPr lang="en-US" sz="1100" i="1" dirty="0"/>
              <a:t>The American Psychiatric Association Practice Guideline for the Treatment of Patients With Schizophrenia</a:t>
            </a:r>
            <a:r>
              <a:rPr lang="en-US" sz="1100" dirty="0"/>
              <a:t>. American Psychiatric Association; 2021.</a:t>
            </a:r>
          </a:p>
          <a:p>
            <a:pPr marL="228600" indent="-228600">
              <a:buFont typeface="+mj-lt"/>
              <a:buAutoNum type="arabicPeriod"/>
            </a:pPr>
            <a:r>
              <a:rPr lang="en-US" sz="1100" dirty="0"/>
              <a:t>Benztropine mesylate [package insert]. Lake Forest, IL: Akorn; 2017.</a:t>
            </a:r>
          </a:p>
        </p:txBody>
      </p:sp>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71</a:t>
            </a:fld>
            <a:endParaRPr lang="en-US" noProof="0" dirty="0"/>
          </a:p>
        </p:txBody>
      </p:sp>
      <p:sp>
        <p:nvSpPr>
          <p:cNvPr id="7" name="Slide Image Placeholder 6">
            <a:extLst>
              <a:ext uri="{FF2B5EF4-FFF2-40B4-BE49-F238E27FC236}">
                <a16:creationId xmlns:a16="http://schemas.microsoft.com/office/drawing/2014/main" id="{4621047A-AE25-8EA2-F7D4-00A4B24F25FB}"/>
              </a:ext>
            </a:extLst>
          </p:cNvPr>
          <p:cNvSpPr>
            <a:spLocks noGrp="1" noRot="1" noChangeAspect="1"/>
          </p:cNvSpPr>
          <p:nvPr>
            <p:ph type="sldImg"/>
          </p:nvPr>
        </p:nvSpPr>
        <p:spPr>
          <a:xfrm>
            <a:off x="382588" y="239713"/>
            <a:ext cx="6092825" cy="3429000"/>
          </a:xfrm>
        </p:spPr>
      </p:sp>
    </p:spTree>
    <p:extLst>
      <p:ext uri="{BB962C8B-B14F-4D97-AF65-F5344CB8AC3E}">
        <p14:creationId xmlns:p14="http://schemas.microsoft.com/office/powerpoint/2010/main" val="35129112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100" dirty="0"/>
              <a:t>A modified Delphi process was also used to survey best practices for TD screening, diagnosis, and treatment among a panel of TD experts, including 23 psychiatrists and 6 neurologists.</a:t>
            </a:r>
          </a:p>
          <a:p>
            <a:pPr marL="400050" lvl="1" indent="-171450"/>
            <a:r>
              <a:rPr lang="en-US" sz="1100" dirty="0"/>
              <a:t>The process consisted of 2 rounds of surveys and 2 rounds of analysis.</a:t>
            </a:r>
          </a:p>
          <a:p>
            <a:pPr marL="400050" lvl="1" indent="-171450"/>
            <a:r>
              <a:rPr lang="en-US" sz="1100" dirty="0"/>
              <a:t>Responses were collected and analyzed anonymously to create a final report, which was published in 2020.</a:t>
            </a:r>
          </a:p>
          <a:p>
            <a:endParaRPr lang="en-US" sz="1100" dirty="0"/>
          </a:p>
          <a:p>
            <a:pPr marL="0" indent="0">
              <a:buNone/>
            </a:pPr>
            <a:r>
              <a:rPr lang="en-US" sz="1100" b="1" dirty="0"/>
              <a:t>Reference</a:t>
            </a:r>
          </a:p>
          <a:p>
            <a:pPr marL="0" indent="0">
              <a:buNone/>
            </a:pPr>
            <a:r>
              <a:rPr lang="en-US" sz="1100" dirty="0"/>
              <a:t>Caroff SN, Citrome L, Meyer J, et al. A modified Delphi consensus study of the screening, diagnosis, and treatment of tardive dyskinesia. </a:t>
            </a:r>
            <a:r>
              <a:rPr lang="en-US" sz="1100" i="1" dirty="0"/>
              <a:t>J Clin Psychiatry</a:t>
            </a:r>
            <a:r>
              <a:rPr lang="en-US" sz="1100" dirty="0"/>
              <a:t>. 2020;81(2):19cs12983. doi: 10.4088/JCP.19cs12983</a:t>
            </a:r>
          </a:p>
        </p:txBody>
      </p:sp>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72</a:t>
            </a:fld>
            <a:endParaRPr lang="en-US" noProof="0" dirty="0"/>
          </a:p>
        </p:txBody>
      </p:sp>
      <p:sp>
        <p:nvSpPr>
          <p:cNvPr id="7" name="Slide Image Placeholder 6">
            <a:extLst>
              <a:ext uri="{FF2B5EF4-FFF2-40B4-BE49-F238E27FC236}">
                <a16:creationId xmlns:a16="http://schemas.microsoft.com/office/drawing/2014/main" id="{C18FE051-1B7F-A4D0-5941-99A42A887393}"/>
              </a:ext>
            </a:extLst>
          </p:cNvPr>
          <p:cNvSpPr>
            <a:spLocks noGrp="1" noRot="1" noChangeAspect="1"/>
          </p:cNvSpPr>
          <p:nvPr>
            <p:ph type="sldImg"/>
          </p:nvPr>
        </p:nvSpPr>
        <p:spPr>
          <a:xfrm>
            <a:off x="382588" y="239713"/>
            <a:ext cx="6092825" cy="3429000"/>
          </a:xfrm>
        </p:spPr>
      </p:sp>
    </p:spTree>
    <p:extLst>
      <p:ext uri="{BB962C8B-B14F-4D97-AF65-F5344CB8AC3E}">
        <p14:creationId xmlns:p14="http://schemas.microsoft.com/office/powerpoint/2010/main" val="8213044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100" dirty="0"/>
              <a:t>The consensus recommendations include the following treatment considerations:</a:t>
            </a:r>
          </a:p>
          <a:p>
            <a:pPr marL="400050" lvl="1" indent="-171450"/>
            <a:r>
              <a:rPr lang="en-US" sz="1100" dirty="0"/>
              <a:t>Management requires an overall evaluation of treatment, including assessment of antipsychotics and anticholinergics and consideration of VMAT2 inhibitors.</a:t>
            </a:r>
          </a:p>
          <a:p>
            <a:pPr marL="400050" lvl="1" indent="-171450"/>
            <a:r>
              <a:rPr lang="en-US" sz="1100" dirty="0"/>
              <a:t>Informed discussions of treatment options with patients and caregivers are essential.</a:t>
            </a:r>
          </a:p>
          <a:p>
            <a:pPr marL="400050" lvl="1" indent="-171450"/>
            <a:r>
              <a:rPr lang="en-US" sz="1100" dirty="0"/>
              <a:t>Providers should consider whether it is appropriate to modify any anticholinergic regimen used for TD, such as by reducing the dose or tapering off the medication.</a:t>
            </a:r>
          </a:p>
          <a:p>
            <a:endParaRPr lang="en-US" sz="1100" dirty="0"/>
          </a:p>
          <a:p>
            <a:pPr marL="0" indent="0">
              <a:buNone/>
            </a:pPr>
            <a:r>
              <a:rPr lang="en-US" sz="1100" b="1" dirty="0"/>
              <a:t>Reference</a:t>
            </a:r>
          </a:p>
          <a:p>
            <a:pPr marL="0" indent="0">
              <a:buNone/>
            </a:pPr>
            <a:r>
              <a:rPr lang="en-US" sz="1100" dirty="0"/>
              <a:t>Caroff SN, Citrome L, Meyer J, et al. A modified Delphi consensus study of the screening, diagnosis, and treatment of tardive dyskinesia. </a:t>
            </a:r>
            <a:r>
              <a:rPr lang="en-US" sz="1100" i="1" dirty="0"/>
              <a:t>J Clin Psychiatry</a:t>
            </a:r>
            <a:r>
              <a:rPr lang="en-US" sz="1100" dirty="0"/>
              <a:t>. 2020;81(2):19cs12983. doi: 10.4088/JCP.19cs12983</a:t>
            </a:r>
          </a:p>
        </p:txBody>
      </p:sp>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73</a:t>
            </a:fld>
            <a:endParaRPr lang="en-US" noProof="0" dirty="0"/>
          </a:p>
        </p:txBody>
      </p:sp>
      <p:sp>
        <p:nvSpPr>
          <p:cNvPr id="7" name="Slide Image Placeholder 6">
            <a:extLst>
              <a:ext uri="{FF2B5EF4-FFF2-40B4-BE49-F238E27FC236}">
                <a16:creationId xmlns:a16="http://schemas.microsoft.com/office/drawing/2014/main" id="{98D9B59E-1360-1A69-C7D5-16D0E2A95AD1}"/>
              </a:ext>
            </a:extLst>
          </p:cNvPr>
          <p:cNvSpPr>
            <a:spLocks noGrp="1" noRot="1" noChangeAspect="1"/>
          </p:cNvSpPr>
          <p:nvPr>
            <p:ph type="sldImg"/>
          </p:nvPr>
        </p:nvSpPr>
        <p:spPr>
          <a:xfrm>
            <a:off x="382588" y="239713"/>
            <a:ext cx="6092825" cy="3429000"/>
          </a:xfrm>
        </p:spPr>
      </p:sp>
    </p:spTree>
    <p:extLst>
      <p:ext uri="{BB962C8B-B14F-4D97-AF65-F5344CB8AC3E}">
        <p14:creationId xmlns:p14="http://schemas.microsoft.com/office/powerpoint/2010/main" val="35335808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ED91C851-9989-4225-B48B-866184E69F45}" type="slidenum">
              <a:rPr lang="en-US" noProof="0" smtClean="0"/>
              <a:pPr lvl="0"/>
              <a:t>74</a:t>
            </a:fld>
            <a:endParaRPr lang="en-US" noProof="0" dirty="0"/>
          </a:p>
        </p:txBody>
      </p:sp>
      <p:sp>
        <p:nvSpPr>
          <p:cNvPr id="8" name="Slide Image Placeholder 7">
            <a:extLst>
              <a:ext uri="{FF2B5EF4-FFF2-40B4-BE49-F238E27FC236}">
                <a16:creationId xmlns:a16="http://schemas.microsoft.com/office/drawing/2014/main" id="{8A5D8920-1E3C-0783-AF7E-22B39F7C46E7}"/>
              </a:ext>
            </a:extLst>
          </p:cNvPr>
          <p:cNvSpPr>
            <a:spLocks noGrp="1" noRot="1" noChangeAspect="1"/>
          </p:cNvSpPr>
          <p:nvPr>
            <p:ph type="sldImg"/>
          </p:nvPr>
        </p:nvSpPr>
        <p:spPr>
          <a:xfrm>
            <a:off x="382588" y="239713"/>
            <a:ext cx="6092825" cy="3429000"/>
          </a:xfrm>
        </p:spPr>
      </p:sp>
      <p:sp>
        <p:nvSpPr>
          <p:cNvPr id="2" name="Notes Placeholder 1">
            <a:extLst>
              <a:ext uri="{FF2B5EF4-FFF2-40B4-BE49-F238E27FC236}">
                <a16:creationId xmlns:a16="http://schemas.microsoft.com/office/drawing/2014/main" id="{7C76201B-DFC7-BA5E-0646-405677F9A22C}"/>
              </a:ext>
            </a:extLst>
          </p:cNvPr>
          <p:cNvSpPr>
            <a:spLocks noGrp="1"/>
          </p:cNvSpPr>
          <p:nvPr>
            <p:ph type="body" idx="1"/>
          </p:nvPr>
        </p:nvSpPr>
        <p:spPr/>
        <p:txBody>
          <a:bodyPr/>
          <a:lstStyle/>
          <a:p>
            <a:pPr marL="171450" indent="-171450"/>
            <a:r>
              <a:rPr lang="en-US" dirty="0"/>
              <a:t>In summary, guidelines and consensus on the screening and treatment of TD reflect the recent approval of effective treatments and a large body of research into the prevalence and impact of TD among antipsychotic users.</a:t>
            </a:r>
          </a:p>
          <a:p>
            <a:pPr marL="171450" indent="-171450"/>
            <a:r>
              <a:rPr lang="en-US" dirty="0"/>
              <a:t>The Delphi panel consensus and APA schizophrenia guideline both provide recommendations for TD screening and agree that screening for TD should be part of each clinical encounter with any patient taking antipsychotics.</a:t>
            </a:r>
            <a:r>
              <a:rPr lang="en-US" baseline="30000" dirty="0"/>
              <a:t>1,2</a:t>
            </a:r>
            <a:endParaRPr lang="en-US" dirty="0"/>
          </a:p>
          <a:p>
            <a:pPr marL="171450" indent="-171450"/>
            <a:r>
              <a:rPr lang="en-US" dirty="0"/>
              <a:t>In terms of treatment, the Delphi panel consensus and APA schizophrenia guideline each state that a VMAT2 inhibitor should be considered for patients with TD.</a:t>
            </a:r>
            <a:r>
              <a:rPr lang="en-US" baseline="30000" dirty="0"/>
              <a:t>1,2</a:t>
            </a:r>
            <a:endParaRPr lang="en-US" dirty="0"/>
          </a:p>
          <a:p>
            <a:pPr marL="171450" indent="-171450"/>
            <a:r>
              <a:rPr lang="en-US" dirty="0"/>
              <a:t>Finally, the APA schizophrenia guideline and the Delphi panel consensus do not recommend the use of anticholinergic agents for the treatment of TD; in fact, each suggests reevaluating the use of these agents in patients with TD.</a:t>
            </a:r>
            <a:r>
              <a:rPr lang="en-US" baseline="30000" dirty="0"/>
              <a:t>1,2</a:t>
            </a:r>
            <a:r>
              <a:rPr lang="en-US" dirty="0"/>
              <a:t> </a:t>
            </a:r>
          </a:p>
          <a:p>
            <a:endParaRPr lang="en-US" dirty="0"/>
          </a:p>
          <a:p>
            <a:pPr marL="0" indent="0">
              <a:buFont typeface="Arial" panose="020B0604020202020204" pitchFamily="34" charset="0"/>
              <a:buNone/>
            </a:pPr>
            <a:r>
              <a:rPr lang="en-US" b="1" dirty="0"/>
              <a:t>References</a:t>
            </a:r>
          </a:p>
          <a:p>
            <a:pPr marL="228600" indent="-228600">
              <a:buFont typeface="Arial" panose="020B0604020202020204" pitchFamily="34" charset="0"/>
              <a:buAutoNum type="arabicPeriod"/>
            </a:pPr>
            <a:r>
              <a:rPr lang="en-US" dirty="0" err="1"/>
              <a:t>Caroff</a:t>
            </a:r>
            <a:r>
              <a:rPr lang="en-US" dirty="0"/>
              <a:t> SN, </a:t>
            </a:r>
            <a:r>
              <a:rPr lang="en-US" dirty="0" err="1"/>
              <a:t>Citrome</a:t>
            </a:r>
            <a:r>
              <a:rPr lang="en-US" dirty="0"/>
              <a:t> L, Meyer J, et al. A modified Delphi consensus study of the screening, diagnosis, and treatment of tardive dyskinesia.</a:t>
            </a:r>
            <a:r>
              <a:rPr lang="en-US" i="1" dirty="0"/>
              <a:t> J Clin Psychiatry</a:t>
            </a:r>
            <a:r>
              <a:rPr lang="en-US" dirty="0"/>
              <a:t>. 2020;81(2):19cs12983. </a:t>
            </a:r>
            <a:r>
              <a:rPr lang="en-US" dirty="0" err="1"/>
              <a:t>doi</a:t>
            </a:r>
            <a:r>
              <a:rPr lang="en-US" dirty="0"/>
              <a:t>: 10.4088/JCP.19cs12983</a:t>
            </a:r>
          </a:p>
          <a:p>
            <a:pPr marL="228600" indent="-228600">
              <a:buFont typeface="Arial" panose="020B0604020202020204" pitchFamily="34" charset="0"/>
              <a:buAutoNum type="arabicPeriod"/>
            </a:pPr>
            <a:r>
              <a:rPr lang="en-US" dirty="0"/>
              <a:t>American Psychiatric Association. </a:t>
            </a:r>
            <a:r>
              <a:rPr lang="en-US" i="1" dirty="0"/>
              <a:t>The American Psychiatric Association Practice Guideline for the Treatment of Patients With Schizophrenia</a:t>
            </a:r>
            <a:r>
              <a:rPr lang="en-US" dirty="0"/>
              <a:t>. American Psychiatric Association; 2021. </a:t>
            </a:r>
          </a:p>
          <a:p>
            <a:endParaRPr lang="en-US" sz="1400" dirty="0"/>
          </a:p>
        </p:txBody>
      </p:sp>
    </p:spTree>
    <p:extLst>
      <p:ext uri="{BB962C8B-B14F-4D97-AF65-F5344CB8AC3E}">
        <p14:creationId xmlns:p14="http://schemas.microsoft.com/office/powerpoint/2010/main" val="3801599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75</a:t>
            </a:fld>
            <a:endParaRPr lang="en-US" noProof="0" dirty="0"/>
          </a:p>
        </p:txBody>
      </p:sp>
      <p:sp>
        <p:nvSpPr>
          <p:cNvPr id="6" name="Slide Image Placeholder 5">
            <a:extLst>
              <a:ext uri="{FF2B5EF4-FFF2-40B4-BE49-F238E27FC236}">
                <a16:creationId xmlns:a16="http://schemas.microsoft.com/office/drawing/2014/main" id="{24AF0930-0313-02BD-CC32-03C07AF0F96F}"/>
              </a:ext>
            </a:extLst>
          </p:cNvPr>
          <p:cNvSpPr>
            <a:spLocks noGrp="1" noRot="1" noChangeAspect="1"/>
          </p:cNvSpPr>
          <p:nvPr>
            <p:ph type="sldImg"/>
          </p:nvPr>
        </p:nvSpPr>
        <p:spPr>
          <a:xfrm>
            <a:off x="382588" y="239713"/>
            <a:ext cx="6092825" cy="3429000"/>
          </a:xfrm>
        </p:spPr>
      </p:sp>
      <p:sp>
        <p:nvSpPr>
          <p:cNvPr id="7" name="Notes Placeholder 6">
            <a:extLst>
              <a:ext uri="{FF2B5EF4-FFF2-40B4-BE49-F238E27FC236}">
                <a16:creationId xmlns:a16="http://schemas.microsoft.com/office/drawing/2014/main" id="{8229ED1F-85F0-9973-3255-20B76AC55D6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048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8</a:t>
            </a:fld>
            <a:endParaRPr lang="en-US" noProof="0" dirty="0"/>
          </a:p>
        </p:txBody>
      </p:sp>
      <p:sp>
        <p:nvSpPr>
          <p:cNvPr id="6" name="Slide Image Placeholder 5">
            <a:extLst>
              <a:ext uri="{FF2B5EF4-FFF2-40B4-BE49-F238E27FC236}">
                <a16:creationId xmlns:a16="http://schemas.microsoft.com/office/drawing/2014/main" id="{EEA3A51D-486F-8B29-8CFB-8939872C74E4}"/>
              </a:ext>
            </a:extLst>
          </p:cNvPr>
          <p:cNvSpPr>
            <a:spLocks noGrp="1" noRot="1" noChangeAspect="1"/>
          </p:cNvSpPr>
          <p:nvPr>
            <p:ph type="sldImg"/>
          </p:nvPr>
        </p:nvSpPr>
        <p:spPr>
          <a:xfrm>
            <a:off x="382588" y="239713"/>
            <a:ext cx="6092825" cy="3429000"/>
          </a:xfrm>
        </p:spPr>
      </p:sp>
      <p:sp>
        <p:nvSpPr>
          <p:cNvPr id="7" name="Notes Placeholder 6">
            <a:extLst>
              <a:ext uri="{FF2B5EF4-FFF2-40B4-BE49-F238E27FC236}">
                <a16:creationId xmlns:a16="http://schemas.microsoft.com/office/drawing/2014/main" id="{608F672C-C4B1-B80B-C3F8-2B30A2B70D4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40649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9</a:t>
            </a:fld>
            <a:endParaRPr lang="en-US" noProof="0" dirty="0"/>
          </a:p>
        </p:txBody>
      </p:sp>
      <p:sp>
        <p:nvSpPr>
          <p:cNvPr id="6" name="Slide Image Placeholder 5">
            <a:extLst>
              <a:ext uri="{FF2B5EF4-FFF2-40B4-BE49-F238E27FC236}">
                <a16:creationId xmlns:a16="http://schemas.microsoft.com/office/drawing/2014/main" id="{CCBD46E2-7801-3434-29E2-39BCF654BB38}"/>
              </a:ext>
            </a:extLst>
          </p:cNvPr>
          <p:cNvSpPr>
            <a:spLocks noGrp="1" noRot="1" noChangeAspect="1"/>
          </p:cNvSpPr>
          <p:nvPr>
            <p:ph type="sldImg"/>
          </p:nvPr>
        </p:nvSpPr>
        <p:spPr>
          <a:xfrm>
            <a:off x="382588" y="239713"/>
            <a:ext cx="6092825" cy="3429000"/>
          </a:xfrm>
        </p:spPr>
      </p:sp>
      <p:sp>
        <p:nvSpPr>
          <p:cNvPr id="7" name="Notes Placeholder 6">
            <a:extLst>
              <a:ext uri="{FF2B5EF4-FFF2-40B4-BE49-F238E27FC236}">
                <a16:creationId xmlns:a16="http://schemas.microsoft.com/office/drawing/2014/main" id="{CDB542FB-1E65-62F9-8052-2308BC58794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28780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Plain">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7813646-1D5B-4E18-BAF3-0FA488737D3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1786"/>
            <a:ext cx="12188824" cy="6856214"/>
          </a:xfrm>
          <a:prstGeom prst="rect">
            <a:avLst/>
          </a:prstGeom>
        </p:spPr>
      </p:pic>
      <p:sp>
        <p:nvSpPr>
          <p:cNvPr id="2" name="Title 1"/>
          <p:cNvSpPr>
            <a:spLocks noGrp="1"/>
          </p:cNvSpPr>
          <p:nvPr>
            <p:ph type="ctrTitle"/>
          </p:nvPr>
        </p:nvSpPr>
        <p:spPr>
          <a:xfrm>
            <a:off x="977900" y="1780897"/>
            <a:ext cx="10574338" cy="1392190"/>
          </a:xfrm>
        </p:spPr>
        <p:txBody>
          <a:bodyPr anchor="b" anchorCtr="0"/>
          <a:lstStyle>
            <a:lvl1pPr algn="ctr">
              <a:defRPr sz="3600" b="1">
                <a:solidFill>
                  <a:schemeClr val="accent5"/>
                </a:solidFill>
              </a:defRPr>
            </a:lvl1pPr>
          </a:lstStyle>
          <a:p>
            <a:r>
              <a:rPr lang="en-US" dirty="0"/>
              <a:t>Click to edit Master title style</a:t>
            </a:r>
          </a:p>
        </p:txBody>
      </p:sp>
      <p:sp>
        <p:nvSpPr>
          <p:cNvPr id="3" name="Subtitle 2"/>
          <p:cNvSpPr>
            <a:spLocks noGrp="1"/>
          </p:cNvSpPr>
          <p:nvPr>
            <p:ph type="subTitle" idx="1"/>
          </p:nvPr>
        </p:nvSpPr>
        <p:spPr>
          <a:xfrm>
            <a:off x="977900" y="3322180"/>
            <a:ext cx="10574338" cy="934022"/>
          </a:xfrm>
        </p:spPr>
        <p:txBody>
          <a:bodyPr/>
          <a:lstStyle>
            <a:lvl1pPr marL="0" indent="0" algn="ctr">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a:extLst>
              <a:ext uri="{FF2B5EF4-FFF2-40B4-BE49-F238E27FC236}">
                <a16:creationId xmlns:a16="http://schemas.microsoft.com/office/drawing/2014/main" id="{6D1F493C-082E-4507-B961-7CD887838947}"/>
              </a:ext>
            </a:extLst>
          </p:cNvPr>
          <p:cNvSpPr/>
          <p:nvPr userDrawn="1"/>
        </p:nvSpPr>
        <p:spPr>
          <a:xfrm>
            <a:off x="-1" y="6382327"/>
            <a:ext cx="12188825" cy="475673"/>
          </a:xfrm>
          <a:prstGeom prst="rect">
            <a:avLst/>
          </a:prstGeom>
          <a:solidFill>
            <a:srgbClr val="2C8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183B7E47-3F85-4C05-AC57-A0DFFC4969F9}"/>
              </a:ext>
            </a:extLst>
          </p:cNvPr>
          <p:cNvSpPr txBox="1"/>
          <p:nvPr userDrawn="1"/>
        </p:nvSpPr>
        <p:spPr>
          <a:xfrm>
            <a:off x="356444" y="6598764"/>
            <a:ext cx="4242062" cy="153888"/>
          </a:xfrm>
          <a:prstGeom prst="rect">
            <a:avLst/>
          </a:prstGeom>
          <a:noFill/>
        </p:spPr>
        <p:txBody>
          <a:bodyPr wrap="square" lIns="0" tIns="0" rIns="0" bIns="0" rtlCol="0">
            <a:spAutoFit/>
          </a:bodyPr>
          <a:lstStyle/>
          <a:p>
            <a:r>
              <a:rPr lang="en-US" sz="1000" dirty="0">
                <a:solidFill>
                  <a:schemeClr val="bg1"/>
                </a:solidFill>
              </a:rPr>
              <a:t>©2022 Neurocrine Biosciences, Inc. All Rights Reserved.</a:t>
            </a:r>
          </a:p>
        </p:txBody>
      </p:sp>
      <p:sp>
        <p:nvSpPr>
          <p:cNvPr id="20" name="TextBox 19">
            <a:extLst>
              <a:ext uri="{FF2B5EF4-FFF2-40B4-BE49-F238E27FC236}">
                <a16:creationId xmlns:a16="http://schemas.microsoft.com/office/drawing/2014/main" id="{9529889F-1D6A-47C4-A3AF-1E481DC3DD74}"/>
              </a:ext>
            </a:extLst>
          </p:cNvPr>
          <p:cNvSpPr txBox="1"/>
          <p:nvPr userDrawn="1"/>
        </p:nvSpPr>
        <p:spPr>
          <a:xfrm>
            <a:off x="7585068" y="6598764"/>
            <a:ext cx="4242062" cy="153888"/>
          </a:xfrm>
          <a:prstGeom prst="rect">
            <a:avLst/>
          </a:prstGeom>
          <a:noFill/>
        </p:spPr>
        <p:txBody>
          <a:bodyPr wrap="square" lIns="0" tIns="0" rIns="0" bIns="0" rtlCol="0">
            <a:spAutoFit/>
          </a:bodyPr>
          <a:lstStyle/>
          <a:p>
            <a:pPr algn="r"/>
            <a:r>
              <a:rPr lang="en-US" sz="1000" dirty="0">
                <a:solidFill>
                  <a:schemeClr val="bg1"/>
                </a:solidFill>
              </a:rPr>
              <a:t>MED-MSL-TD-US-0204 v2 CP-TD-US-0672 v4 10/2022</a:t>
            </a:r>
          </a:p>
        </p:txBody>
      </p:sp>
      <p:pic>
        <p:nvPicPr>
          <p:cNvPr id="11" name="Picture 10" descr="A picture containing text, clipart&#10;&#10;Description automatically generated">
            <a:extLst>
              <a:ext uri="{FF2B5EF4-FFF2-40B4-BE49-F238E27FC236}">
                <a16:creationId xmlns:a16="http://schemas.microsoft.com/office/drawing/2014/main" id="{529FCB21-4D62-9098-05AC-B5C84A2BF735}"/>
              </a:ext>
            </a:extLst>
          </p:cNvPr>
          <p:cNvPicPr>
            <a:picLocks noChangeAspect="1"/>
          </p:cNvPicPr>
          <p:nvPr userDrawn="1"/>
        </p:nvPicPr>
        <p:blipFill>
          <a:blip r:embed="rId3"/>
          <a:stretch>
            <a:fillRect/>
          </a:stretch>
        </p:blipFill>
        <p:spPr>
          <a:xfrm>
            <a:off x="8964100" y="5006767"/>
            <a:ext cx="2660562" cy="959467"/>
          </a:xfrm>
          <a:prstGeom prst="rect">
            <a:avLst/>
          </a:prstGeom>
        </p:spPr>
      </p:pic>
    </p:spTree>
    <p:extLst>
      <p:ext uri="{BB962C8B-B14F-4D97-AF65-F5344CB8AC3E}">
        <p14:creationId xmlns:p14="http://schemas.microsoft.com/office/powerpoint/2010/main" val="3804129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Section Brea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311DEA-A76A-427B-925F-1AC87B6D532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 y="892"/>
            <a:ext cx="12190414" cy="6857108"/>
          </a:xfrm>
          <a:prstGeom prst="rect">
            <a:avLst/>
          </a:prstGeom>
        </p:spPr>
      </p:pic>
      <p:sp>
        <p:nvSpPr>
          <p:cNvPr id="2" name="Title 1"/>
          <p:cNvSpPr>
            <a:spLocks noGrp="1"/>
          </p:cNvSpPr>
          <p:nvPr>
            <p:ph type="ctrTitle"/>
          </p:nvPr>
        </p:nvSpPr>
        <p:spPr>
          <a:xfrm>
            <a:off x="859143" y="1761672"/>
            <a:ext cx="10470539" cy="1661022"/>
          </a:xfrm>
        </p:spPr>
        <p:txBody>
          <a:bodyPr anchor="b" anchorCtr="0"/>
          <a:lstStyle>
            <a:lvl1pPr algn="ctr">
              <a:defRPr sz="3600" b="1">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859143" y="3623289"/>
            <a:ext cx="10470539" cy="914400"/>
          </a:xfrm>
        </p:spPr>
        <p:txBody>
          <a:bodyPr/>
          <a:lstStyle>
            <a:lvl1pPr marL="0" indent="0" algn="ctr">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68460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 Plain">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7813646-1D5B-4E18-BAF3-0FA488737D3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1786"/>
            <a:ext cx="12188824" cy="6856214"/>
          </a:xfrm>
          <a:prstGeom prst="rect">
            <a:avLst/>
          </a:prstGeom>
        </p:spPr>
      </p:pic>
      <p:sp>
        <p:nvSpPr>
          <p:cNvPr id="2" name="Title 1"/>
          <p:cNvSpPr>
            <a:spLocks noGrp="1"/>
          </p:cNvSpPr>
          <p:nvPr>
            <p:ph type="ctrTitle"/>
          </p:nvPr>
        </p:nvSpPr>
        <p:spPr>
          <a:xfrm>
            <a:off x="977900" y="1780897"/>
            <a:ext cx="10574338" cy="1392190"/>
          </a:xfrm>
        </p:spPr>
        <p:txBody>
          <a:bodyPr anchor="b" anchorCtr="0"/>
          <a:lstStyle>
            <a:lvl1pPr algn="ctr">
              <a:defRPr sz="3599" b="1">
                <a:solidFill>
                  <a:schemeClr val="accent5"/>
                </a:solidFill>
              </a:defRPr>
            </a:lvl1pPr>
          </a:lstStyle>
          <a:p>
            <a:r>
              <a:rPr lang="en-US" dirty="0"/>
              <a:t>Click to edit Master title style</a:t>
            </a:r>
          </a:p>
        </p:txBody>
      </p:sp>
      <p:sp>
        <p:nvSpPr>
          <p:cNvPr id="3" name="Subtitle 2"/>
          <p:cNvSpPr>
            <a:spLocks noGrp="1"/>
          </p:cNvSpPr>
          <p:nvPr>
            <p:ph type="subTitle" idx="1"/>
          </p:nvPr>
        </p:nvSpPr>
        <p:spPr>
          <a:xfrm>
            <a:off x="977900" y="3322180"/>
            <a:ext cx="10574338" cy="934022"/>
          </a:xfrm>
        </p:spPr>
        <p:txBody>
          <a:bodyPr/>
          <a:lstStyle>
            <a:lvl1pPr marL="0" indent="0" algn="ctr">
              <a:buNone/>
              <a:defRPr sz="3199">
                <a:solidFill>
                  <a:schemeClr val="bg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dirty="0"/>
              <a:t>Click to edit Master subtitle style</a:t>
            </a:r>
          </a:p>
        </p:txBody>
      </p:sp>
      <p:sp>
        <p:nvSpPr>
          <p:cNvPr id="7" name="Rectangle 6">
            <a:extLst>
              <a:ext uri="{FF2B5EF4-FFF2-40B4-BE49-F238E27FC236}">
                <a16:creationId xmlns:a16="http://schemas.microsoft.com/office/drawing/2014/main" id="{6D1F493C-082E-4507-B961-7CD887838947}"/>
              </a:ext>
            </a:extLst>
          </p:cNvPr>
          <p:cNvSpPr/>
          <p:nvPr userDrawn="1"/>
        </p:nvSpPr>
        <p:spPr>
          <a:xfrm>
            <a:off x="-1" y="6382329"/>
            <a:ext cx="12188825" cy="475673"/>
          </a:xfrm>
          <a:prstGeom prst="rect">
            <a:avLst/>
          </a:prstGeom>
          <a:solidFill>
            <a:srgbClr val="2C8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9" name="TextBox 18">
            <a:extLst>
              <a:ext uri="{FF2B5EF4-FFF2-40B4-BE49-F238E27FC236}">
                <a16:creationId xmlns:a16="http://schemas.microsoft.com/office/drawing/2014/main" id="{183B7E47-3F85-4C05-AC57-A0DFFC4969F9}"/>
              </a:ext>
            </a:extLst>
          </p:cNvPr>
          <p:cNvSpPr txBox="1"/>
          <p:nvPr userDrawn="1"/>
        </p:nvSpPr>
        <p:spPr>
          <a:xfrm>
            <a:off x="356445" y="6598764"/>
            <a:ext cx="4242062" cy="153888"/>
          </a:xfrm>
          <a:prstGeom prst="rect">
            <a:avLst/>
          </a:prstGeom>
          <a:noFill/>
        </p:spPr>
        <p:txBody>
          <a:bodyPr wrap="square" lIns="0" tIns="0" rIns="0" bIns="0" rtlCol="0">
            <a:spAutoFit/>
          </a:bodyPr>
          <a:lstStyle/>
          <a:p>
            <a:r>
              <a:rPr lang="en-US" sz="1000" dirty="0">
                <a:solidFill>
                  <a:schemeClr val="bg1"/>
                </a:solidFill>
              </a:rPr>
              <a:t>©2022 Neurocrine Biosciences, Inc. All Rights Reserved.</a:t>
            </a:r>
          </a:p>
        </p:txBody>
      </p:sp>
      <p:sp>
        <p:nvSpPr>
          <p:cNvPr id="20" name="TextBox 19">
            <a:extLst>
              <a:ext uri="{FF2B5EF4-FFF2-40B4-BE49-F238E27FC236}">
                <a16:creationId xmlns:a16="http://schemas.microsoft.com/office/drawing/2014/main" id="{9529889F-1D6A-47C4-A3AF-1E481DC3DD74}"/>
              </a:ext>
            </a:extLst>
          </p:cNvPr>
          <p:cNvSpPr txBox="1"/>
          <p:nvPr userDrawn="1"/>
        </p:nvSpPr>
        <p:spPr>
          <a:xfrm>
            <a:off x="7585069" y="6598764"/>
            <a:ext cx="4242062" cy="153888"/>
          </a:xfrm>
          <a:prstGeom prst="rect">
            <a:avLst/>
          </a:prstGeom>
          <a:noFill/>
        </p:spPr>
        <p:txBody>
          <a:bodyPr wrap="square" lIns="0" tIns="0" rIns="0" bIns="0" rtlCol="0">
            <a:spAutoFit/>
          </a:bodyPr>
          <a:lstStyle/>
          <a:p>
            <a:pPr algn="r"/>
            <a:r>
              <a:rPr lang="en-US" sz="1000" dirty="0">
                <a:solidFill>
                  <a:schemeClr val="bg1"/>
                </a:solidFill>
              </a:rPr>
              <a:t>MED-MSL-TD-US-0204 v2 CP-TD-US-0672 v4 10/2022</a:t>
            </a:r>
          </a:p>
        </p:txBody>
      </p:sp>
      <p:pic>
        <p:nvPicPr>
          <p:cNvPr id="11" name="Picture 10" descr="A picture containing text, clipart&#10;&#10;Description automatically generated">
            <a:extLst>
              <a:ext uri="{FF2B5EF4-FFF2-40B4-BE49-F238E27FC236}">
                <a16:creationId xmlns:a16="http://schemas.microsoft.com/office/drawing/2014/main" id="{529FCB21-4D62-9098-05AC-B5C84A2BF735}"/>
              </a:ext>
            </a:extLst>
          </p:cNvPr>
          <p:cNvPicPr>
            <a:picLocks noChangeAspect="1"/>
          </p:cNvPicPr>
          <p:nvPr userDrawn="1"/>
        </p:nvPicPr>
        <p:blipFill>
          <a:blip r:embed="rId3"/>
          <a:stretch>
            <a:fillRect/>
          </a:stretch>
        </p:blipFill>
        <p:spPr>
          <a:xfrm>
            <a:off x="8964100" y="5006769"/>
            <a:ext cx="2660562" cy="959467"/>
          </a:xfrm>
          <a:prstGeom prst="rect">
            <a:avLst/>
          </a:prstGeom>
        </p:spPr>
      </p:pic>
    </p:spTree>
    <p:extLst>
      <p:ext uri="{BB962C8B-B14F-4D97-AF65-F5344CB8AC3E}">
        <p14:creationId xmlns:p14="http://schemas.microsoft.com/office/powerpoint/2010/main" val="3295258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 No Footer">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7813646-1D5B-4E18-BAF3-0FA488737D3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1786"/>
            <a:ext cx="12188824" cy="6856214"/>
          </a:xfrm>
          <a:prstGeom prst="rect">
            <a:avLst/>
          </a:prstGeom>
        </p:spPr>
      </p:pic>
      <p:sp>
        <p:nvSpPr>
          <p:cNvPr id="2" name="Title 1"/>
          <p:cNvSpPr>
            <a:spLocks noGrp="1"/>
          </p:cNvSpPr>
          <p:nvPr>
            <p:ph type="ctrTitle"/>
          </p:nvPr>
        </p:nvSpPr>
        <p:spPr>
          <a:xfrm>
            <a:off x="977900" y="1780897"/>
            <a:ext cx="10574338" cy="1392190"/>
          </a:xfrm>
        </p:spPr>
        <p:txBody>
          <a:bodyPr anchor="b" anchorCtr="0"/>
          <a:lstStyle>
            <a:lvl1pPr algn="ctr">
              <a:defRPr sz="3599" b="1">
                <a:solidFill>
                  <a:schemeClr val="accent5"/>
                </a:solidFill>
              </a:defRPr>
            </a:lvl1pPr>
          </a:lstStyle>
          <a:p>
            <a:r>
              <a:rPr lang="en-US" dirty="0"/>
              <a:t>Click to edit Master title style</a:t>
            </a:r>
          </a:p>
        </p:txBody>
      </p:sp>
      <p:sp>
        <p:nvSpPr>
          <p:cNvPr id="3" name="Subtitle 2"/>
          <p:cNvSpPr>
            <a:spLocks noGrp="1"/>
          </p:cNvSpPr>
          <p:nvPr>
            <p:ph type="subTitle" idx="1"/>
          </p:nvPr>
        </p:nvSpPr>
        <p:spPr>
          <a:xfrm>
            <a:off x="977900" y="3322180"/>
            <a:ext cx="10574338" cy="934022"/>
          </a:xfrm>
        </p:spPr>
        <p:txBody>
          <a:bodyPr/>
          <a:lstStyle>
            <a:lvl1pPr marL="0" indent="0" algn="ctr">
              <a:buNone/>
              <a:defRPr sz="3199">
                <a:solidFill>
                  <a:schemeClr val="bg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dirty="0"/>
              <a:t>Click to edit Master subtitle style</a:t>
            </a:r>
          </a:p>
        </p:txBody>
      </p:sp>
      <p:sp>
        <p:nvSpPr>
          <p:cNvPr id="7" name="Rectangle 6">
            <a:extLst>
              <a:ext uri="{FF2B5EF4-FFF2-40B4-BE49-F238E27FC236}">
                <a16:creationId xmlns:a16="http://schemas.microsoft.com/office/drawing/2014/main" id="{6D1F493C-082E-4507-B961-7CD887838947}"/>
              </a:ext>
            </a:extLst>
          </p:cNvPr>
          <p:cNvSpPr/>
          <p:nvPr userDrawn="1"/>
        </p:nvSpPr>
        <p:spPr>
          <a:xfrm>
            <a:off x="-1" y="6382329"/>
            <a:ext cx="12188825" cy="475673"/>
          </a:xfrm>
          <a:prstGeom prst="rect">
            <a:avLst/>
          </a:prstGeom>
          <a:solidFill>
            <a:srgbClr val="2C8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pic>
        <p:nvPicPr>
          <p:cNvPr id="11" name="Picture 10" descr="A picture containing text, clipart&#10;&#10;Description automatically generated">
            <a:extLst>
              <a:ext uri="{FF2B5EF4-FFF2-40B4-BE49-F238E27FC236}">
                <a16:creationId xmlns:a16="http://schemas.microsoft.com/office/drawing/2014/main" id="{529FCB21-4D62-9098-05AC-B5C84A2BF735}"/>
              </a:ext>
            </a:extLst>
          </p:cNvPr>
          <p:cNvPicPr>
            <a:picLocks noChangeAspect="1"/>
          </p:cNvPicPr>
          <p:nvPr userDrawn="1"/>
        </p:nvPicPr>
        <p:blipFill>
          <a:blip r:embed="rId3"/>
          <a:stretch>
            <a:fillRect/>
          </a:stretch>
        </p:blipFill>
        <p:spPr>
          <a:xfrm>
            <a:off x="8964100" y="5006769"/>
            <a:ext cx="2660562" cy="959467"/>
          </a:xfrm>
          <a:prstGeom prst="rect">
            <a:avLst/>
          </a:prstGeom>
        </p:spPr>
      </p:pic>
      <p:sp>
        <p:nvSpPr>
          <p:cNvPr id="4" name="TextBox 3">
            <a:extLst>
              <a:ext uri="{FF2B5EF4-FFF2-40B4-BE49-F238E27FC236}">
                <a16:creationId xmlns:a16="http://schemas.microsoft.com/office/drawing/2014/main" id="{C47A56D5-6B6A-422D-1919-29CE50D69B6B}"/>
              </a:ext>
            </a:extLst>
          </p:cNvPr>
          <p:cNvSpPr txBox="1"/>
          <p:nvPr userDrawn="1"/>
        </p:nvSpPr>
        <p:spPr>
          <a:xfrm>
            <a:off x="356351" y="6598764"/>
            <a:ext cx="4240957" cy="153888"/>
          </a:xfrm>
          <a:prstGeom prst="rect">
            <a:avLst/>
          </a:prstGeom>
          <a:noFill/>
        </p:spPr>
        <p:txBody>
          <a:bodyPr wrap="square" lIns="0" tIns="0" rIns="0" bIns="0" rtlCol="0">
            <a:spAutoFit/>
          </a:bodyPr>
          <a:lstStyle/>
          <a:p>
            <a:r>
              <a:rPr lang="en-US" sz="1000" dirty="0">
                <a:solidFill>
                  <a:schemeClr val="bg1"/>
                </a:solidFill>
              </a:rPr>
              <a:t>©2022 Neurocrine Biosciences, Inc. All Rights Reserved.</a:t>
            </a:r>
          </a:p>
        </p:txBody>
      </p:sp>
      <p:sp>
        <p:nvSpPr>
          <p:cNvPr id="5" name="TextBox 4">
            <a:extLst>
              <a:ext uri="{FF2B5EF4-FFF2-40B4-BE49-F238E27FC236}">
                <a16:creationId xmlns:a16="http://schemas.microsoft.com/office/drawing/2014/main" id="{DA36A4F2-9342-6D12-B5A2-751EA650DEB8}"/>
              </a:ext>
            </a:extLst>
          </p:cNvPr>
          <p:cNvSpPr txBox="1"/>
          <p:nvPr userDrawn="1"/>
        </p:nvSpPr>
        <p:spPr>
          <a:xfrm>
            <a:off x="7583093" y="6598764"/>
            <a:ext cx="4240957" cy="153888"/>
          </a:xfrm>
          <a:prstGeom prst="rect">
            <a:avLst/>
          </a:prstGeom>
          <a:noFill/>
        </p:spPr>
        <p:txBody>
          <a:bodyPr wrap="square" lIns="0" tIns="0" rIns="0" bIns="0" rtlCol="0">
            <a:spAutoFit/>
          </a:bodyPr>
          <a:lstStyle/>
          <a:p>
            <a:pPr algn="r"/>
            <a:r>
              <a:rPr lang="en-US" sz="1000" dirty="0">
                <a:solidFill>
                  <a:schemeClr val="bg1"/>
                </a:solidFill>
              </a:rPr>
              <a:t>MED-MSL-TD-US-0204 v2 CP-TD-US-0672 v4 10/2022</a:t>
            </a:r>
          </a:p>
        </p:txBody>
      </p:sp>
    </p:spTree>
    <p:extLst>
      <p:ext uri="{BB962C8B-B14F-4D97-AF65-F5344CB8AC3E}">
        <p14:creationId xmlns:p14="http://schemas.microsoft.com/office/powerpoint/2010/main" val="792163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 Swirl">
    <p:bg>
      <p:bgPr>
        <a:solidFill>
          <a:srgbClr val="265C4F"/>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7813646-1D5B-4E18-BAF3-0FA488737D3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894"/>
            <a:ext cx="11827131" cy="6652762"/>
          </a:xfrm>
          <a:prstGeom prst="rect">
            <a:avLst/>
          </a:prstGeom>
        </p:spPr>
      </p:pic>
      <p:sp>
        <p:nvSpPr>
          <p:cNvPr id="2" name="Title 1"/>
          <p:cNvSpPr>
            <a:spLocks noGrp="1"/>
          </p:cNvSpPr>
          <p:nvPr>
            <p:ph type="ctrTitle"/>
          </p:nvPr>
        </p:nvSpPr>
        <p:spPr>
          <a:xfrm>
            <a:off x="6094413" y="1996558"/>
            <a:ext cx="5302594" cy="1392190"/>
          </a:xfrm>
          <a:noFill/>
        </p:spPr>
        <p:txBody>
          <a:bodyPr anchor="b" anchorCtr="0"/>
          <a:lstStyle>
            <a:lvl1pPr algn="l">
              <a:defRPr sz="3599" b="1">
                <a:solidFill>
                  <a:schemeClr val="accent5"/>
                </a:solidFill>
              </a:defRPr>
            </a:lvl1pPr>
          </a:lstStyle>
          <a:p>
            <a:r>
              <a:rPr lang="en-US" dirty="0"/>
              <a:t>Click to edit Master title style</a:t>
            </a:r>
          </a:p>
        </p:txBody>
      </p:sp>
      <p:sp>
        <p:nvSpPr>
          <p:cNvPr id="3" name="Subtitle 2"/>
          <p:cNvSpPr>
            <a:spLocks noGrp="1"/>
          </p:cNvSpPr>
          <p:nvPr>
            <p:ph type="subTitle" idx="1"/>
          </p:nvPr>
        </p:nvSpPr>
        <p:spPr>
          <a:xfrm>
            <a:off x="6094413" y="3537841"/>
            <a:ext cx="5302594" cy="934022"/>
          </a:xfrm>
          <a:noFill/>
        </p:spPr>
        <p:txBody>
          <a:bodyPr/>
          <a:lstStyle>
            <a:lvl1pPr marL="0" indent="0" algn="l">
              <a:buNone/>
              <a:defRPr sz="3199">
                <a:solidFill>
                  <a:schemeClr val="bg2"/>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13" name="TextBox 12">
            <a:extLst>
              <a:ext uri="{FF2B5EF4-FFF2-40B4-BE49-F238E27FC236}">
                <a16:creationId xmlns:a16="http://schemas.microsoft.com/office/drawing/2014/main" id="{B29FD4E7-5CFC-4ECF-A343-A1D989441C0D}"/>
              </a:ext>
            </a:extLst>
          </p:cNvPr>
          <p:cNvSpPr txBox="1"/>
          <p:nvPr userDrawn="1"/>
        </p:nvSpPr>
        <p:spPr>
          <a:xfrm>
            <a:off x="356445" y="6598764"/>
            <a:ext cx="4242062" cy="153888"/>
          </a:xfrm>
          <a:prstGeom prst="rect">
            <a:avLst/>
          </a:prstGeom>
          <a:noFill/>
        </p:spPr>
        <p:txBody>
          <a:bodyPr wrap="square" lIns="0" tIns="0" rIns="0" bIns="0" rtlCol="0">
            <a:spAutoFit/>
          </a:bodyPr>
          <a:lstStyle/>
          <a:p>
            <a:r>
              <a:rPr lang="en-US" sz="1000" dirty="0">
                <a:solidFill>
                  <a:schemeClr val="bg1"/>
                </a:solidFill>
              </a:rPr>
              <a:t>©2022 Neurocrine Biosciences, Inc. All Rights Reserved.</a:t>
            </a:r>
          </a:p>
        </p:txBody>
      </p:sp>
      <p:sp>
        <p:nvSpPr>
          <p:cNvPr id="14" name="TextBox 13">
            <a:extLst>
              <a:ext uri="{FF2B5EF4-FFF2-40B4-BE49-F238E27FC236}">
                <a16:creationId xmlns:a16="http://schemas.microsoft.com/office/drawing/2014/main" id="{3E05C903-EA66-4FB9-BCC1-10CC9E34647A}"/>
              </a:ext>
            </a:extLst>
          </p:cNvPr>
          <p:cNvSpPr txBox="1"/>
          <p:nvPr userDrawn="1"/>
        </p:nvSpPr>
        <p:spPr>
          <a:xfrm>
            <a:off x="7585069" y="6598764"/>
            <a:ext cx="4242062" cy="153888"/>
          </a:xfrm>
          <a:prstGeom prst="rect">
            <a:avLst/>
          </a:prstGeom>
          <a:noFill/>
        </p:spPr>
        <p:txBody>
          <a:bodyPr wrap="square" lIns="0" tIns="0" rIns="0" bIns="0" rtlCol="0">
            <a:spAutoFit/>
          </a:bodyPr>
          <a:lstStyle/>
          <a:p>
            <a:pPr algn="r"/>
            <a:r>
              <a:rPr lang="en-US" sz="1000" dirty="0">
                <a:solidFill>
                  <a:schemeClr val="bg1"/>
                </a:solidFill>
              </a:rPr>
              <a:t>CP-TD-US-XXXX XX/XXXX </a:t>
            </a:r>
          </a:p>
        </p:txBody>
      </p:sp>
    </p:spTree>
    <p:extLst>
      <p:ext uri="{BB962C8B-B14F-4D97-AF65-F5344CB8AC3E}">
        <p14:creationId xmlns:p14="http://schemas.microsoft.com/office/powerpoint/2010/main" val="1289165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8598" y="354645"/>
            <a:ext cx="9326880" cy="903124"/>
          </a:xfrm>
        </p:spPr>
        <p:txBody>
          <a:bodyPr/>
          <a:lstStyle/>
          <a:p>
            <a:r>
              <a:rPr lang="en-US" dirty="0"/>
              <a:t>Click to edit Master title style</a:t>
            </a:r>
          </a:p>
        </p:txBody>
      </p:sp>
      <p:sp>
        <p:nvSpPr>
          <p:cNvPr id="3" name="Content Placeholder 2"/>
          <p:cNvSpPr>
            <a:spLocks noGrp="1"/>
          </p:cNvSpPr>
          <p:nvPr>
            <p:ph idx="1"/>
          </p:nvPr>
        </p:nvSpPr>
        <p:spPr>
          <a:xfrm>
            <a:off x="978597" y="1699418"/>
            <a:ext cx="10564753" cy="39551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7C441C39-1D7F-43DA-86A6-31E44C8A5397}"/>
              </a:ext>
            </a:extLst>
          </p:cNvPr>
          <p:cNvSpPr>
            <a:spLocks noGrp="1"/>
          </p:cNvSpPr>
          <p:nvPr>
            <p:ph type="sldNum" sz="quarter" idx="4"/>
          </p:nvPr>
        </p:nvSpPr>
        <p:spPr>
          <a:xfrm>
            <a:off x="11679985" y="6110027"/>
            <a:ext cx="304720" cy="393328"/>
          </a:xfrm>
          <a:prstGeom prst="rect">
            <a:avLst/>
          </a:prstGeom>
        </p:spPr>
        <p:txBody>
          <a:bodyPr vert="horz" lIns="0" tIns="0" rIns="0" bIns="0" rtlCol="0" anchor="b" anchorCtr="0">
            <a:noAutofit/>
          </a:bodyPr>
          <a:lstStyle>
            <a:lvl1pPr algn="ctr">
              <a:lnSpc>
                <a:spcPct val="95000"/>
              </a:lnSpc>
              <a:defRPr sz="1000">
                <a:solidFill>
                  <a:schemeClr val="tx1"/>
                </a:solidFill>
              </a:defRPr>
            </a:lvl1pPr>
          </a:lstStyle>
          <a:p>
            <a:fld id="{D354CF67-C5F0-4CAE-8117-D09CFBB1DF34}" type="slidenum">
              <a:rPr lang="en-US" smtClean="0"/>
              <a:pPr/>
              <a:t>‹#›</a:t>
            </a:fld>
            <a:endParaRPr lang="en-US" dirty="0"/>
          </a:p>
        </p:txBody>
      </p:sp>
    </p:spTree>
    <p:extLst>
      <p:ext uri="{BB962C8B-B14F-4D97-AF65-F5344CB8AC3E}">
        <p14:creationId xmlns:p14="http://schemas.microsoft.com/office/powerpoint/2010/main" val="2724679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AST FAC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8599" y="354645"/>
            <a:ext cx="9016428" cy="903124"/>
          </a:xfrm>
        </p:spPr>
        <p:txBody>
          <a:bodyPr/>
          <a:lstStyle/>
          <a:p>
            <a:r>
              <a:rPr lang="en-US" dirty="0"/>
              <a:t>Click to edit Master title style</a:t>
            </a:r>
          </a:p>
        </p:txBody>
      </p:sp>
      <p:sp>
        <p:nvSpPr>
          <p:cNvPr id="3" name="Content Placeholder 2"/>
          <p:cNvSpPr>
            <a:spLocks noGrp="1"/>
          </p:cNvSpPr>
          <p:nvPr>
            <p:ph idx="1"/>
          </p:nvPr>
        </p:nvSpPr>
        <p:spPr>
          <a:xfrm>
            <a:off x="978596" y="1699418"/>
            <a:ext cx="10573642" cy="39551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7C441C39-1D7F-43DA-86A6-31E44C8A5397}"/>
              </a:ext>
            </a:extLst>
          </p:cNvPr>
          <p:cNvSpPr>
            <a:spLocks noGrp="1"/>
          </p:cNvSpPr>
          <p:nvPr>
            <p:ph type="sldNum" sz="quarter" idx="4"/>
          </p:nvPr>
        </p:nvSpPr>
        <p:spPr>
          <a:xfrm>
            <a:off x="11679985" y="6110027"/>
            <a:ext cx="304720" cy="393328"/>
          </a:xfrm>
          <a:prstGeom prst="rect">
            <a:avLst/>
          </a:prstGeom>
        </p:spPr>
        <p:txBody>
          <a:bodyPr vert="horz" lIns="0" tIns="0" rIns="0" bIns="0" rtlCol="0" anchor="b" anchorCtr="0">
            <a:noAutofit/>
          </a:bodyPr>
          <a:lstStyle>
            <a:lvl1pPr algn="ctr">
              <a:lnSpc>
                <a:spcPct val="95000"/>
              </a:lnSpc>
              <a:defRPr sz="1000">
                <a:solidFill>
                  <a:schemeClr val="tx1"/>
                </a:solidFill>
              </a:defRPr>
            </a:lvl1pPr>
          </a:lstStyle>
          <a:p>
            <a:fld id="{D354CF67-C5F0-4CAE-8117-D09CFBB1DF34}" type="slidenum">
              <a:rPr lang="en-US" smtClean="0"/>
              <a:pPr/>
              <a:t>‹#›</a:t>
            </a:fld>
            <a:endParaRPr lang="en-US" dirty="0"/>
          </a:p>
        </p:txBody>
      </p:sp>
      <p:sp>
        <p:nvSpPr>
          <p:cNvPr id="7" name="Rectangle 6">
            <a:extLst>
              <a:ext uri="{FF2B5EF4-FFF2-40B4-BE49-F238E27FC236}">
                <a16:creationId xmlns:a16="http://schemas.microsoft.com/office/drawing/2014/main" id="{D75DF939-42D2-98BE-8E58-39A75D991926}"/>
              </a:ext>
            </a:extLst>
          </p:cNvPr>
          <p:cNvSpPr/>
          <p:nvPr userDrawn="1"/>
        </p:nvSpPr>
        <p:spPr>
          <a:xfrm>
            <a:off x="1" y="450607"/>
            <a:ext cx="777766" cy="71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0" name="Text Placeholder 9">
            <a:extLst>
              <a:ext uri="{FF2B5EF4-FFF2-40B4-BE49-F238E27FC236}">
                <a16:creationId xmlns:a16="http://schemas.microsoft.com/office/drawing/2014/main" id="{259ABC09-D501-EF21-C51B-6A5FE4BED2C2}"/>
              </a:ext>
            </a:extLst>
          </p:cNvPr>
          <p:cNvSpPr>
            <a:spLocks noGrp="1"/>
          </p:cNvSpPr>
          <p:nvPr>
            <p:ph type="body" sz="quarter" idx="10"/>
          </p:nvPr>
        </p:nvSpPr>
        <p:spPr>
          <a:xfrm>
            <a:off x="978407" y="164592"/>
            <a:ext cx="9378757" cy="256032"/>
          </a:xfrm>
        </p:spPr>
        <p:txBody>
          <a:bodyPr anchor="ctr"/>
          <a:lstStyle>
            <a:lvl1pPr marL="0" indent="0">
              <a:buNone/>
              <a:defRPr sz="1600" cap="all" baseline="0">
                <a:solidFill>
                  <a:srgbClr val="2B5F51"/>
                </a:solidFill>
              </a:defRPr>
            </a:lvl1pPr>
            <a:lvl2pPr marL="166637" indent="0">
              <a:buNone/>
              <a:defRPr/>
            </a:lvl2pPr>
            <a:lvl3pPr marL="395168" indent="0">
              <a:buNone/>
              <a:defRPr/>
            </a:lvl3pPr>
            <a:lvl4pPr marL="571329" indent="0">
              <a:buNone/>
              <a:defRPr/>
            </a:lvl4pPr>
            <a:lvl5pPr marL="764945" indent="0">
              <a:buNone/>
              <a:defRPr/>
            </a:lvl5pPr>
          </a:lstStyle>
          <a:p>
            <a:pPr lvl="0"/>
            <a:r>
              <a:rPr lang="en-US" dirty="0"/>
              <a:t>Click to edit Master text styles</a:t>
            </a:r>
          </a:p>
        </p:txBody>
      </p:sp>
      <p:pic>
        <p:nvPicPr>
          <p:cNvPr id="8" name="Picture 7" descr="A picture containing text&#10;&#10;Description automatically generated">
            <a:extLst>
              <a:ext uri="{FF2B5EF4-FFF2-40B4-BE49-F238E27FC236}">
                <a16:creationId xmlns:a16="http://schemas.microsoft.com/office/drawing/2014/main" id="{6923977B-0D27-F39C-02FE-3DCBA813FB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255" y="397751"/>
            <a:ext cx="1658449" cy="304159"/>
          </a:xfrm>
          <a:prstGeom prst="rect">
            <a:avLst/>
          </a:prstGeom>
        </p:spPr>
      </p:pic>
    </p:spTree>
    <p:extLst>
      <p:ext uri="{BB962C8B-B14F-4D97-AF65-F5344CB8AC3E}">
        <p14:creationId xmlns:p14="http://schemas.microsoft.com/office/powerpoint/2010/main" val="2692534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NAPA/Psych Case Video Templa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3EF69D3-35C1-7032-1621-467D99D2B33A}"/>
              </a:ext>
            </a:extLst>
          </p:cNvPr>
          <p:cNvSpPr/>
          <p:nvPr userDrawn="1"/>
        </p:nvSpPr>
        <p:spPr>
          <a:xfrm>
            <a:off x="1" y="0"/>
            <a:ext cx="12188825" cy="457200"/>
          </a:xfrm>
          <a:prstGeom prst="rect">
            <a:avLst/>
          </a:prstGeom>
          <a:solidFill>
            <a:srgbClr val="2B5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12" name="Rectangle 11">
            <a:extLst>
              <a:ext uri="{FF2B5EF4-FFF2-40B4-BE49-F238E27FC236}">
                <a16:creationId xmlns:a16="http://schemas.microsoft.com/office/drawing/2014/main" id="{BB254D25-A691-76B2-49B9-D7A10858BF12}"/>
              </a:ext>
            </a:extLst>
          </p:cNvPr>
          <p:cNvSpPr/>
          <p:nvPr userDrawn="1"/>
        </p:nvSpPr>
        <p:spPr>
          <a:xfrm>
            <a:off x="1" y="6634066"/>
            <a:ext cx="12188825" cy="2239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2" name="Title 1"/>
          <p:cNvSpPr>
            <a:spLocks noGrp="1"/>
          </p:cNvSpPr>
          <p:nvPr>
            <p:ph type="title"/>
          </p:nvPr>
        </p:nvSpPr>
        <p:spPr>
          <a:xfrm>
            <a:off x="978598" y="354645"/>
            <a:ext cx="10573640" cy="903124"/>
          </a:xfrm>
        </p:spPr>
        <p:txBody>
          <a:bodyPr/>
          <a:lstStyle/>
          <a:p>
            <a:r>
              <a:rPr lang="en-US" dirty="0"/>
              <a:t>Click to edit Master title style</a:t>
            </a:r>
          </a:p>
        </p:txBody>
      </p:sp>
      <p:sp>
        <p:nvSpPr>
          <p:cNvPr id="3" name="Content Placeholder 2"/>
          <p:cNvSpPr>
            <a:spLocks noGrp="1"/>
          </p:cNvSpPr>
          <p:nvPr>
            <p:ph idx="1"/>
          </p:nvPr>
        </p:nvSpPr>
        <p:spPr>
          <a:xfrm>
            <a:off x="978596" y="1699418"/>
            <a:ext cx="10573642" cy="39551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7C441C39-1D7F-43DA-86A6-31E44C8A5397}"/>
              </a:ext>
            </a:extLst>
          </p:cNvPr>
          <p:cNvSpPr>
            <a:spLocks noGrp="1"/>
          </p:cNvSpPr>
          <p:nvPr>
            <p:ph type="sldNum" sz="quarter" idx="4"/>
          </p:nvPr>
        </p:nvSpPr>
        <p:spPr>
          <a:xfrm>
            <a:off x="11679985" y="6110027"/>
            <a:ext cx="304720" cy="393328"/>
          </a:xfrm>
          <a:prstGeom prst="rect">
            <a:avLst/>
          </a:prstGeom>
        </p:spPr>
        <p:txBody>
          <a:bodyPr vert="horz" lIns="0" tIns="0" rIns="0" bIns="0" rtlCol="0" anchor="b" anchorCtr="0">
            <a:noAutofit/>
          </a:bodyPr>
          <a:lstStyle>
            <a:lvl1pPr algn="ctr">
              <a:lnSpc>
                <a:spcPct val="95000"/>
              </a:lnSpc>
              <a:defRPr sz="1000">
                <a:solidFill>
                  <a:schemeClr val="tx1"/>
                </a:solidFill>
              </a:defRPr>
            </a:lvl1pPr>
          </a:lstStyle>
          <a:p>
            <a:fld id="{D354CF67-C5F0-4CAE-8117-D09CFBB1DF34}" type="slidenum">
              <a:rPr lang="en-US" smtClean="0"/>
              <a:pPr/>
              <a:t>‹#›</a:t>
            </a:fld>
            <a:endParaRPr lang="en-US" dirty="0"/>
          </a:p>
        </p:txBody>
      </p:sp>
      <p:sp>
        <p:nvSpPr>
          <p:cNvPr id="10" name="Text Placeholder 9">
            <a:extLst>
              <a:ext uri="{FF2B5EF4-FFF2-40B4-BE49-F238E27FC236}">
                <a16:creationId xmlns:a16="http://schemas.microsoft.com/office/drawing/2014/main" id="{259ABC09-D501-EF21-C51B-6A5FE4BED2C2}"/>
              </a:ext>
            </a:extLst>
          </p:cNvPr>
          <p:cNvSpPr>
            <a:spLocks noGrp="1"/>
          </p:cNvSpPr>
          <p:nvPr>
            <p:ph type="body" sz="quarter" idx="10"/>
          </p:nvPr>
        </p:nvSpPr>
        <p:spPr>
          <a:xfrm>
            <a:off x="978407" y="164592"/>
            <a:ext cx="9378757" cy="256032"/>
          </a:xfrm>
        </p:spPr>
        <p:txBody>
          <a:bodyPr anchor="ctr">
            <a:noAutofit/>
          </a:bodyPr>
          <a:lstStyle>
            <a:lvl1pPr marL="0" indent="0">
              <a:buNone/>
              <a:defRPr sz="1600" cap="all" baseline="0">
                <a:solidFill>
                  <a:schemeClr val="bg1"/>
                </a:solidFill>
              </a:defRPr>
            </a:lvl1pPr>
            <a:lvl2pPr marL="166637" indent="0">
              <a:buNone/>
              <a:defRPr/>
            </a:lvl2pPr>
            <a:lvl3pPr marL="395168" indent="0">
              <a:buNone/>
              <a:defRPr/>
            </a:lvl3pPr>
            <a:lvl4pPr marL="571329" indent="0">
              <a:buNone/>
              <a:defRPr/>
            </a:lvl4pPr>
            <a:lvl5pPr marL="764945" indent="0">
              <a:buNone/>
              <a:defRPr/>
            </a:lvl5pPr>
          </a:lstStyle>
          <a:p>
            <a:pPr lvl="0"/>
            <a:r>
              <a:rPr lang="en-US" dirty="0"/>
              <a:t>Click to edit Master text styles</a:t>
            </a:r>
          </a:p>
        </p:txBody>
      </p:sp>
    </p:spTree>
    <p:extLst>
      <p:ext uri="{BB962C8B-B14F-4D97-AF65-F5344CB8AC3E}">
        <p14:creationId xmlns:p14="http://schemas.microsoft.com/office/powerpoint/2010/main" val="2498708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APA/Psych Case Video Template Ques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311DEA-A76A-427B-925F-1AC87B6D532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 y="892"/>
            <a:ext cx="12190414" cy="6857108"/>
          </a:xfrm>
          <a:prstGeom prst="rect">
            <a:avLst/>
          </a:prstGeom>
        </p:spPr>
      </p:pic>
      <p:sp>
        <p:nvSpPr>
          <p:cNvPr id="2" name="Title 1"/>
          <p:cNvSpPr>
            <a:spLocks noGrp="1"/>
          </p:cNvSpPr>
          <p:nvPr>
            <p:ph type="ctrTitle"/>
          </p:nvPr>
        </p:nvSpPr>
        <p:spPr>
          <a:xfrm>
            <a:off x="977901" y="1761672"/>
            <a:ext cx="10574338" cy="3878716"/>
          </a:xfrm>
        </p:spPr>
        <p:txBody>
          <a:bodyPr anchor="ctr" anchorCtr="0">
            <a:normAutofit/>
          </a:bodyPr>
          <a:lstStyle>
            <a:lvl1pPr algn="ctr">
              <a:defRPr sz="4399" b="1">
                <a:solidFill>
                  <a:schemeClr val="tx2"/>
                </a:solidFill>
              </a:defRPr>
            </a:lvl1pPr>
          </a:lstStyle>
          <a:p>
            <a:r>
              <a:rPr lang="en-US" dirty="0"/>
              <a:t>Click to edit Master title style</a:t>
            </a:r>
          </a:p>
        </p:txBody>
      </p:sp>
      <p:sp>
        <p:nvSpPr>
          <p:cNvPr id="10" name="Rectangle 9">
            <a:extLst>
              <a:ext uri="{FF2B5EF4-FFF2-40B4-BE49-F238E27FC236}">
                <a16:creationId xmlns:a16="http://schemas.microsoft.com/office/drawing/2014/main" id="{F7A01F74-B82D-A7A3-461D-03309864FDBA}"/>
              </a:ext>
            </a:extLst>
          </p:cNvPr>
          <p:cNvSpPr/>
          <p:nvPr userDrawn="1"/>
        </p:nvSpPr>
        <p:spPr>
          <a:xfrm>
            <a:off x="1" y="0"/>
            <a:ext cx="12188825"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14" name="Text Placeholder 13">
            <a:extLst>
              <a:ext uri="{FF2B5EF4-FFF2-40B4-BE49-F238E27FC236}">
                <a16:creationId xmlns:a16="http://schemas.microsoft.com/office/drawing/2014/main" id="{7E10FF11-E817-77B1-8130-FE3FE78956C1}"/>
              </a:ext>
            </a:extLst>
          </p:cNvPr>
          <p:cNvSpPr>
            <a:spLocks noGrp="1"/>
          </p:cNvSpPr>
          <p:nvPr>
            <p:ph type="body" sz="quarter" idx="11"/>
          </p:nvPr>
        </p:nvSpPr>
        <p:spPr>
          <a:xfrm>
            <a:off x="978408" y="356616"/>
            <a:ext cx="10573830" cy="905256"/>
          </a:xfrm>
        </p:spPr>
        <p:txBody>
          <a:bodyPr anchor="ctr">
            <a:noAutofit/>
          </a:bodyPr>
          <a:lstStyle>
            <a:lvl1pPr marL="0" indent="0">
              <a:buNone/>
              <a:defRPr sz="2399" b="1">
                <a:solidFill>
                  <a:schemeClr val="tx2"/>
                </a:solidFill>
              </a:defRPr>
            </a:lvl1pPr>
          </a:lstStyle>
          <a:p>
            <a:pPr lvl="0"/>
            <a:r>
              <a:rPr lang="en-US" dirty="0"/>
              <a:t>Click to edit Master text styles</a:t>
            </a:r>
          </a:p>
        </p:txBody>
      </p:sp>
      <p:sp>
        <p:nvSpPr>
          <p:cNvPr id="7" name="Text Placeholder 9">
            <a:extLst>
              <a:ext uri="{FF2B5EF4-FFF2-40B4-BE49-F238E27FC236}">
                <a16:creationId xmlns:a16="http://schemas.microsoft.com/office/drawing/2014/main" id="{0FCC0107-DF63-223B-AA9A-125E95738B1F}"/>
              </a:ext>
            </a:extLst>
          </p:cNvPr>
          <p:cNvSpPr>
            <a:spLocks noGrp="1"/>
          </p:cNvSpPr>
          <p:nvPr>
            <p:ph type="body" sz="quarter" idx="10"/>
          </p:nvPr>
        </p:nvSpPr>
        <p:spPr>
          <a:xfrm>
            <a:off x="978407" y="164592"/>
            <a:ext cx="9378757" cy="256032"/>
          </a:xfrm>
        </p:spPr>
        <p:txBody>
          <a:bodyPr anchor="ctr">
            <a:noAutofit/>
          </a:bodyPr>
          <a:lstStyle>
            <a:lvl1pPr marL="0" indent="0" algn="l" defTabSz="914126" rtl="0" eaLnBrk="1" latinLnBrk="0" hangingPunct="1">
              <a:lnSpc>
                <a:spcPct val="105000"/>
              </a:lnSpc>
              <a:spcBef>
                <a:spcPts val="600"/>
              </a:spcBef>
              <a:spcAft>
                <a:spcPts val="600"/>
              </a:spcAft>
              <a:buClr>
                <a:schemeClr val="tx1"/>
              </a:buClr>
              <a:buFont typeface="Arial" panose="020B0604020202020204" pitchFamily="34" charset="0"/>
              <a:buNone/>
              <a:defRPr lang="en-US" sz="1600" kern="1200" cap="all" dirty="0">
                <a:solidFill>
                  <a:schemeClr val="bg1"/>
                </a:solidFill>
                <a:latin typeface="+mn-lt"/>
                <a:ea typeface="+mn-ea"/>
                <a:cs typeface="+mn-cs"/>
              </a:defRPr>
            </a:lvl1pPr>
            <a:lvl2pPr marL="166637" indent="0">
              <a:buNone/>
              <a:defRPr/>
            </a:lvl2pPr>
            <a:lvl3pPr marL="395168" indent="0">
              <a:buNone/>
              <a:defRPr/>
            </a:lvl3pPr>
            <a:lvl4pPr marL="571329" indent="0">
              <a:buNone/>
              <a:defRPr/>
            </a:lvl4pPr>
            <a:lvl5pPr marL="764945" indent="0">
              <a:buNone/>
              <a:defRPr/>
            </a:lvl5pPr>
          </a:lstStyle>
          <a:p>
            <a:pPr lvl="0"/>
            <a:r>
              <a:rPr lang="en-US" dirty="0"/>
              <a:t>Click to edit Master text styles</a:t>
            </a:r>
          </a:p>
        </p:txBody>
      </p:sp>
      <p:sp>
        <p:nvSpPr>
          <p:cNvPr id="8" name="Rectangle 7">
            <a:extLst>
              <a:ext uri="{FF2B5EF4-FFF2-40B4-BE49-F238E27FC236}">
                <a16:creationId xmlns:a16="http://schemas.microsoft.com/office/drawing/2014/main" id="{7F00EF9A-0AA9-8972-5F6B-601C90F8211F}"/>
              </a:ext>
            </a:extLst>
          </p:cNvPr>
          <p:cNvSpPr/>
          <p:nvPr userDrawn="1"/>
        </p:nvSpPr>
        <p:spPr>
          <a:xfrm>
            <a:off x="1" y="6634066"/>
            <a:ext cx="12188825" cy="2239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Tree>
    <p:extLst>
      <p:ext uri="{BB962C8B-B14F-4D97-AF65-F5344CB8AC3E}">
        <p14:creationId xmlns:p14="http://schemas.microsoft.com/office/powerpoint/2010/main" val="3935638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354CF67-C5F0-4CAE-8117-D09CFBB1DF34}" type="slidenum">
              <a:rPr lang="en-US" smtClean="0"/>
              <a:t>‹#›</a:t>
            </a:fld>
            <a:endParaRPr lang="en-US" dirty="0"/>
          </a:p>
        </p:txBody>
      </p:sp>
      <p:sp>
        <p:nvSpPr>
          <p:cNvPr id="7" name="Content Placeholder 4">
            <a:extLst>
              <a:ext uri="{FF2B5EF4-FFF2-40B4-BE49-F238E27FC236}">
                <a16:creationId xmlns:a16="http://schemas.microsoft.com/office/drawing/2014/main" id="{AFE1C5B4-C5A9-414C-A2F1-B33838E923DC}"/>
              </a:ext>
            </a:extLst>
          </p:cNvPr>
          <p:cNvSpPr>
            <a:spLocks noGrp="1"/>
          </p:cNvSpPr>
          <p:nvPr>
            <p:ph sz="quarter" idx="10" hasCustomPrompt="1"/>
          </p:nvPr>
        </p:nvSpPr>
        <p:spPr>
          <a:xfrm>
            <a:off x="977901" y="6110288"/>
            <a:ext cx="10564813" cy="393700"/>
          </a:xfrm>
        </p:spPr>
        <p:txBody>
          <a:bodyPr anchor="b" anchorCtr="0">
            <a:normAutofit/>
          </a:bodyPr>
          <a:lstStyle>
            <a:lvl1pPr marL="0" indent="0">
              <a:buNone/>
              <a:defRPr sz="1200"/>
            </a:lvl1pPr>
          </a:lstStyle>
          <a:p>
            <a:r>
              <a:rPr lang="en-US" dirty="0"/>
              <a:t>Click to edit Footnote text style</a:t>
            </a:r>
          </a:p>
        </p:txBody>
      </p:sp>
    </p:spTree>
    <p:extLst>
      <p:ext uri="{BB962C8B-B14F-4D97-AF65-F5344CB8AC3E}">
        <p14:creationId xmlns:p14="http://schemas.microsoft.com/office/powerpoint/2010/main" val="3775015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354CF67-C5F0-4CAE-8117-D09CFBB1DF34}" type="slidenum">
              <a:rPr lang="en-US" smtClean="0"/>
              <a:t>‹#›</a:t>
            </a:fld>
            <a:endParaRPr lang="en-US" dirty="0"/>
          </a:p>
        </p:txBody>
      </p:sp>
    </p:spTree>
    <p:extLst>
      <p:ext uri="{BB962C8B-B14F-4D97-AF65-F5344CB8AC3E}">
        <p14:creationId xmlns:p14="http://schemas.microsoft.com/office/powerpoint/2010/main" val="306503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No Footer">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7813646-1D5B-4E18-BAF3-0FA488737D3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1786"/>
            <a:ext cx="12188824" cy="6856214"/>
          </a:xfrm>
          <a:prstGeom prst="rect">
            <a:avLst/>
          </a:prstGeom>
        </p:spPr>
      </p:pic>
      <p:sp>
        <p:nvSpPr>
          <p:cNvPr id="2" name="Title 1"/>
          <p:cNvSpPr>
            <a:spLocks noGrp="1"/>
          </p:cNvSpPr>
          <p:nvPr>
            <p:ph type="ctrTitle"/>
          </p:nvPr>
        </p:nvSpPr>
        <p:spPr>
          <a:xfrm>
            <a:off x="977900" y="1780897"/>
            <a:ext cx="10574338" cy="1392190"/>
          </a:xfrm>
        </p:spPr>
        <p:txBody>
          <a:bodyPr anchor="b" anchorCtr="0"/>
          <a:lstStyle>
            <a:lvl1pPr algn="ctr">
              <a:defRPr sz="3600" b="1">
                <a:solidFill>
                  <a:schemeClr val="accent5"/>
                </a:solidFill>
              </a:defRPr>
            </a:lvl1pPr>
          </a:lstStyle>
          <a:p>
            <a:r>
              <a:rPr lang="en-US" dirty="0"/>
              <a:t>Click to edit Master title style</a:t>
            </a:r>
          </a:p>
        </p:txBody>
      </p:sp>
      <p:sp>
        <p:nvSpPr>
          <p:cNvPr id="3" name="Subtitle 2"/>
          <p:cNvSpPr>
            <a:spLocks noGrp="1"/>
          </p:cNvSpPr>
          <p:nvPr>
            <p:ph type="subTitle" idx="1"/>
          </p:nvPr>
        </p:nvSpPr>
        <p:spPr>
          <a:xfrm>
            <a:off x="977900" y="3322180"/>
            <a:ext cx="10574338" cy="934022"/>
          </a:xfrm>
        </p:spPr>
        <p:txBody>
          <a:bodyPr/>
          <a:lstStyle>
            <a:lvl1pPr marL="0" indent="0" algn="ctr">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a:extLst>
              <a:ext uri="{FF2B5EF4-FFF2-40B4-BE49-F238E27FC236}">
                <a16:creationId xmlns:a16="http://schemas.microsoft.com/office/drawing/2014/main" id="{6D1F493C-082E-4507-B961-7CD887838947}"/>
              </a:ext>
            </a:extLst>
          </p:cNvPr>
          <p:cNvSpPr/>
          <p:nvPr userDrawn="1"/>
        </p:nvSpPr>
        <p:spPr>
          <a:xfrm>
            <a:off x="-1" y="6382327"/>
            <a:ext cx="12188825" cy="475673"/>
          </a:xfrm>
          <a:prstGeom prst="rect">
            <a:avLst/>
          </a:prstGeom>
          <a:solidFill>
            <a:srgbClr val="2C8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text, clipart&#10;&#10;Description automatically generated">
            <a:extLst>
              <a:ext uri="{FF2B5EF4-FFF2-40B4-BE49-F238E27FC236}">
                <a16:creationId xmlns:a16="http://schemas.microsoft.com/office/drawing/2014/main" id="{529FCB21-4D62-9098-05AC-B5C84A2BF735}"/>
              </a:ext>
            </a:extLst>
          </p:cNvPr>
          <p:cNvPicPr>
            <a:picLocks noChangeAspect="1"/>
          </p:cNvPicPr>
          <p:nvPr userDrawn="1"/>
        </p:nvPicPr>
        <p:blipFill>
          <a:blip r:embed="rId3"/>
          <a:stretch>
            <a:fillRect/>
          </a:stretch>
        </p:blipFill>
        <p:spPr>
          <a:xfrm>
            <a:off x="8964100" y="5006767"/>
            <a:ext cx="2660562" cy="959467"/>
          </a:xfrm>
          <a:prstGeom prst="rect">
            <a:avLst/>
          </a:prstGeom>
        </p:spPr>
      </p:pic>
    </p:spTree>
    <p:extLst>
      <p:ext uri="{BB962C8B-B14F-4D97-AF65-F5344CB8AC3E}">
        <p14:creationId xmlns:p14="http://schemas.microsoft.com/office/powerpoint/2010/main" val="893374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Section Brea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311DEA-A76A-427B-925F-1AC87B6D532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 y="892"/>
            <a:ext cx="12190414" cy="6857108"/>
          </a:xfrm>
          <a:prstGeom prst="rect">
            <a:avLst/>
          </a:prstGeom>
        </p:spPr>
      </p:pic>
      <p:sp>
        <p:nvSpPr>
          <p:cNvPr id="2" name="Title 1"/>
          <p:cNvSpPr>
            <a:spLocks noGrp="1"/>
          </p:cNvSpPr>
          <p:nvPr>
            <p:ph type="ctrTitle"/>
          </p:nvPr>
        </p:nvSpPr>
        <p:spPr>
          <a:xfrm>
            <a:off x="859144" y="1761672"/>
            <a:ext cx="10470539" cy="1661022"/>
          </a:xfrm>
        </p:spPr>
        <p:txBody>
          <a:bodyPr anchor="b" anchorCtr="0"/>
          <a:lstStyle>
            <a:lvl1pPr algn="ctr">
              <a:defRPr sz="3599" b="1">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859144" y="3623289"/>
            <a:ext cx="10470539" cy="914400"/>
          </a:xfrm>
        </p:spPr>
        <p:txBody>
          <a:bodyPr/>
          <a:lstStyle>
            <a:lvl1pPr marL="0" indent="0" algn="ctr">
              <a:buNone/>
              <a:defRPr sz="3199">
                <a:solidFill>
                  <a:schemeClr val="tx2"/>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946560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 Swirl">
    <p:bg>
      <p:bgPr>
        <a:solidFill>
          <a:srgbClr val="265C4F"/>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7813646-1D5B-4E18-BAF3-0FA488737D3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894"/>
            <a:ext cx="11827131" cy="6652762"/>
          </a:xfrm>
          <a:prstGeom prst="rect">
            <a:avLst/>
          </a:prstGeom>
        </p:spPr>
      </p:pic>
      <p:sp>
        <p:nvSpPr>
          <p:cNvPr id="2" name="Title 1"/>
          <p:cNvSpPr>
            <a:spLocks noGrp="1"/>
          </p:cNvSpPr>
          <p:nvPr>
            <p:ph type="ctrTitle"/>
          </p:nvPr>
        </p:nvSpPr>
        <p:spPr>
          <a:xfrm>
            <a:off x="6094412" y="1996558"/>
            <a:ext cx="5302594" cy="1392190"/>
          </a:xfrm>
          <a:noFill/>
        </p:spPr>
        <p:txBody>
          <a:bodyPr anchor="b" anchorCtr="0"/>
          <a:lstStyle>
            <a:lvl1pPr algn="l">
              <a:defRPr sz="3600" b="1">
                <a:solidFill>
                  <a:schemeClr val="accent5"/>
                </a:solidFill>
              </a:defRPr>
            </a:lvl1pPr>
          </a:lstStyle>
          <a:p>
            <a:r>
              <a:rPr lang="en-US" dirty="0"/>
              <a:t>Click to edit Master title style</a:t>
            </a:r>
          </a:p>
        </p:txBody>
      </p:sp>
      <p:sp>
        <p:nvSpPr>
          <p:cNvPr id="3" name="Subtitle 2"/>
          <p:cNvSpPr>
            <a:spLocks noGrp="1"/>
          </p:cNvSpPr>
          <p:nvPr>
            <p:ph type="subTitle" idx="1"/>
          </p:nvPr>
        </p:nvSpPr>
        <p:spPr>
          <a:xfrm>
            <a:off x="6094412" y="3537841"/>
            <a:ext cx="5302594" cy="934022"/>
          </a:xfrm>
          <a:noFill/>
        </p:spPr>
        <p:txBody>
          <a:bodyPr/>
          <a:lstStyle>
            <a:lvl1pPr marL="0" indent="0" algn="l">
              <a:buNone/>
              <a:defRPr sz="32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extBox 12">
            <a:extLst>
              <a:ext uri="{FF2B5EF4-FFF2-40B4-BE49-F238E27FC236}">
                <a16:creationId xmlns:a16="http://schemas.microsoft.com/office/drawing/2014/main" id="{B29FD4E7-5CFC-4ECF-A343-A1D989441C0D}"/>
              </a:ext>
            </a:extLst>
          </p:cNvPr>
          <p:cNvSpPr txBox="1"/>
          <p:nvPr userDrawn="1"/>
        </p:nvSpPr>
        <p:spPr>
          <a:xfrm>
            <a:off x="356444" y="6598764"/>
            <a:ext cx="4242062" cy="153888"/>
          </a:xfrm>
          <a:prstGeom prst="rect">
            <a:avLst/>
          </a:prstGeom>
          <a:noFill/>
        </p:spPr>
        <p:txBody>
          <a:bodyPr wrap="square" lIns="0" tIns="0" rIns="0" bIns="0" rtlCol="0">
            <a:spAutoFit/>
          </a:bodyPr>
          <a:lstStyle/>
          <a:p>
            <a:r>
              <a:rPr lang="en-US" sz="1000" dirty="0">
                <a:solidFill>
                  <a:schemeClr val="bg1"/>
                </a:solidFill>
              </a:rPr>
              <a:t>©2022 Neurocrine Biosciences, Inc. All Rights Reserved.</a:t>
            </a:r>
          </a:p>
        </p:txBody>
      </p:sp>
      <p:sp>
        <p:nvSpPr>
          <p:cNvPr id="14" name="TextBox 13">
            <a:extLst>
              <a:ext uri="{FF2B5EF4-FFF2-40B4-BE49-F238E27FC236}">
                <a16:creationId xmlns:a16="http://schemas.microsoft.com/office/drawing/2014/main" id="{3E05C903-EA66-4FB9-BCC1-10CC9E34647A}"/>
              </a:ext>
            </a:extLst>
          </p:cNvPr>
          <p:cNvSpPr txBox="1"/>
          <p:nvPr userDrawn="1"/>
        </p:nvSpPr>
        <p:spPr>
          <a:xfrm>
            <a:off x="7585068" y="6598764"/>
            <a:ext cx="4242062" cy="153888"/>
          </a:xfrm>
          <a:prstGeom prst="rect">
            <a:avLst/>
          </a:prstGeom>
          <a:noFill/>
        </p:spPr>
        <p:txBody>
          <a:bodyPr wrap="square" lIns="0" tIns="0" rIns="0" bIns="0" rtlCol="0">
            <a:spAutoFit/>
          </a:bodyPr>
          <a:lstStyle/>
          <a:p>
            <a:pPr algn="r"/>
            <a:r>
              <a:rPr lang="en-US" sz="1000" dirty="0">
                <a:solidFill>
                  <a:schemeClr val="bg1"/>
                </a:solidFill>
              </a:rPr>
              <a:t>CP-TD-US-XXXX XX/XXXX </a:t>
            </a:r>
          </a:p>
        </p:txBody>
      </p:sp>
    </p:spTree>
    <p:extLst>
      <p:ext uri="{BB962C8B-B14F-4D97-AF65-F5344CB8AC3E}">
        <p14:creationId xmlns:p14="http://schemas.microsoft.com/office/powerpoint/2010/main" val="1393501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8598" y="354645"/>
            <a:ext cx="9326880" cy="903124"/>
          </a:xfrm>
        </p:spPr>
        <p:txBody>
          <a:bodyPr/>
          <a:lstStyle/>
          <a:p>
            <a:r>
              <a:rPr lang="en-US" dirty="0"/>
              <a:t>Click to edit Master title style</a:t>
            </a:r>
          </a:p>
        </p:txBody>
      </p:sp>
      <p:sp>
        <p:nvSpPr>
          <p:cNvPr id="3" name="Content Placeholder 2"/>
          <p:cNvSpPr>
            <a:spLocks noGrp="1"/>
          </p:cNvSpPr>
          <p:nvPr>
            <p:ph idx="1"/>
          </p:nvPr>
        </p:nvSpPr>
        <p:spPr>
          <a:xfrm>
            <a:off x="978596" y="1699418"/>
            <a:ext cx="10564753" cy="39551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7C441C39-1D7F-43DA-86A6-31E44C8A5397}"/>
              </a:ext>
            </a:extLst>
          </p:cNvPr>
          <p:cNvSpPr>
            <a:spLocks noGrp="1"/>
          </p:cNvSpPr>
          <p:nvPr>
            <p:ph type="sldNum" sz="quarter" idx="4"/>
          </p:nvPr>
        </p:nvSpPr>
        <p:spPr>
          <a:xfrm>
            <a:off x="11679984" y="6110027"/>
            <a:ext cx="304720" cy="393328"/>
          </a:xfrm>
          <a:prstGeom prst="rect">
            <a:avLst/>
          </a:prstGeom>
        </p:spPr>
        <p:txBody>
          <a:bodyPr vert="horz" lIns="0" tIns="0" rIns="0" bIns="0" rtlCol="0" anchor="b" anchorCtr="0">
            <a:noAutofit/>
          </a:bodyPr>
          <a:lstStyle>
            <a:lvl1pPr algn="ctr">
              <a:lnSpc>
                <a:spcPct val="95000"/>
              </a:lnSpc>
              <a:defRPr sz="1000">
                <a:solidFill>
                  <a:schemeClr val="tx1"/>
                </a:solidFill>
              </a:defRPr>
            </a:lvl1pPr>
          </a:lstStyle>
          <a:p>
            <a:fld id="{D354CF67-C5F0-4CAE-8117-D09CFBB1DF34}" type="slidenum">
              <a:rPr lang="en-US" smtClean="0"/>
              <a:pPr/>
              <a:t>‹#›</a:t>
            </a:fld>
            <a:endParaRPr lang="en-US" dirty="0"/>
          </a:p>
        </p:txBody>
      </p:sp>
    </p:spTree>
    <p:extLst>
      <p:ext uri="{BB962C8B-B14F-4D97-AF65-F5344CB8AC3E}">
        <p14:creationId xmlns:p14="http://schemas.microsoft.com/office/powerpoint/2010/main" val="747327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AST FAC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8598" y="354645"/>
            <a:ext cx="9016428" cy="903124"/>
          </a:xfrm>
        </p:spPr>
        <p:txBody>
          <a:bodyPr/>
          <a:lstStyle/>
          <a:p>
            <a:r>
              <a:rPr lang="en-US" dirty="0"/>
              <a:t>Click to edit Master title style</a:t>
            </a:r>
          </a:p>
        </p:txBody>
      </p:sp>
      <p:sp>
        <p:nvSpPr>
          <p:cNvPr id="3" name="Content Placeholder 2"/>
          <p:cNvSpPr>
            <a:spLocks noGrp="1"/>
          </p:cNvSpPr>
          <p:nvPr>
            <p:ph idx="1"/>
          </p:nvPr>
        </p:nvSpPr>
        <p:spPr>
          <a:xfrm>
            <a:off x="978596" y="1699418"/>
            <a:ext cx="10573642" cy="39551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7C441C39-1D7F-43DA-86A6-31E44C8A5397}"/>
              </a:ext>
            </a:extLst>
          </p:cNvPr>
          <p:cNvSpPr>
            <a:spLocks noGrp="1"/>
          </p:cNvSpPr>
          <p:nvPr>
            <p:ph type="sldNum" sz="quarter" idx="4"/>
          </p:nvPr>
        </p:nvSpPr>
        <p:spPr>
          <a:xfrm>
            <a:off x="11679984" y="6110027"/>
            <a:ext cx="304720" cy="393328"/>
          </a:xfrm>
          <a:prstGeom prst="rect">
            <a:avLst/>
          </a:prstGeom>
        </p:spPr>
        <p:txBody>
          <a:bodyPr vert="horz" lIns="0" tIns="0" rIns="0" bIns="0" rtlCol="0" anchor="b" anchorCtr="0">
            <a:noAutofit/>
          </a:bodyPr>
          <a:lstStyle>
            <a:lvl1pPr algn="ctr">
              <a:lnSpc>
                <a:spcPct val="95000"/>
              </a:lnSpc>
              <a:defRPr sz="1000">
                <a:solidFill>
                  <a:schemeClr val="tx1"/>
                </a:solidFill>
              </a:defRPr>
            </a:lvl1pPr>
          </a:lstStyle>
          <a:p>
            <a:fld id="{D354CF67-C5F0-4CAE-8117-D09CFBB1DF34}" type="slidenum">
              <a:rPr lang="en-US" smtClean="0"/>
              <a:pPr/>
              <a:t>‹#›</a:t>
            </a:fld>
            <a:endParaRPr lang="en-US" dirty="0"/>
          </a:p>
        </p:txBody>
      </p:sp>
      <p:sp>
        <p:nvSpPr>
          <p:cNvPr id="7" name="Rectangle 6">
            <a:extLst>
              <a:ext uri="{FF2B5EF4-FFF2-40B4-BE49-F238E27FC236}">
                <a16:creationId xmlns:a16="http://schemas.microsoft.com/office/drawing/2014/main" id="{D75DF939-42D2-98BE-8E58-39A75D991926}"/>
              </a:ext>
            </a:extLst>
          </p:cNvPr>
          <p:cNvSpPr/>
          <p:nvPr userDrawn="1"/>
        </p:nvSpPr>
        <p:spPr>
          <a:xfrm>
            <a:off x="0" y="450607"/>
            <a:ext cx="777766" cy="71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259ABC09-D501-EF21-C51B-6A5FE4BED2C2}"/>
              </a:ext>
            </a:extLst>
          </p:cNvPr>
          <p:cNvSpPr>
            <a:spLocks noGrp="1"/>
          </p:cNvSpPr>
          <p:nvPr>
            <p:ph type="body" sz="quarter" idx="10"/>
          </p:nvPr>
        </p:nvSpPr>
        <p:spPr>
          <a:xfrm>
            <a:off x="978407" y="164592"/>
            <a:ext cx="9378757" cy="256032"/>
          </a:xfrm>
        </p:spPr>
        <p:txBody>
          <a:bodyPr anchor="ctr"/>
          <a:lstStyle>
            <a:lvl1pPr marL="0" indent="0">
              <a:buNone/>
              <a:defRPr sz="1600" cap="all" baseline="0">
                <a:solidFill>
                  <a:srgbClr val="2B5F51"/>
                </a:solidFill>
              </a:defRPr>
            </a:lvl1pPr>
            <a:lvl2pPr marL="166687" indent="0">
              <a:buNone/>
              <a:defRPr/>
            </a:lvl2pPr>
            <a:lvl3pPr marL="395287" indent="0">
              <a:buNone/>
              <a:defRPr/>
            </a:lvl3pPr>
            <a:lvl4pPr marL="571500" indent="0">
              <a:buNone/>
              <a:defRPr/>
            </a:lvl4pPr>
            <a:lvl5pPr marL="765175" indent="0">
              <a:buNone/>
              <a:defRPr/>
            </a:lvl5pPr>
          </a:lstStyle>
          <a:p>
            <a:pPr lvl="0"/>
            <a:r>
              <a:rPr lang="en-US" dirty="0"/>
              <a:t>Click to edit Master text styles</a:t>
            </a:r>
          </a:p>
        </p:txBody>
      </p:sp>
      <p:pic>
        <p:nvPicPr>
          <p:cNvPr id="8" name="Picture 7" descr="A picture containing text&#10;&#10;Description automatically generated">
            <a:extLst>
              <a:ext uri="{FF2B5EF4-FFF2-40B4-BE49-F238E27FC236}">
                <a16:creationId xmlns:a16="http://schemas.microsoft.com/office/drawing/2014/main" id="{6923977B-0D27-F39C-02FE-3DCBA813FB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254" y="397749"/>
            <a:ext cx="1658449" cy="304159"/>
          </a:xfrm>
          <a:prstGeom prst="rect">
            <a:avLst/>
          </a:prstGeom>
        </p:spPr>
      </p:pic>
    </p:spTree>
    <p:extLst>
      <p:ext uri="{BB962C8B-B14F-4D97-AF65-F5344CB8AC3E}">
        <p14:creationId xmlns:p14="http://schemas.microsoft.com/office/powerpoint/2010/main" val="3805784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APA/Psych Case Video Templa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3EF69D3-35C1-7032-1621-467D99D2B33A}"/>
              </a:ext>
            </a:extLst>
          </p:cNvPr>
          <p:cNvSpPr/>
          <p:nvPr userDrawn="1"/>
        </p:nvSpPr>
        <p:spPr>
          <a:xfrm>
            <a:off x="0" y="0"/>
            <a:ext cx="12188825" cy="457200"/>
          </a:xfrm>
          <a:prstGeom prst="rect">
            <a:avLst/>
          </a:prstGeom>
          <a:solidFill>
            <a:srgbClr val="2B5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2" name="Rectangle 11">
            <a:extLst>
              <a:ext uri="{FF2B5EF4-FFF2-40B4-BE49-F238E27FC236}">
                <a16:creationId xmlns:a16="http://schemas.microsoft.com/office/drawing/2014/main" id="{BB254D25-A691-76B2-49B9-D7A10858BF12}"/>
              </a:ext>
            </a:extLst>
          </p:cNvPr>
          <p:cNvSpPr/>
          <p:nvPr userDrawn="1"/>
        </p:nvSpPr>
        <p:spPr>
          <a:xfrm>
            <a:off x="0" y="6634066"/>
            <a:ext cx="12188825" cy="2239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2" name="Title 1"/>
          <p:cNvSpPr>
            <a:spLocks noGrp="1"/>
          </p:cNvSpPr>
          <p:nvPr>
            <p:ph type="title"/>
          </p:nvPr>
        </p:nvSpPr>
        <p:spPr>
          <a:xfrm>
            <a:off x="978598" y="354645"/>
            <a:ext cx="10573640" cy="903124"/>
          </a:xfrm>
        </p:spPr>
        <p:txBody>
          <a:bodyPr/>
          <a:lstStyle/>
          <a:p>
            <a:r>
              <a:rPr lang="en-US" dirty="0"/>
              <a:t>Click to edit Master title style</a:t>
            </a:r>
          </a:p>
        </p:txBody>
      </p:sp>
      <p:sp>
        <p:nvSpPr>
          <p:cNvPr id="3" name="Content Placeholder 2"/>
          <p:cNvSpPr>
            <a:spLocks noGrp="1"/>
          </p:cNvSpPr>
          <p:nvPr>
            <p:ph idx="1"/>
          </p:nvPr>
        </p:nvSpPr>
        <p:spPr>
          <a:xfrm>
            <a:off x="978596" y="1699418"/>
            <a:ext cx="10573642" cy="39551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7C441C39-1D7F-43DA-86A6-31E44C8A5397}"/>
              </a:ext>
            </a:extLst>
          </p:cNvPr>
          <p:cNvSpPr>
            <a:spLocks noGrp="1"/>
          </p:cNvSpPr>
          <p:nvPr>
            <p:ph type="sldNum" sz="quarter" idx="4"/>
          </p:nvPr>
        </p:nvSpPr>
        <p:spPr>
          <a:xfrm>
            <a:off x="11679984" y="6110027"/>
            <a:ext cx="304720" cy="393328"/>
          </a:xfrm>
          <a:prstGeom prst="rect">
            <a:avLst/>
          </a:prstGeom>
        </p:spPr>
        <p:txBody>
          <a:bodyPr vert="horz" lIns="0" tIns="0" rIns="0" bIns="0" rtlCol="0" anchor="b" anchorCtr="0">
            <a:noAutofit/>
          </a:bodyPr>
          <a:lstStyle>
            <a:lvl1pPr algn="ctr">
              <a:lnSpc>
                <a:spcPct val="95000"/>
              </a:lnSpc>
              <a:defRPr sz="1000">
                <a:solidFill>
                  <a:schemeClr val="tx1"/>
                </a:solidFill>
              </a:defRPr>
            </a:lvl1pPr>
          </a:lstStyle>
          <a:p>
            <a:fld id="{D354CF67-C5F0-4CAE-8117-D09CFBB1DF34}" type="slidenum">
              <a:rPr lang="en-US" smtClean="0"/>
              <a:pPr/>
              <a:t>‹#›</a:t>
            </a:fld>
            <a:endParaRPr lang="en-US" dirty="0"/>
          </a:p>
        </p:txBody>
      </p:sp>
      <p:sp>
        <p:nvSpPr>
          <p:cNvPr id="10" name="Text Placeholder 9">
            <a:extLst>
              <a:ext uri="{FF2B5EF4-FFF2-40B4-BE49-F238E27FC236}">
                <a16:creationId xmlns:a16="http://schemas.microsoft.com/office/drawing/2014/main" id="{259ABC09-D501-EF21-C51B-6A5FE4BED2C2}"/>
              </a:ext>
            </a:extLst>
          </p:cNvPr>
          <p:cNvSpPr>
            <a:spLocks noGrp="1"/>
          </p:cNvSpPr>
          <p:nvPr>
            <p:ph type="body" sz="quarter" idx="10"/>
          </p:nvPr>
        </p:nvSpPr>
        <p:spPr>
          <a:xfrm>
            <a:off x="978407" y="164592"/>
            <a:ext cx="9378757" cy="256032"/>
          </a:xfrm>
        </p:spPr>
        <p:txBody>
          <a:bodyPr anchor="ctr">
            <a:noAutofit/>
          </a:bodyPr>
          <a:lstStyle>
            <a:lvl1pPr marL="0" indent="0">
              <a:buNone/>
              <a:defRPr sz="1600" cap="all" baseline="0">
                <a:solidFill>
                  <a:schemeClr val="bg1"/>
                </a:solidFill>
              </a:defRPr>
            </a:lvl1pPr>
            <a:lvl2pPr marL="166687" indent="0">
              <a:buNone/>
              <a:defRPr/>
            </a:lvl2pPr>
            <a:lvl3pPr marL="395287" indent="0">
              <a:buNone/>
              <a:defRPr/>
            </a:lvl3pPr>
            <a:lvl4pPr marL="571500" indent="0">
              <a:buNone/>
              <a:defRPr/>
            </a:lvl4pPr>
            <a:lvl5pPr marL="765175" indent="0">
              <a:buNone/>
              <a:defRPr/>
            </a:lvl5pPr>
          </a:lstStyle>
          <a:p>
            <a:pPr lvl="0"/>
            <a:r>
              <a:rPr lang="en-US" dirty="0"/>
              <a:t>Click to edit Master text styles</a:t>
            </a:r>
          </a:p>
        </p:txBody>
      </p:sp>
    </p:spTree>
    <p:extLst>
      <p:ext uri="{BB962C8B-B14F-4D97-AF65-F5344CB8AC3E}">
        <p14:creationId xmlns:p14="http://schemas.microsoft.com/office/powerpoint/2010/main" val="375737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NAPA/Psych Case Video Template Ques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311DEA-A76A-427B-925F-1AC87B6D532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 y="892"/>
            <a:ext cx="12190414" cy="6857108"/>
          </a:xfrm>
          <a:prstGeom prst="rect">
            <a:avLst/>
          </a:prstGeom>
        </p:spPr>
      </p:pic>
      <p:sp>
        <p:nvSpPr>
          <p:cNvPr id="2" name="Title 1"/>
          <p:cNvSpPr>
            <a:spLocks noGrp="1"/>
          </p:cNvSpPr>
          <p:nvPr>
            <p:ph type="ctrTitle"/>
          </p:nvPr>
        </p:nvSpPr>
        <p:spPr>
          <a:xfrm>
            <a:off x="977901" y="1761672"/>
            <a:ext cx="10574338" cy="3878716"/>
          </a:xfrm>
        </p:spPr>
        <p:txBody>
          <a:bodyPr anchor="ctr" anchorCtr="0">
            <a:normAutofit/>
          </a:bodyPr>
          <a:lstStyle>
            <a:lvl1pPr algn="ctr">
              <a:defRPr sz="4400" b="1">
                <a:solidFill>
                  <a:schemeClr val="tx2"/>
                </a:solidFill>
              </a:defRPr>
            </a:lvl1pPr>
          </a:lstStyle>
          <a:p>
            <a:r>
              <a:rPr lang="en-US" dirty="0"/>
              <a:t>Click to edit Master title style</a:t>
            </a:r>
          </a:p>
        </p:txBody>
      </p:sp>
      <p:sp>
        <p:nvSpPr>
          <p:cNvPr id="10" name="Rectangle 9">
            <a:extLst>
              <a:ext uri="{FF2B5EF4-FFF2-40B4-BE49-F238E27FC236}">
                <a16:creationId xmlns:a16="http://schemas.microsoft.com/office/drawing/2014/main" id="{F7A01F74-B82D-A7A3-461D-03309864FDBA}"/>
              </a:ext>
            </a:extLst>
          </p:cNvPr>
          <p:cNvSpPr/>
          <p:nvPr userDrawn="1"/>
        </p:nvSpPr>
        <p:spPr>
          <a:xfrm>
            <a:off x="0" y="0"/>
            <a:ext cx="12188825"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4" name="Text Placeholder 13">
            <a:extLst>
              <a:ext uri="{FF2B5EF4-FFF2-40B4-BE49-F238E27FC236}">
                <a16:creationId xmlns:a16="http://schemas.microsoft.com/office/drawing/2014/main" id="{7E10FF11-E817-77B1-8130-FE3FE78956C1}"/>
              </a:ext>
            </a:extLst>
          </p:cNvPr>
          <p:cNvSpPr>
            <a:spLocks noGrp="1"/>
          </p:cNvSpPr>
          <p:nvPr>
            <p:ph type="body" sz="quarter" idx="11"/>
          </p:nvPr>
        </p:nvSpPr>
        <p:spPr>
          <a:xfrm>
            <a:off x="978408" y="356616"/>
            <a:ext cx="10573830" cy="905256"/>
          </a:xfrm>
        </p:spPr>
        <p:txBody>
          <a:bodyPr anchor="ctr">
            <a:noAutofit/>
          </a:bodyPr>
          <a:lstStyle>
            <a:lvl1pPr marL="0" indent="0">
              <a:buNone/>
              <a:defRPr sz="2400" b="1">
                <a:solidFill>
                  <a:schemeClr val="tx2"/>
                </a:solidFill>
              </a:defRPr>
            </a:lvl1pPr>
          </a:lstStyle>
          <a:p>
            <a:pPr lvl="0"/>
            <a:r>
              <a:rPr lang="en-US" dirty="0"/>
              <a:t>Click to edit Master text styles</a:t>
            </a:r>
          </a:p>
        </p:txBody>
      </p:sp>
      <p:sp>
        <p:nvSpPr>
          <p:cNvPr id="7" name="Text Placeholder 9">
            <a:extLst>
              <a:ext uri="{FF2B5EF4-FFF2-40B4-BE49-F238E27FC236}">
                <a16:creationId xmlns:a16="http://schemas.microsoft.com/office/drawing/2014/main" id="{0FCC0107-DF63-223B-AA9A-125E95738B1F}"/>
              </a:ext>
            </a:extLst>
          </p:cNvPr>
          <p:cNvSpPr>
            <a:spLocks noGrp="1"/>
          </p:cNvSpPr>
          <p:nvPr>
            <p:ph type="body" sz="quarter" idx="10"/>
          </p:nvPr>
        </p:nvSpPr>
        <p:spPr>
          <a:xfrm>
            <a:off x="978407" y="164592"/>
            <a:ext cx="9378757" cy="256032"/>
          </a:xfrm>
        </p:spPr>
        <p:txBody>
          <a:bodyPr anchor="ctr">
            <a:noAutofit/>
          </a:bodyPr>
          <a:lstStyle>
            <a:lvl1pPr marL="0" indent="0" algn="l" defTabSz="914400" rtl="0" eaLnBrk="1" latinLnBrk="0" hangingPunct="1">
              <a:lnSpc>
                <a:spcPct val="105000"/>
              </a:lnSpc>
              <a:spcBef>
                <a:spcPts val="600"/>
              </a:spcBef>
              <a:spcAft>
                <a:spcPts val="600"/>
              </a:spcAft>
              <a:buClr>
                <a:schemeClr val="tx1"/>
              </a:buClr>
              <a:buFont typeface="Arial" panose="020B0604020202020204" pitchFamily="34" charset="0"/>
              <a:buNone/>
              <a:defRPr lang="en-US" sz="1600" kern="1200" cap="all" dirty="0">
                <a:solidFill>
                  <a:schemeClr val="bg1"/>
                </a:solidFill>
                <a:latin typeface="+mn-lt"/>
                <a:ea typeface="+mn-ea"/>
                <a:cs typeface="+mn-cs"/>
              </a:defRPr>
            </a:lvl1pPr>
            <a:lvl2pPr marL="166687" indent="0">
              <a:buNone/>
              <a:defRPr/>
            </a:lvl2pPr>
            <a:lvl3pPr marL="395287" indent="0">
              <a:buNone/>
              <a:defRPr/>
            </a:lvl3pPr>
            <a:lvl4pPr marL="571500" indent="0">
              <a:buNone/>
              <a:defRPr/>
            </a:lvl4pPr>
            <a:lvl5pPr marL="765175" indent="0">
              <a:buNone/>
              <a:defRPr/>
            </a:lvl5pPr>
          </a:lstStyle>
          <a:p>
            <a:pPr lvl="0"/>
            <a:r>
              <a:rPr lang="en-US" dirty="0"/>
              <a:t>Click to edit Master text styles</a:t>
            </a:r>
          </a:p>
        </p:txBody>
      </p:sp>
      <p:sp>
        <p:nvSpPr>
          <p:cNvPr id="8" name="Rectangle 7">
            <a:extLst>
              <a:ext uri="{FF2B5EF4-FFF2-40B4-BE49-F238E27FC236}">
                <a16:creationId xmlns:a16="http://schemas.microsoft.com/office/drawing/2014/main" id="{7F00EF9A-0AA9-8972-5F6B-601C90F8211F}"/>
              </a:ext>
            </a:extLst>
          </p:cNvPr>
          <p:cNvSpPr/>
          <p:nvPr userDrawn="1"/>
        </p:nvSpPr>
        <p:spPr>
          <a:xfrm>
            <a:off x="0" y="6634066"/>
            <a:ext cx="12188825" cy="2239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Tree>
    <p:extLst>
      <p:ext uri="{BB962C8B-B14F-4D97-AF65-F5344CB8AC3E}">
        <p14:creationId xmlns:p14="http://schemas.microsoft.com/office/powerpoint/2010/main" val="345891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354CF67-C5F0-4CAE-8117-D09CFBB1DF34}" type="slidenum">
              <a:rPr lang="en-US" smtClean="0"/>
              <a:t>‹#›</a:t>
            </a:fld>
            <a:endParaRPr lang="en-US" dirty="0"/>
          </a:p>
        </p:txBody>
      </p:sp>
      <p:sp>
        <p:nvSpPr>
          <p:cNvPr id="7" name="Content Placeholder 4">
            <a:extLst>
              <a:ext uri="{FF2B5EF4-FFF2-40B4-BE49-F238E27FC236}">
                <a16:creationId xmlns:a16="http://schemas.microsoft.com/office/drawing/2014/main" id="{AFE1C5B4-C5A9-414C-A2F1-B33838E923DC}"/>
              </a:ext>
            </a:extLst>
          </p:cNvPr>
          <p:cNvSpPr>
            <a:spLocks noGrp="1"/>
          </p:cNvSpPr>
          <p:nvPr>
            <p:ph sz="quarter" idx="10" hasCustomPrompt="1"/>
          </p:nvPr>
        </p:nvSpPr>
        <p:spPr>
          <a:xfrm>
            <a:off x="977900" y="6110288"/>
            <a:ext cx="10564813" cy="393700"/>
          </a:xfrm>
        </p:spPr>
        <p:txBody>
          <a:bodyPr anchor="b" anchorCtr="0">
            <a:normAutofit/>
          </a:bodyPr>
          <a:lstStyle>
            <a:lvl1pPr marL="0" indent="0">
              <a:buNone/>
              <a:defRPr sz="1200"/>
            </a:lvl1pPr>
          </a:lstStyle>
          <a:p>
            <a:r>
              <a:rPr lang="en-US" dirty="0"/>
              <a:t>Click to edit Footnote text style</a:t>
            </a:r>
          </a:p>
        </p:txBody>
      </p:sp>
    </p:spTree>
    <p:extLst>
      <p:ext uri="{BB962C8B-B14F-4D97-AF65-F5344CB8AC3E}">
        <p14:creationId xmlns:p14="http://schemas.microsoft.com/office/powerpoint/2010/main" val="1042456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354CF67-C5F0-4CAE-8117-D09CFBB1DF34}" type="slidenum">
              <a:rPr lang="en-US" smtClean="0"/>
              <a:t>‹#›</a:t>
            </a:fld>
            <a:endParaRPr lang="en-US" dirty="0"/>
          </a:p>
        </p:txBody>
      </p:sp>
    </p:spTree>
    <p:extLst>
      <p:ext uri="{BB962C8B-B14F-4D97-AF65-F5344CB8AC3E}">
        <p14:creationId xmlns:p14="http://schemas.microsoft.com/office/powerpoint/2010/main" val="2898624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CC06AF3-8A92-4FAF-A187-652AEF1AD863}"/>
              </a:ext>
            </a:extLst>
          </p:cNvPr>
          <p:cNvSpPr/>
          <p:nvPr userDrawn="1"/>
        </p:nvSpPr>
        <p:spPr>
          <a:xfrm>
            <a:off x="0" y="450607"/>
            <a:ext cx="777766" cy="71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978599" y="354645"/>
            <a:ext cx="9326880" cy="903124"/>
          </a:xfrm>
          <a:prstGeom prst="rect">
            <a:avLst/>
          </a:prstGeom>
        </p:spPr>
        <p:txBody>
          <a:bodyPr vert="horz" lIns="0" tIns="0" rIns="0" bIns="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978597" y="1707483"/>
            <a:ext cx="10564753" cy="39324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79984" y="6110027"/>
            <a:ext cx="304720" cy="393328"/>
          </a:xfrm>
          <a:prstGeom prst="rect">
            <a:avLst/>
          </a:prstGeom>
        </p:spPr>
        <p:txBody>
          <a:bodyPr vert="horz" lIns="0" tIns="0" rIns="0" bIns="0" rtlCol="0" anchor="b" anchorCtr="0">
            <a:noAutofit/>
          </a:bodyPr>
          <a:lstStyle>
            <a:lvl1pPr algn="ctr">
              <a:lnSpc>
                <a:spcPct val="95000"/>
              </a:lnSpc>
              <a:defRPr sz="1000">
                <a:solidFill>
                  <a:schemeClr val="tx1"/>
                </a:solidFill>
              </a:defRPr>
            </a:lvl1pPr>
          </a:lstStyle>
          <a:p>
            <a:fld id="{D354CF67-C5F0-4CAE-8117-D09CFBB1DF34}" type="slidenum">
              <a:rPr lang="en-US" smtClean="0"/>
              <a:pPr/>
              <a:t>‹#›</a:t>
            </a:fld>
            <a:endParaRPr lang="en-US" dirty="0"/>
          </a:p>
        </p:txBody>
      </p:sp>
      <p:sp>
        <p:nvSpPr>
          <p:cNvPr id="4" name="Rectangle 3">
            <a:extLst>
              <a:ext uri="{FF2B5EF4-FFF2-40B4-BE49-F238E27FC236}">
                <a16:creationId xmlns:a16="http://schemas.microsoft.com/office/drawing/2014/main" id="{9BA12375-4EAC-48EF-AC43-0B1776F58BCE}"/>
              </a:ext>
            </a:extLst>
          </p:cNvPr>
          <p:cNvSpPr/>
          <p:nvPr userDrawn="1"/>
        </p:nvSpPr>
        <p:spPr>
          <a:xfrm>
            <a:off x="0" y="450607"/>
            <a:ext cx="777766" cy="71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FA83274-5DE7-45AA-9B09-9D35A6249C53}"/>
              </a:ext>
            </a:extLst>
          </p:cNvPr>
          <p:cNvSpPr/>
          <p:nvPr userDrawn="1"/>
        </p:nvSpPr>
        <p:spPr>
          <a:xfrm>
            <a:off x="-1" y="6659417"/>
            <a:ext cx="12188825" cy="2133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10;&#10;Description automatically generated">
            <a:extLst>
              <a:ext uri="{FF2B5EF4-FFF2-40B4-BE49-F238E27FC236}">
                <a16:creationId xmlns:a16="http://schemas.microsoft.com/office/drawing/2014/main" id="{87C55430-8C02-4112-AE04-83F5F6FE8B5D}"/>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326254" y="397749"/>
            <a:ext cx="1658449" cy="304159"/>
          </a:xfrm>
          <a:prstGeom prst="rect">
            <a:avLst/>
          </a:prstGeom>
        </p:spPr>
      </p:pic>
    </p:spTree>
    <p:extLst>
      <p:ext uri="{BB962C8B-B14F-4D97-AF65-F5344CB8AC3E}">
        <p14:creationId xmlns:p14="http://schemas.microsoft.com/office/powerpoint/2010/main" val="879062503"/>
      </p:ext>
    </p:extLst>
  </p:cSld>
  <p:clrMap bg1="lt1" tx1="dk1" bg2="lt2" tx2="dk2" accent1="accent1" accent2="accent2" accent3="accent3" accent4="accent4" accent5="accent5" accent6="accent6" hlink="hlink" folHlink="folHlink"/>
  <p:sldLayoutIdLst>
    <p:sldLayoutId id="2147483649" r:id="rId1"/>
    <p:sldLayoutId id="2147483785" r:id="rId2"/>
    <p:sldLayoutId id="2147483658" r:id="rId3"/>
    <p:sldLayoutId id="2147483650" r:id="rId4"/>
    <p:sldLayoutId id="2147483714" r:id="rId5"/>
    <p:sldLayoutId id="2147483783" r:id="rId6"/>
    <p:sldLayoutId id="2147483784" r:id="rId7"/>
    <p:sldLayoutId id="2147483654" r:id="rId8"/>
    <p:sldLayoutId id="2147483655" r:id="rId9"/>
    <p:sldLayoutId id="2147483656" r:id="rId10"/>
  </p:sldLayoutIdLst>
  <p:hf hdr="0" ftr="0" dt="0"/>
  <p:txStyles>
    <p:titleStyle>
      <a:lvl1pPr algn="l" defTabSz="914400" rtl="0" eaLnBrk="1" latinLnBrk="0" hangingPunct="1">
        <a:lnSpc>
          <a:spcPct val="95000"/>
        </a:lnSpc>
        <a:spcBef>
          <a:spcPct val="0"/>
        </a:spcBef>
        <a:buNone/>
        <a:defRPr sz="2400" b="1" kern="1200">
          <a:solidFill>
            <a:schemeClr val="tx2"/>
          </a:solidFill>
          <a:latin typeface="+mj-lt"/>
          <a:ea typeface="+mj-ea"/>
          <a:cs typeface="+mj-cs"/>
        </a:defRPr>
      </a:lvl1pPr>
    </p:titleStyle>
    <p:bodyStyle>
      <a:lvl1pPr marL="158750" indent="-158750" algn="l" defTabSz="914400" rtl="0" eaLnBrk="1" latinLnBrk="0" hangingPunct="1">
        <a:lnSpc>
          <a:spcPct val="95000"/>
        </a:lnSpc>
        <a:spcBef>
          <a:spcPts val="600"/>
        </a:spcBef>
        <a:spcAft>
          <a:spcPts val="600"/>
        </a:spcAft>
        <a:buClr>
          <a:schemeClr val="tx1"/>
        </a:buClr>
        <a:buFont typeface="Arial" panose="020B0604020202020204" pitchFamily="34" charset="0"/>
        <a:buChar char="•"/>
        <a:defRPr sz="2000" kern="1200">
          <a:solidFill>
            <a:schemeClr val="tx1"/>
          </a:solidFill>
          <a:latin typeface="+mn-lt"/>
          <a:ea typeface="+mn-ea"/>
          <a:cs typeface="+mn-cs"/>
        </a:defRPr>
      </a:lvl1pPr>
      <a:lvl2pPr marL="387350" indent="-220663" algn="l" defTabSz="914400" rtl="0" eaLnBrk="1" latinLnBrk="0" hangingPunct="1">
        <a:lnSpc>
          <a:spcPct val="95000"/>
        </a:lnSpc>
        <a:spcBef>
          <a:spcPts val="0"/>
        </a:spcBef>
        <a:spcAft>
          <a:spcPts val="600"/>
        </a:spcAft>
        <a:buClr>
          <a:schemeClr val="tx1"/>
        </a:buClr>
        <a:buFont typeface="Arial" panose="020B0604020202020204" pitchFamily="34" charset="0"/>
        <a:buChar char="–"/>
        <a:defRPr sz="2000" kern="1200">
          <a:solidFill>
            <a:schemeClr val="tx1"/>
          </a:solidFill>
          <a:latin typeface="+mn-lt"/>
          <a:ea typeface="+mn-ea"/>
          <a:cs typeface="+mn-cs"/>
        </a:defRPr>
      </a:lvl2pPr>
      <a:lvl3pPr marL="581025" indent="-185738" algn="l" defTabSz="914400" rtl="0" eaLnBrk="1" latinLnBrk="0" hangingPunct="1">
        <a:lnSpc>
          <a:spcPct val="95000"/>
        </a:lnSpc>
        <a:spcBef>
          <a:spcPts val="0"/>
        </a:spcBef>
        <a:spcAft>
          <a:spcPts val="600"/>
        </a:spcAft>
        <a:buClr>
          <a:schemeClr val="tx1"/>
        </a:buClr>
        <a:buFont typeface="Arial" panose="020B0604020202020204" pitchFamily="34" charset="0"/>
        <a:buChar char="•"/>
        <a:defRPr sz="1800" kern="1200">
          <a:solidFill>
            <a:schemeClr val="tx1"/>
          </a:solidFill>
          <a:latin typeface="+mn-lt"/>
          <a:ea typeface="+mn-ea"/>
          <a:cs typeface="+mn-cs"/>
        </a:defRPr>
      </a:lvl3pPr>
      <a:lvl4pPr marL="747713" indent="-176213" algn="l" defTabSz="914400" rtl="0" eaLnBrk="1" latinLnBrk="0" hangingPunct="1">
        <a:lnSpc>
          <a:spcPct val="95000"/>
        </a:lnSpc>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4pPr>
      <a:lvl5pPr marL="931863" indent="-166688" algn="l" defTabSz="914400" rtl="0" eaLnBrk="1" latinLnBrk="0" hangingPunct="1">
        <a:lnSpc>
          <a:spcPct val="95000"/>
        </a:lnSpc>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16" userDrawn="1">
          <p15:clr>
            <a:srgbClr val="F26B43"/>
          </p15:clr>
        </p15:guide>
        <p15:guide id="2" pos="7277" userDrawn="1">
          <p15:clr>
            <a:srgbClr val="F26B43"/>
          </p15:clr>
        </p15:guide>
        <p15:guide id="3" orient="horz" pos="222" userDrawn="1">
          <p15:clr>
            <a:srgbClr val="F26B43"/>
          </p15:clr>
        </p15:guide>
        <p15:guide id="4" orient="horz" pos="793" userDrawn="1">
          <p15:clr>
            <a:srgbClr val="F26B43"/>
          </p15:clr>
        </p15:guide>
        <p15:guide id="5" orient="horz" pos="1072" userDrawn="1">
          <p15:clr>
            <a:srgbClr val="F26B43"/>
          </p15:clr>
        </p15:guide>
        <p15:guide id="6" orient="horz" pos="355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CC06AF3-8A92-4FAF-A187-652AEF1AD863}"/>
              </a:ext>
            </a:extLst>
          </p:cNvPr>
          <p:cNvSpPr/>
          <p:nvPr userDrawn="1"/>
        </p:nvSpPr>
        <p:spPr>
          <a:xfrm>
            <a:off x="1" y="450607"/>
            <a:ext cx="777766" cy="71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2" name="Title Placeholder 1"/>
          <p:cNvSpPr>
            <a:spLocks noGrp="1"/>
          </p:cNvSpPr>
          <p:nvPr>
            <p:ph type="title"/>
          </p:nvPr>
        </p:nvSpPr>
        <p:spPr>
          <a:xfrm>
            <a:off x="978599" y="354645"/>
            <a:ext cx="9326880" cy="903124"/>
          </a:xfrm>
          <a:prstGeom prst="rect">
            <a:avLst/>
          </a:prstGeom>
        </p:spPr>
        <p:txBody>
          <a:bodyPr vert="horz" lIns="0" tIns="0" rIns="0" bIns="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978598" y="1707485"/>
            <a:ext cx="10564753" cy="39324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79985" y="6110027"/>
            <a:ext cx="304720" cy="393328"/>
          </a:xfrm>
          <a:prstGeom prst="rect">
            <a:avLst/>
          </a:prstGeom>
        </p:spPr>
        <p:txBody>
          <a:bodyPr vert="horz" lIns="0" tIns="0" rIns="0" bIns="0" rtlCol="0" anchor="b" anchorCtr="0">
            <a:noAutofit/>
          </a:bodyPr>
          <a:lstStyle>
            <a:lvl1pPr algn="ctr">
              <a:lnSpc>
                <a:spcPct val="95000"/>
              </a:lnSpc>
              <a:defRPr sz="1000">
                <a:solidFill>
                  <a:schemeClr val="tx1"/>
                </a:solidFill>
              </a:defRPr>
            </a:lvl1pPr>
          </a:lstStyle>
          <a:p>
            <a:fld id="{D354CF67-C5F0-4CAE-8117-D09CFBB1DF34}" type="slidenum">
              <a:rPr lang="en-US" smtClean="0"/>
              <a:pPr/>
              <a:t>‹#›</a:t>
            </a:fld>
            <a:endParaRPr lang="en-US" dirty="0"/>
          </a:p>
        </p:txBody>
      </p:sp>
      <p:sp>
        <p:nvSpPr>
          <p:cNvPr id="4" name="Rectangle 3">
            <a:extLst>
              <a:ext uri="{FF2B5EF4-FFF2-40B4-BE49-F238E27FC236}">
                <a16:creationId xmlns:a16="http://schemas.microsoft.com/office/drawing/2014/main" id="{9BA12375-4EAC-48EF-AC43-0B1776F58BCE}"/>
              </a:ext>
            </a:extLst>
          </p:cNvPr>
          <p:cNvSpPr/>
          <p:nvPr userDrawn="1"/>
        </p:nvSpPr>
        <p:spPr>
          <a:xfrm>
            <a:off x="1" y="450607"/>
            <a:ext cx="777766" cy="71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9" name="Rectangle 8">
            <a:extLst>
              <a:ext uri="{FF2B5EF4-FFF2-40B4-BE49-F238E27FC236}">
                <a16:creationId xmlns:a16="http://schemas.microsoft.com/office/drawing/2014/main" id="{0FA83274-5DE7-45AA-9B09-9D35A6249C53}"/>
              </a:ext>
            </a:extLst>
          </p:cNvPr>
          <p:cNvSpPr/>
          <p:nvPr userDrawn="1"/>
        </p:nvSpPr>
        <p:spPr>
          <a:xfrm>
            <a:off x="-1" y="6659419"/>
            <a:ext cx="12188825" cy="2133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pic>
        <p:nvPicPr>
          <p:cNvPr id="8" name="Picture 7" descr="A picture containing text&#10;&#10;Description automatically generated">
            <a:extLst>
              <a:ext uri="{FF2B5EF4-FFF2-40B4-BE49-F238E27FC236}">
                <a16:creationId xmlns:a16="http://schemas.microsoft.com/office/drawing/2014/main" id="{87C55430-8C02-4112-AE04-83F5F6FE8B5D}"/>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326255" y="397751"/>
            <a:ext cx="1658449" cy="304159"/>
          </a:xfrm>
          <a:prstGeom prst="rect">
            <a:avLst/>
          </a:prstGeom>
        </p:spPr>
      </p:pic>
    </p:spTree>
    <p:extLst>
      <p:ext uri="{BB962C8B-B14F-4D97-AF65-F5344CB8AC3E}">
        <p14:creationId xmlns:p14="http://schemas.microsoft.com/office/powerpoint/2010/main" val="2743886344"/>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Lst>
  <p:hf hdr="0" ftr="0" dt="0"/>
  <p:txStyles>
    <p:titleStyle>
      <a:lvl1pPr algn="l" defTabSz="914126" rtl="0" eaLnBrk="1" latinLnBrk="0" hangingPunct="1">
        <a:lnSpc>
          <a:spcPct val="95000"/>
        </a:lnSpc>
        <a:spcBef>
          <a:spcPct val="0"/>
        </a:spcBef>
        <a:buNone/>
        <a:defRPr sz="2399" b="1" kern="1200">
          <a:solidFill>
            <a:schemeClr val="tx2"/>
          </a:solidFill>
          <a:latin typeface="+mj-lt"/>
          <a:ea typeface="+mj-ea"/>
          <a:cs typeface="+mj-cs"/>
        </a:defRPr>
      </a:lvl1pPr>
    </p:titleStyle>
    <p:bodyStyle>
      <a:lvl1pPr marL="158702" indent="-158702" algn="l" defTabSz="914126" rtl="0" eaLnBrk="1" latinLnBrk="0" hangingPunct="1">
        <a:lnSpc>
          <a:spcPct val="95000"/>
        </a:lnSpc>
        <a:spcBef>
          <a:spcPts val="600"/>
        </a:spcBef>
        <a:spcAft>
          <a:spcPts val="600"/>
        </a:spcAft>
        <a:buClr>
          <a:schemeClr val="tx1"/>
        </a:buClr>
        <a:buFont typeface="Arial" panose="020B0604020202020204" pitchFamily="34" charset="0"/>
        <a:buChar char="•"/>
        <a:defRPr sz="1999" kern="1200">
          <a:solidFill>
            <a:schemeClr val="tx1"/>
          </a:solidFill>
          <a:latin typeface="+mn-lt"/>
          <a:ea typeface="+mn-ea"/>
          <a:cs typeface="+mn-cs"/>
        </a:defRPr>
      </a:lvl1pPr>
      <a:lvl2pPr marL="387234" indent="-220597" algn="l" defTabSz="914126" rtl="0" eaLnBrk="1" latinLnBrk="0" hangingPunct="1">
        <a:lnSpc>
          <a:spcPct val="95000"/>
        </a:lnSpc>
        <a:spcBef>
          <a:spcPts val="0"/>
        </a:spcBef>
        <a:spcAft>
          <a:spcPts val="600"/>
        </a:spcAft>
        <a:buClr>
          <a:schemeClr val="tx1"/>
        </a:buClr>
        <a:buFont typeface="Arial" panose="020B0604020202020204" pitchFamily="34" charset="0"/>
        <a:buChar char="–"/>
        <a:defRPr sz="1999" kern="1200">
          <a:solidFill>
            <a:schemeClr val="tx1"/>
          </a:solidFill>
          <a:latin typeface="+mn-lt"/>
          <a:ea typeface="+mn-ea"/>
          <a:cs typeface="+mn-cs"/>
        </a:defRPr>
      </a:lvl2pPr>
      <a:lvl3pPr marL="580851" indent="-185682" algn="l" defTabSz="914126" rtl="0" eaLnBrk="1" latinLnBrk="0" hangingPunct="1">
        <a:lnSpc>
          <a:spcPct val="95000"/>
        </a:lnSpc>
        <a:spcBef>
          <a:spcPts val="0"/>
        </a:spcBef>
        <a:spcAft>
          <a:spcPts val="600"/>
        </a:spcAft>
        <a:buClr>
          <a:schemeClr val="tx1"/>
        </a:buClr>
        <a:buFont typeface="Arial" panose="020B0604020202020204" pitchFamily="34" charset="0"/>
        <a:buChar char="•"/>
        <a:defRPr sz="1799" kern="1200">
          <a:solidFill>
            <a:schemeClr val="tx1"/>
          </a:solidFill>
          <a:latin typeface="+mn-lt"/>
          <a:ea typeface="+mn-ea"/>
          <a:cs typeface="+mn-cs"/>
        </a:defRPr>
      </a:lvl3pPr>
      <a:lvl4pPr marL="747489" indent="-176160" algn="l" defTabSz="914126" rtl="0" eaLnBrk="1" latinLnBrk="0" hangingPunct="1">
        <a:lnSpc>
          <a:spcPct val="95000"/>
        </a:lnSpc>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4pPr>
      <a:lvl5pPr marL="931583" indent="-166638" algn="l" defTabSz="914126" rtl="0" eaLnBrk="1" latinLnBrk="0" hangingPunct="1">
        <a:lnSpc>
          <a:spcPct val="95000"/>
        </a:lnSpc>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16">
          <p15:clr>
            <a:srgbClr val="F26B43"/>
          </p15:clr>
        </p15:guide>
        <p15:guide id="2" pos="7277">
          <p15:clr>
            <a:srgbClr val="F26B43"/>
          </p15:clr>
        </p15:guide>
        <p15:guide id="3" orient="horz" pos="222">
          <p15:clr>
            <a:srgbClr val="F26B43"/>
          </p15:clr>
        </p15:guide>
        <p15:guide id="4" orient="horz" pos="793">
          <p15:clr>
            <a:srgbClr val="F26B43"/>
          </p15:clr>
        </p15:guide>
        <p15:guide id="5" orient="horz" pos="1072">
          <p15:clr>
            <a:srgbClr val="F26B43"/>
          </p15:clr>
        </p15:guide>
        <p15:guide id="6" orient="horz" pos="355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mind-td.com/categories/case-studies?collection=Real-World+Patients"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hyperlink" Target="https://mind-td.com/videos/61-year-old-man-with-tardive-dyskinesia-showing-oro-buccal-lingual-and-mandibular-stereotypy-increased-blinking-blepharoclonus-and-squinting-grimacing-blepharospasm-worsened-by-stress?from=3" TargetMode="External"/><Relationship Id="rId4" Type="http://schemas.openxmlformats.org/officeDocument/2006/relationships/hyperlink" Target="http://18.212.139.86/videos/patient-video-61-year-old-woman-with-tardive-dyskinesia-displaying-oro-buccal-lingual-stereotypy-with-macroglossia-blepharospasm-and-akathisia"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chart" Target="../charts/chart8.xml"/><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6.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6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7.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t>Tardive Dyskinesia Differential Diagnosis Slide Library for Clinicians in Training</a:t>
            </a:r>
          </a:p>
        </p:txBody>
      </p:sp>
      <p:sp>
        <p:nvSpPr>
          <p:cNvPr id="3" name="Subtitle 2"/>
          <p:cNvSpPr>
            <a:spLocks noGrp="1"/>
          </p:cNvSpPr>
          <p:nvPr>
            <p:ph type="subTitle" idx="1"/>
          </p:nvPr>
        </p:nvSpPr>
        <p:spPr/>
        <p:txBody>
          <a:bodyPr/>
          <a:lstStyle/>
          <a:p>
            <a:r>
              <a:rPr lang="en-US" dirty="0"/>
              <a:t>Questions You Might Have, Data Supporting the Answers</a:t>
            </a:r>
          </a:p>
        </p:txBody>
      </p:sp>
      <p:sp>
        <p:nvSpPr>
          <p:cNvPr id="4" name="Subtitle 4">
            <a:extLst>
              <a:ext uri="{FF2B5EF4-FFF2-40B4-BE49-F238E27FC236}">
                <a16:creationId xmlns:a16="http://schemas.microsoft.com/office/drawing/2014/main" id="{FF454E7B-FDD3-778B-1396-40A9F79DE01D}"/>
              </a:ext>
            </a:extLst>
          </p:cNvPr>
          <p:cNvSpPr txBox="1">
            <a:spLocks/>
          </p:cNvSpPr>
          <p:nvPr/>
        </p:nvSpPr>
        <p:spPr>
          <a:xfrm>
            <a:off x="345986" y="5089124"/>
            <a:ext cx="6232820" cy="847504"/>
          </a:xfrm>
          <a:prstGeom prst="rect">
            <a:avLst/>
          </a:prstGeom>
        </p:spPr>
        <p:txBody>
          <a:bodyPr vert="horz" lIns="0" tIns="45708" rIns="0" bIns="45708" rtlCol="0" anchor="ctr">
            <a:noAutofit/>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4"/>
              </a:buClr>
              <a:buFont typeface="Arial Narrow" panose="020B060602020203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4"/>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4"/>
              </a:buClr>
              <a:buFont typeface="Arial Narrow" panose="020B060602020203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4"/>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defTabSz="914126">
              <a:buClr>
                <a:srgbClr val="6B6B6B"/>
              </a:buClr>
            </a:pPr>
            <a:r>
              <a:rPr lang="en-US" sz="1400" dirty="0">
                <a:solidFill>
                  <a:prstClr val="white"/>
                </a:solidFill>
                <a:latin typeface="Arial"/>
              </a:rPr>
              <a:t>This slide library was sponsored and co-developed by Neurocrine Biosciences. The faculty have been compensated by Neurocrine Biosciences. This slide library is intended to provide general information about tardive dyskinesia and not medical advice for any particular patient.</a:t>
            </a:r>
          </a:p>
        </p:txBody>
      </p:sp>
    </p:spTree>
    <p:extLst>
      <p:ext uri="{BB962C8B-B14F-4D97-AF65-F5344CB8AC3E}">
        <p14:creationId xmlns:p14="http://schemas.microsoft.com/office/powerpoint/2010/main" val="3938974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What do you suspect and why?</a:t>
            </a:r>
          </a:p>
        </p:txBody>
      </p:sp>
      <p:sp>
        <p:nvSpPr>
          <p:cNvPr id="4" name="Content Placeholder 3"/>
          <p:cNvSpPr>
            <a:spLocks noGrp="1"/>
          </p:cNvSpPr>
          <p:nvPr>
            <p:ph type="body" sz="quarter" idx="11"/>
          </p:nvPr>
        </p:nvSpPr>
        <p:spPr/>
        <p:txBody>
          <a:bodyPr/>
          <a:lstStyle/>
          <a:p>
            <a:r>
              <a:rPr lang="en-US" dirty="0"/>
              <a:t>Question</a:t>
            </a:r>
          </a:p>
        </p:txBody>
      </p:sp>
      <p:sp>
        <p:nvSpPr>
          <p:cNvPr id="10" name="Text Placeholder 10"/>
          <p:cNvSpPr>
            <a:spLocks noGrp="1"/>
          </p:cNvSpPr>
          <p:nvPr>
            <p:ph type="body" sz="quarter" idx="10"/>
          </p:nvPr>
        </p:nvSpPr>
        <p:spPr/>
        <p:txBody>
          <a:bodyPr/>
          <a:lstStyle/>
          <a:p>
            <a:r>
              <a:rPr lang="en-US" dirty="0"/>
              <a:t>Hypothetical Patient Case 1</a:t>
            </a:r>
          </a:p>
        </p:txBody>
      </p:sp>
      <p:sp>
        <p:nvSpPr>
          <p:cNvPr id="6" name="Slide Number Placeholder 5"/>
          <p:cNvSpPr>
            <a:spLocks noGrp="1"/>
          </p:cNvSpPr>
          <p:nvPr>
            <p:ph type="sldNum" sz="quarter" idx="4294967295"/>
          </p:nvPr>
        </p:nvSpPr>
        <p:spPr>
          <a:xfrm>
            <a:off x="0" y="6648450"/>
            <a:ext cx="381000" cy="200025"/>
          </a:xfrm>
        </p:spPr>
        <p:txBody>
          <a:bodyPr/>
          <a:lstStyle/>
          <a:p>
            <a:pPr defTabSz="914126">
              <a:lnSpc>
                <a:spcPct val="100000"/>
              </a:lnSpc>
              <a:defRPr/>
            </a:pPr>
            <a:fld id="{F3C1FD0B-2342-48FB-A867-BE1FD0EAA53B}" type="slidenum">
              <a:rPr lang="en-US">
                <a:solidFill>
                  <a:prstClr val="white"/>
                </a:solidFill>
                <a:latin typeface="Arial Narrow"/>
              </a:rPr>
              <a:pPr defTabSz="914126">
                <a:lnSpc>
                  <a:spcPct val="100000"/>
                </a:lnSpc>
                <a:defRPr/>
              </a:pPr>
              <a:t>10</a:t>
            </a:fld>
            <a:endParaRPr lang="en-US" dirty="0">
              <a:solidFill>
                <a:prstClr val="white"/>
              </a:solidFill>
              <a:latin typeface="Arial Narrow"/>
            </a:endParaRPr>
          </a:p>
        </p:txBody>
      </p:sp>
      <p:grpSp>
        <p:nvGrpSpPr>
          <p:cNvPr id="12" name="Group 11">
            <a:extLst>
              <a:ext uri="{FF2B5EF4-FFF2-40B4-BE49-F238E27FC236}">
                <a16:creationId xmlns:a16="http://schemas.microsoft.com/office/drawing/2014/main" id="{8038990C-3AFB-B795-2C1F-3519BD7031D5}"/>
              </a:ext>
            </a:extLst>
          </p:cNvPr>
          <p:cNvGrpSpPr/>
          <p:nvPr/>
        </p:nvGrpSpPr>
        <p:grpSpPr>
          <a:xfrm>
            <a:off x="8075092" y="-8633"/>
            <a:ext cx="3666170" cy="531147"/>
            <a:chOff x="8077195" y="-9529"/>
            <a:chExt cx="3667125" cy="485778"/>
          </a:xfrm>
        </p:grpSpPr>
        <p:sp>
          <p:nvSpPr>
            <p:cNvPr id="13" name="Round Same Side Corner Rectangle 21">
              <a:extLst>
                <a:ext uri="{FF2B5EF4-FFF2-40B4-BE49-F238E27FC236}">
                  <a16:creationId xmlns:a16="http://schemas.microsoft.com/office/drawing/2014/main" id="{7278EE98-14F0-F1E7-9819-DAB5092C6D76}"/>
                </a:ext>
              </a:extLst>
            </p:cNvPr>
            <p:cNvSpPr/>
            <p:nvPr/>
          </p:nvSpPr>
          <p:spPr>
            <a:xfrm rot="10800000">
              <a:off x="8077195" y="-9528"/>
              <a:ext cx="3667125" cy="485777"/>
            </a:xfrm>
            <a:prstGeom prst="round2SameRect">
              <a:avLst>
                <a:gd name="adj1" fmla="val 50000"/>
                <a:gd name="adj2" fmla="val 0"/>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b="1" dirty="0">
                <a:solidFill>
                  <a:schemeClr val="bg1">
                    <a:alpha val="75000"/>
                  </a:schemeClr>
                </a:solidFill>
                <a:latin typeface="Arial Narrow"/>
              </a:endParaRPr>
            </a:p>
          </p:txBody>
        </p:sp>
        <p:sp>
          <p:nvSpPr>
            <p:cNvPr id="14" name="Round Same Side Corner Rectangle 22">
              <a:extLst>
                <a:ext uri="{FF2B5EF4-FFF2-40B4-BE49-F238E27FC236}">
                  <a16:creationId xmlns:a16="http://schemas.microsoft.com/office/drawing/2014/main" id="{241C2C37-B0B8-1F76-8819-1C467FE9F10A}"/>
                </a:ext>
              </a:extLst>
            </p:cNvPr>
            <p:cNvSpPr/>
            <p:nvPr/>
          </p:nvSpPr>
          <p:spPr>
            <a:xfrm>
              <a:off x="8077195" y="-9529"/>
              <a:ext cx="3667125" cy="485777"/>
            </a:xfrm>
            <a:prstGeom prst="round2SameRect">
              <a:avLst>
                <a:gd name="adj1" fmla="val 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chemeClr val="bg1"/>
                  </a:solidFill>
                  <a:latin typeface="Arial Narrow"/>
                </a:rPr>
                <a:t>CASE STUDY – PAUL</a:t>
              </a:r>
            </a:p>
          </p:txBody>
        </p:sp>
      </p:grpSp>
    </p:spTree>
    <p:extLst>
      <p:ext uri="{BB962C8B-B14F-4D97-AF65-F5344CB8AC3E}">
        <p14:creationId xmlns:p14="http://schemas.microsoft.com/office/powerpoint/2010/main" val="2107975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598" y="626243"/>
            <a:ext cx="10573640" cy="903124"/>
          </a:xfrm>
        </p:spPr>
        <p:txBody>
          <a:bodyPr/>
          <a:lstStyle/>
          <a:p>
            <a:r>
              <a:rPr lang="en-US" dirty="0"/>
              <a:t>Faculty Commentary From Daniel Kremens, MD, JD, FAAN</a:t>
            </a:r>
            <a:endParaRPr lang="en-US" dirty="0">
              <a:solidFill>
                <a:srgbClr val="FF0000"/>
              </a:solidFill>
            </a:endParaRPr>
          </a:p>
        </p:txBody>
      </p:sp>
      <p:sp>
        <p:nvSpPr>
          <p:cNvPr id="3" name="Content Placeholder 2"/>
          <p:cNvSpPr>
            <a:spLocks noGrp="1"/>
          </p:cNvSpPr>
          <p:nvPr>
            <p:ph idx="1"/>
          </p:nvPr>
        </p:nvSpPr>
        <p:spPr>
          <a:xfrm>
            <a:off x="3144838" y="1699418"/>
            <a:ext cx="8407400" cy="3955148"/>
          </a:xfrm>
        </p:spPr>
        <p:txBody>
          <a:bodyPr>
            <a:normAutofit/>
          </a:bodyPr>
          <a:lstStyle/>
          <a:p>
            <a:pPr marL="0" indent="0">
              <a:buNone/>
            </a:pPr>
            <a:r>
              <a:rPr lang="en-US" sz="1900" dirty="0"/>
              <a:t>“Paul’s presentation is very concerning for TD. He has been exposed to DRBAs for years.</a:t>
            </a:r>
            <a:r>
              <a:rPr lang="en-US" sz="1900" baseline="30000" dirty="0"/>
              <a:t>1</a:t>
            </a:r>
            <a:r>
              <a:rPr lang="en-US" sz="1900" dirty="0"/>
              <a:t> Although TD can present with movements in any part of the body, it typically presents with oro-buccal-lingual movements.</a:t>
            </a:r>
            <a:r>
              <a:rPr lang="en-US" sz="1900" baseline="30000" dirty="0"/>
              <a:t>2</a:t>
            </a:r>
            <a:r>
              <a:rPr lang="en-US" sz="1900" dirty="0"/>
              <a:t> Abnormal stereotyped choreoathetoid movements of the hands and fingers, so called “piano-playing fingers,” are also quite common.</a:t>
            </a:r>
            <a:r>
              <a:rPr lang="en-US" sz="1900" baseline="30000" dirty="0"/>
              <a:t>2</a:t>
            </a:r>
            <a:r>
              <a:rPr lang="en-US" sz="1900" dirty="0"/>
              <a:t> </a:t>
            </a:r>
          </a:p>
          <a:p>
            <a:pPr marL="0" indent="0">
              <a:buNone/>
            </a:pPr>
            <a:r>
              <a:rPr lang="en-US" sz="1900" dirty="0"/>
              <a:t>We need to get a little more history to determine how long Paul has been experiencing these abnormal movements to help us with our diagnosis.”</a:t>
            </a:r>
          </a:p>
        </p:txBody>
      </p:sp>
      <p:sp>
        <p:nvSpPr>
          <p:cNvPr id="4" name="Slide Number Placeholder 3"/>
          <p:cNvSpPr>
            <a:spLocks noGrp="1"/>
          </p:cNvSpPr>
          <p:nvPr>
            <p:ph type="sldNum" sz="quarter" idx="4"/>
          </p:nvPr>
        </p:nvSpPr>
        <p:spPr/>
        <p:txBody>
          <a:bodyPr/>
          <a:lstStyle/>
          <a:p>
            <a:pPr defTabSz="914126">
              <a:lnSpc>
                <a:spcPct val="100000"/>
              </a:lnSpc>
              <a:defRPr/>
            </a:pPr>
            <a:fld id="{F3C1FD0B-2342-48FB-A867-BE1FD0EAA53B}" type="slidenum">
              <a:rPr lang="en-US">
                <a:solidFill>
                  <a:prstClr val="white"/>
                </a:solidFill>
                <a:latin typeface="Arial Narrow"/>
              </a:rPr>
              <a:pPr defTabSz="914126">
                <a:lnSpc>
                  <a:spcPct val="100000"/>
                </a:lnSpc>
                <a:defRPr/>
              </a:pPr>
              <a:t>11</a:t>
            </a:fld>
            <a:endParaRPr lang="en-US" dirty="0">
              <a:solidFill>
                <a:prstClr val="white"/>
              </a:solidFill>
              <a:latin typeface="Arial Narrow"/>
            </a:endParaRPr>
          </a:p>
        </p:txBody>
      </p:sp>
      <p:sp>
        <p:nvSpPr>
          <p:cNvPr id="13" name="Text Placeholder 10"/>
          <p:cNvSpPr>
            <a:spLocks noGrp="1"/>
          </p:cNvSpPr>
          <p:nvPr>
            <p:ph type="body" sz="quarter" idx="10"/>
          </p:nvPr>
        </p:nvSpPr>
        <p:spPr/>
        <p:txBody>
          <a:bodyPr/>
          <a:lstStyle/>
          <a:p>
            <a:r>
              <a:rPr lang="en-US" dirty="0"/>
              <a:t>Hypothetical Patient Case 1</a:t>
            </a:r>
          </a:p>
        </p:txBody>
      </p:sp>
      <p:grpSp>
        <p:nvGrpSpPr>
          <p:cNvPr id="14" name="Group 13">
            <a:extLst>
              <a:ext uri="{FF2B5EF4-FFF2-40B4-BE49-F238E27FC236}">
                <a16:creationId xmlns:a16="http://schemas.microsoft.com/office/drawing/2014/main" id="{95A5E755-63FC-D2E9-CA2C-4C60A62BDCBD}"/>
              </a:ext>
            </a:extLst>
          </p:cNvPr>
          <p:cNvGrpSpPr/>
          <p:nvPr/>
        </p:nvGrpSpPr>
        <p:grpSpPr>
          <a:xfrm>
            <a:off x="8075092" y="-8633"/>
            <a:ext cx="3666170" cy="531147"/>
            <a:chOff x="8077195" y="-9529"/>
            <a:chExt cx="3667125" cy="485778"/>
          </a:xfrm>
        </p:grpSpPr>
        <p:sp>
          <p:nvSpPr>
            <p:cNvPr id="15" name="Round Same Side Corner Rectangle 21">
              <a:extLst>
                <a:ext uri="{FF2B5EF4-FFF2-40B4-BE49-F238E27FC236}">
                  <a16:creationId xmlns:a16="http://schemas.microsoft.com/office/drawing/2014/main" id="{F330857F-ADE1-61F8-A5F9-3DFF5D9D331A}"/>
                </a:ext>
              </a:extLst>
            </p:cNvPr>
            <p:cNvSpPr/>
            <p:nvPr/>
          </p:nvSpPr>
          <p:spPr>
            <a:xfrm rot="10800000">
              <a:off x="8077195" y="-9528"/>
              <a:ext cx="3667125" cy="485777"/>
            </a:xfrm>
            <a:prstGeom prst="round2SameRect">
              <a:avLst>
                <a:gd name="adj1" fmla="val 50000"/>
                <a:gd name="adj2" fmla="val 0"/>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b="1" dirty="0">
                <a:solidFill>
                  <a:schemeClr val="bg1">
                    <a:alpha val="75000"/>
                  </a:schemeClr>
                </a:solidFill>
                <a:latin typeface="Arial Narrow"/>
              </a:endParaRPr>
            </a:p>
          </p:txBody>
        </p:sp>
        <p:sp>
          <p:nvSpPr>
            <p:cNvPr id="16" name="Round Same Side Corner Rectangle 22">
              <a:extLst>
                <a:ext uri="{FF2B5EF4-FFF2-40B4-BE49-F238E27FC236}">
                  <a16:creationId xmlns:a16="http://schemas.microsoft.com/office/drawing/2014/main" id="{71F1BB0A-3E9F-7245-7705-5600D40746F6}"/>
                </a:ext>
              </a:extLst>
            </p:cNvPr>
            <p:cNvSpPr/>
            <p:nvPr/>
          </p:nvSpPr>
          <p:spPr>
            <a:xfrm>
              <a:off x="8077195" y="-9529"/>
              <a:ext cx="3667125" cy="485777"/>
            </a:xfrm>
            <a:prstGeom prst="round2SameRect">
              <a:avLst>
                <a:gd name="adj1" fmla="val 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chemeClr val="bg1"/>
                  </a:solidFill>
                  <a:latin typeface="Arial Narrow"/>
                </a:rPr>
                <a:t>CASE STUDY – PAUL</a:t>
              </a:r>
            </a:p>
          </p:txBody>
        </p:sp>
      </p:grpSp>
      <p:pic>
        <p:nvPicPr>
          <p:cNvPr id="20" name="Picture 19">
            <a:extLst>
              <a:ext uri="{FF2B5EF4-FFF2-40B4-BE49-F238E27FC236}">
                <a16:creationId xmlns:a16="http://schemas.microsoft.com/office/drawing/2014/main" id="{AF901B19-F90E-2DF0-72A3-26583B4696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900" y="1701800"/>
            <a:ext cx="1904504" cy="2094954"/>
          </a:xfrm>
          <a:prstGeom prst="rect">
            <a:avLst/>
          </a:prstGeom>
          <a:ln w="3175">
            <a:solidFill>
              <a:schemeClr val="accent6"/>
            </a:solidFill>
          </a:ln>
          <a:effectLst/>
        </p:spPr>
      </p:pic>
      <p:sp>
        <p:nvSpPr>
          <p:cNvPr id="21" name="TextBox 20">
            <a:extLst>
              <a:ext uri="{FF2B5EF4-FFF2-40B4-BE49-F238E27FC236}">
                <a16:creationId xmlns:a16="http://schemas.microsoft.com/office/drawing/2014/main" id="{0996CB24-75AD-09D7-4652-E96B3E14E927}"/>
              </a:ext>
            </a:extLst>
          </p:cNvPr>
          <p:cNvSpPr txBox="1"/>
          <p:nvPr/>
        </p:nvSpPr>
        <p:spPr>
          <a:xfrm>
            <a:off x="977900" y="6018246"/>
            <a:ext cx="10574338" cy="495268"/>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defTabSz="609402">
              <a:defRPr/>
            </a:pPr>
            <a:r>
              <a:rPr lang="en-US" b="1" dirty="0">
                <a:latin typeface="+mn-lt"/>
              </a:rPr>
              <a:t>1. </a:t>
            </a:r>
            <a:r>
              <a:rPr lang="en-US" dirty="0">
                <a:latin typeface="+mj-lt"/>
              </a:rPr>
              <a:t>American Psychiatric Association. </a:t>
            </a:r>
            <a:r>
              <a:rPr lang="en-US" i="1" dirty="0">
                <a:latin typeface="+mj-lt"/>
              </a:rPr>
              <a:t>Diagnostic and Statistical Manual of Mental Disorders</a:t>
            </a:r>
            <a:r>
              <a:rPr lang="en-US" dirty="0">
                <a:latin typeface="+mj-lt"/>
              </a:rPr>
              <a:t>. 5th ed. American Psychiatric Association; 2013. </a:t>
            </a:r>
            <a:r>
              <a:rPr lang="en-US" b="1" dirty="0">
                <a:latin typeface="+mj-lt"/>
              </a:rPr>
              <a:t>2. </a:t>
            </a:r>
            <a:r>
              <a:rPr lang="en-US" dirty="0">
                <a:latin typeface="+mj-lt"/>
              </a:rPr>
              <a:t>Savitt D, Jankovic J. </a:t>
            </a:r>
            <a:r>
              <a:rPr lang="en-US" i="1" dirty="0">
                <a:latin typeface="+mj-lt"/>
              </a:rPr>
              <a:t>J Neurol Sci. </a:t>
            </a:r>
            <a:r>
              <a:rPr lang="en-US" dirty="0">
                <a:latin typeface="+mj-lt"/>
              </a:rPr>
              <a:t>2018;389:35-42</a:t>
            </a:r>
            <a:r>
              <a:rPr lang="en-US" dirty="0">
                <a:latin typeface="+mn-lt"/>
              </a:rPr>
              <a:t>.</a:t>
            </a:r>
            <a:endParaRPr lang="en-US" strike="sngStrike" dirty="0">
              <a:latin typeface="+mn-lt"/>
            </a:endParaRPr>
          </a:p>
        </p:txBody>
      </p:sp>
      <p:sp>
        <p:nvSpPr>
          <p:cNvPr id="12" name="Slide Number Placeholder 5">
            <a:extLst>
              <a:ext uri="{FF2B5EF4-FFF2-40B4-BE49-F238E27FC236}">
                <a16:creationId xmlns:a16="http://schemas.microsoft.com/office/drawing/2014/main" id="{EBC620A4-EB96-D4A2-4B04-300A44E81213}"/>
              </a:ext>
            </a:extLst>
          </p:cNvPr>
          <p:cNvSpPr txBox="1">
            <a:spLocks/>
          </p:cNvSpPr>
          <p:nvPr/>
        </p:nvSpPr>
        <p:spPr>
          <a:xfrm>
            <a:off x="11676888" y="6108192"/>
            <a:ext cx="304720" cy="393328"/>
          </a:xfrm>
          <a:prstGeom prst="rect">
            <a:avLst/>
          </a:prstGeom>
        </p:spPr>
        <p:txBody>
          <a:bodyPr vert="horz" lIns="0" tIns="0" rIns="0" bIns="0" rtlCol="0" anchor="b" anchorCtr="0">
            <a:noAutofit/>
          </a:bodyPr>
          <a:lstStyle>
            <a:defPPr>
              <a:defRPr lang="en-US"/>
            </a:defPPr>
            <a:lvl1pPr marL="0" algn="ctr" defTabSz="914400" rtl="0" eaLnBrk="1" latinLnBrk="0" hangingPunct="1">
              <a:lnSpc>
                <a:spcPct val="95000"/>
              </a:lnSpc>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C1FD0B-2342-48FB-A867-BE1FD0EAA53B}" type="slidenum">
              <a:rPr lang="en-US" smtClean="0"/>
              <a:pPr/>
              <a:t>11</a:t>
            </a:fld>
            <a:endParaRPr lang="en-US" dirty="0"/>
          </a:p>
        </p:txBody>
      </p:sp>
    </p:spTree>
    <p:extLst>
      <p:ext uri="{BB962C8B-B14F-4D97-AF65-F5344CB8AC3E}">
        <p14:creationId xmlns:p14="http://schemas.microsoft.com/office/powerpoint/2010/main" val="417300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What other conditions might you </a:t>
            </a:r>
            <a:br>
              <a:rPr lang="en-US" dirty="0"/>
            </a:br>
            <a:r>
              <a:rPr lang="en-US" dirty="0"/>
              <a:t>consider for Paul’s symptoms?</a:t>
            </a:r>
          </a:p>
        </p:txBody>
      </p:sp>
      <p:sp>
        <p:nvSpPr>
          <p:cNvPr id="4" name="Content Placeholder 3"/>
          <p:cNvSpPr>
            <a:spLocks noGrp="1"/>
          </p:cNvSpPr>
          <p:nvPr>
            <p:ph type="body" sz="quarter" idx="11"/>
          </p:nvPr>
        </p:nvSpPr>
        <p:spPr/>
        <p:txBody>
          <a:bodyPr/>
          <a:lstStyle/>
          <a:p>
            <a:r>
              <a:rPr lang="en-US" dirty="0"/>
              <a:t>Question</a:t>
            </a:r>
          </a:p>
        </p:txBody>
      </p:sp>
      <p:sp>
        <p:nvSpPr>
          <p:cNvPr id="10" name="Text Placeholder 10"/>
          <p:cNvSpPr>
            <a:spLocks noGrp="1"/>
          </p:cNvSpPr>
          <p:nvPr>
            <p:ph type="body" sz="quarter" idx="10"/>
          </p:nvPr>
        </p:nvSpPr>
        <p:spPr/>
        <p:txBody>
          <a:bodyPr/>
          <a:lstStyle/>
          <a:p>
            <a:r>
              <a:rPr lang="en-US" dirty="0"/>
              <a:t>Hypothetical Patient Case 1</a:t>
            </a:r>
          </a:p>
        </p:txBody>
      </p:sp>
      <p:grpSp>
        <p:nvGrpSpPr>
          <p:cNvPr id="14" name="Group 13">
            <a:extLst>
              <a:ext uri="{FF2B5EF4-FFF2-40B4-BE49-F238E27FC236}">
                <a16:creationId xmlns:a16="http://schemas.microsoft.com/office/drawing/2014/main" id="{413C0B3A-BDAF-C859-10F1-3E56C3A06F63}"/>
              </a:ext>
            </a:extLst>
          </p:cNvPr>
          <p:cNvGrpSpPr/>
          <p:nvPr/>
        </p:nvGrpSpPr>
        <p:grpSpPr>
          <a:xfrm>
            <a:off x="8075092" y="-8633"/>
            <a:ext cx="3666170" cy="531147"/>
            <a:chOff x="8077195" y="-9529"/>
            <a:chExt cx="3667125" cy="485778"/>
          </a:xfrm>
        </p:grpSpPr>
        <p:sp>
          <p:nvSpPr>
            <p:cNvPr id="15" name="Round Same Side Corner Rectangle 21">
              <a:extLst>
                <a:ext uri="{FF2B5EF4-FFF2-40B4-BE49-F238E27FC236}">
                  <a16:creationId xmlns:a16="http://schemas.microsoft.com/office/drawing/2014/main" id="{C7E570C9-200E-57B1-C72E-7E1F51C6F09B}"/>
                </a:ext>
              </a:extLst>
            </p:cNvPr>
            <p:cNvSpPr/>
            <p:nvPr/>
          </p:nvSpPr>
          <p:spPr>
            <a:xfrm rot="10800000">
              <a:off x="8077195" y="-9528"/>
              <a:ext cx="3667125" cy="485777"/>
            </a:xfrm>
            <a:prstGeom prst="round2SameRect">
              <a:avLst>
                <a:gd name="adj1" fmla="val 50000"/>
                <a:gd name="adj2" fmla="val 0"/>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b="1" dirty="0">
                <a:solidFill>
                  <a:schemeClr val="bg1">
                    <a:alpha val="75000"/>
                  </a:schemeClr>
                </a:solidFill>
                <a:latin typeface="Arial Narrow"/>
              </a:endParaRPr>
            </a:p>
          </p:txBody>
        </p:sp>
        <p:sp>
          <p:nvSpPr>
            <p:cNvPr id="16" name="Round Same Side Corner Rectangle 22">
              <a:extLst>
                <a:ext uri="{FF2B5EF4-FFF2-40B4-BE49-F238E27FC236}">
                  <a16:creationId xmlns:a16="http://schemas.microsoft.com/office/drawing/2014/main" id="{5BEFB144-E929-641A-2F6B-CAB4969753A3}"/>
                </a:ext>
              </a:extLst>
            </p:cNvPr>
            <p:cNvSpPr/>
            <p:nvPr/>
          </p:nvSpPr>
          <p:spPr>
            <a:xfrm>
              <a:off x="8077195" y="-9529"/>
              <a:ext cx="3667125" cy="485777"/>
            </a:xfrm>
            <a:prstGeom prst="round2SameRect">
              <a:avLst>
                <a:gd name="adj1" fmla="val 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chemeClr val="bg1"/>
                  </a:solidFill>
                  <a:latin typeface="Arial Narrow"/>
                </a:rPr>
                <a:t>CASE STUDY – PAUL</a:t>
              </a:r>
            </a:p>
          </p:txBody>
        </p:sp>
      </p:grpSp>
    </p:spTree>
    <p:extLst>
      <p:ext uri="{BB962C8B-B14F-4D97-AF65-F5344CB8AC3E}">
        <p14:creationId xmlns:p14="http://schemas.microsoft.com/office/powerpoint/2010/main" val="1745595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78598" y="626239"/>
            <a:ext cx="10573640" cy="903124"/>
          </a:xfrm>
        </p:spPr>
        <p:txBody>
          <a:bodyPr/>
          <a:lstStyle/>
          <a:p>
            <a:r>
              <a:rPr lang="en-US" dirty="0"/>
              <a:t>Faculty Commentary From Desiree Matthews, PMHNP-BC</a:t>
            </a:r>
          </a:p>
        </p:txBody>
      </p:sp>
      <p:sp>
        <p:nvSpPr>
          <p:cNvPr id="9" name="Content Placeholder 2"/>
          <p:cNvSpPr>
            <a:spLocks noGrp="1"/>
          </p:cNvSpPr>
          <p:nvPr>
            <p:ph idx="1"/>
          </p:nvPr>
        </p:nvSpPr>
        <p:spPr>
          <a:xfrm>
            <a:off x="3144838" y="1699418"/>
            <a:ext cx="8407400" cy="3955148"/>
          </a:xfrm>
        </p:spPr>
        <p:txBody>
          <a:bodyPr>
            <a:normAutofit/>
          </a:bodyPr>
          <a:lstStyle/>
          <a:p>
            <a:pPr marL="0" indent="0">
              <a:buNone/>
            </a:pPr>
            <a:r>
              <a:rPr lang="en-US" sz="1900" dirty="0"/>
              <a:t>“For this patient, it would be appropriate to rule out other drug-induced movement disorders, such as drug-induced parkinsonism,</a:t>
            </a:r>
            <a:r>
              <a:rPr lang="en-US" sz="1900" baseline="30000" dirty="0"/>
              <a:t>1</a:t>
            </a:r>
            <a:r>
              <a:rPr lang="en-US" sz="1900" dirty="0"/>
              <a:t> acute dystonic reactions, or akathisia.</a:t>
            </a:r>
            <a:r>
              <a:rPr lang="en-US" sz="1900" baseline="30000" dirty="0"/>
              <a:t>2</a:t>
            </a:r>
          </a:p>
          <a:p>
            <a:pPr marL="0" indent="0">
              <a:buNone/>
            </a:pPr>
            <a:r>
              <a:rPr lang="en-US" sz="1900" dirty="0"/>
              <a:t>In addition to looking at the type of movements the patient is experiencing, </a:t>
            </a:r>
            <a:br>
              <a:rPr lang="en-US" sz="1900" dirty="0"/>
            </a:br>
            <a:r>
              <a:rPr lang="en-US" sz="1900" dirty="0"/>
              <a:t>I would thoroughly review the patient’s medical history. Has the patient recently experienced any change in their medication regimen?</a:t>
            </a:r>
            <a:r>
              <a:rPr lang="en-US" sz="1900" baseline="30000" dirty="0"/>
              <a:t>3,4</a:t>
            </a:r>
            <a:r>
              <a:rPr lang="en-US" sz="1900" dirty="0"/>
              <a:t> When did </a:t>
            </a:r>
            <a:br>
              <a:rPr lang="en-US" sz="1900" dirty="0"/>
            </a:br>
            <a:r>
              <a:rPr lang="en-US" sz="1900" dirty="0"/>
              <a:t>the movements start and how long have they persisted?</a:t>
            </a:r>
            <a:r>
              <a:rPr lang="en-US" sz="1900" baseline="30000" dirty="0"/>
              <a:t>5 </a:t>
            </a:r>
            <a:r>
              <a:rPr lang="en-US" sz="1900" dirty="0"/>
              <a:t>Is there any family history or any other systemic or neurological signs or symptoms that might complicate the diagnosis?”</a:t>
            </a:r>
            <a:r>
              <a:rPr lang="en-US" sz="1900" baseline="30000" dirty="0"/>
              <a:t>6</a:t>
            </a:r>
          </a:p>
        </p:txBody>
      </p:sp>
      <p:sp>
        <p:nvSpPr>
          <p:cNvPr id="6" name="Slide Number Placeholder 5"/>
          <p:cNvSpPr>
            <a:spLocks noGrp="1"/>
          </p:cNvSpPr>
          <p:nvPr>
            <p:ph type="sldNum" sz="quarter" idx="4"/>
          </p:nvPr>
        </p:nvSpPr>
        <p:spPr/>
        <p:txBody>
          <a:bodyPr/>
          <a:lstStyle/>
          <a:p>
            <a:fld id="{F3C1FD0B-2342-48FB-A867-BE1FD0EAA53B}" type="slidenum">
              <a:rPr lang="en-US"/>
              <a:pPr/>
              <a:t>13</a:t>
            </a:fld>
            <a:endParaRPr lang="en-US" dirty="0"/>
          </a:p>
        </p:txBody>
      </p:sp>
      <p:sp>
        <p:nvSpPr>
          <p:cNvPr id="12" name="Text Placeholder 10"/>
          <p:cNvSpPr>
            <a:spLocks noGrp="1"/>
          </p:cNvSpPr>
          <p:nvPr>
            <p:ph type="body" sz="quarter" idx="10"/>
          </p:nvPr>
        </p:nvSpPr>
        <p:spPr/>
        <p:txBody>
          <a:bodyPr/>
          <a:lstStyle/>
          <a:p>
            <a:r>
              <a:rPr lang="en-US" dirty="0"/>
              <a:t>Hypothetical Patient Case 1</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484" r="-1"/>
          <a:stretch/>
        </p:blipFill>
        <p:spPr>
          <a:xfrm>
            <a:off x="977900" y="1701800"/>
            <a:ext cx="1902249" cy="2093976"/>
          </a:xfrm>
          <a:prstGeom prst="rect">
            <a:avLst/>
          </a:prstGeom>
          <a:ln w="3175">
            <a:solidFill>
              <a:schemeClr val="accent6"/>
            </a:solidFill>
          </a:ln>
          <a:effectLst/>
        </p:spPr>
      </p:pic>
      <p:sp>
        <p:nvSpPr>
          <p:cNvPr id="16" name="TextBox 15">
            <a:extLst>
              <a:ext uri="{FF2B5EF4-FFF2-40B4-BE49-F238E27FC236}">
                <a16:creationId xmlns:a16="http://schemas.microsoft.com/office/drawing/2014/main" id="{F72D5F47-CE4B-5F6E-865A-2774338D71C0}"/>
              </a:ext>
            </a:extLst>
          </p:cNvPr>
          <p:cNvSpPr txBox="1"/>
          <p:nvPr/>
        </p:nvSpPr>
        <p:spPr>
          <a:xfrm>
            <a:off x="977900" y="6018246"/>
            <a:ext cx="10574338" cy="495268"/>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defTabSz="609402">
              <a:defRPr/>
            </a:pPr>
            <a:r>
              <a:rPr lang="en-US" b="1" dirty="0">
                <a:latin typeface="+mn-lt"/>
              </a:rPr>
              <a:t>1. </a:t>
            </a:r>
            <a:r>
              <a:rPr lang="en-US" dirty="0">
                <a:latin typeface="+mj-lt"/>
              </a:rPr>
              <a:t>Ward KM, Citrome L. </a:t>
            </a:r>
            <a:r>
              <a:rPr lang="en-US" i="1" dirty="0">
                <a:latin typeface="+mj-lt"/>
              </a:rPr>
              <a:t>Neurol Ther</a:t>
            </a:r>
            <a:r>
              <a:rPr lang="en-US" dirty="0">
                <a:latin typeface="+mj-lt"/>
              </a:rPr>
              <a:t>. 2018;7(2):233-248. </a:t>
            </a:r>
            <a:r>
              <a:rPr lang="en-US" b="1" dirty="0">
                <a:latin typeface="+mj-lt"/>
              </a:rPr>
              <a:t>2.</a:t>
            </a:r>
            <a:r>
              <a:rPr lang="en-US" dirty="0">
                <a:latin typeface="+mj-lt"/>
              </a:rPr>
              <a:t> Fahn S, et al. In: Fahn S, Jankovic J, Hallet M, eds. </a:t>
            </a:r>
            <a:r>
              <a:rPr lang="en-US" i="1" dirty="0">
                <a:latin typeface="+mj-lt"/>
              </a:rPr>
              <a:t>Principles and Practice of Movement Disorders</a:t>
            </a:r>
            <a:r>
              <a:rPr lang="en-US" dirty="0">
                <a:latin typeface="+mj-lt"/>
              </a:rPr>
              <a:t>. 2nd ed. Saunders; 2011:415-446. </a:t>
            </a:r>
            <a:r>
              <a:rPr lang="en-US" b="1" dirty="0">
                <a:latin typeface="+mj-lt"/>
              </a:rPr>
              <a:t>3. </a:t>
            </a:r>
            <a:r>
              <a:rPr lang="en-US" dirty="0">
                <a:latin typeface="+mj-lt"/>
              </a:rPr>
              <a:t>Miller DD, et al. </a:t>
            </a:r>
            <a:r>
              <a:rPr lang="en-US" i="1" dirty="0">
                <a:latin typeface="+mj-lt"/>
              </a:rPr>
              <a:t>Schizophr Res</a:t>
            </a:r>
            <a:r>
              <a:rPr lang="en-US" dirty="0">
                <a:latin typeface="+mj-lt"/>
              </a:rPr>
              <a:t>. 2005;80(1):33-43. </a:t>
            </a:r>
            <a:r>
              <a:rPr lang="en-US" b="1" dirty="0">
                <a:latin typeface="+mj-lt"/>
                <a:cs typeface="Arial" panose="020B0604020202020204" pitchFamily="34" charset="0"/>
              </a:rPr>
              <a:t>4. </a:t>
            </a:r>
            <a:r>
              <a:rPr lang="en-US" dirty="0">
                <a:latin typeface="+mj-lt"/>
              </a:rPr>
              <a:t>Divac N, et al. </a:t>
            </a:r>
            <a:r>
              <a:rPr lang="en-US" i="1" dirty="0">
                <a:latin typeface="+mj-lt"/>
              </a:rPr>
              <a:t>Biomed Res Int</a:t>
            </a:r>
            <a:r>
              <a:rPr lang="en-US" dirty="0">
                <a:latin typeface="+mj-lt"/>
              </a:rPr>
              <a:t>. 2014;2014:656370.  </a:t>
            </a:r>
            <a:r>
              <a:rPr lang="en-US" b="1" dirty="0">
                <a:latin typeface="+mj-lt"/>
              </a:rPr>
              <a:t>5. </a:t>
            </a:r>
            <a:r>
              <a:rPr lang="en-US" dirty="0">
                <a:latin typeface="+mj-lt"/>
              </a:rPr>
              <a:t>Caroff SN, et al. </a:t>
            </a:r>
            <a:r>
              <a:rPr lang="en-US" i="1" dirty="0">
                <a:latin typeface="+mj-lt"/>
              </a:rPr>
              <a:t>Neurol Clin</a:t>
            </a:r>
            <a:r>
              <a:rPr lang="en-US" dirty="0">
                <a:latin typeface="+mj-lt"/>
              </a:rPr>
              <a:t>. 2011;29(1):127-148, viii. </a:t>
            </a:r>
            <a:r>
              <a:rPr lang="en-US" b="1" dirty="0">
                <a:latin typeface="+mj-lt"/>
              </a:rPr>
              <a:t>6. </a:t>
            </a:r>
            <a:r>
              <a:rPr lang="en-US" dirty="0">
                <a:latin typeface="+mj-lt"/>
              </a:rPr>
              <a:t>Loughlin AM, et al. </a:t>
            </a:r>
            <a:r>
              <a:rPr lang="en-US" i="1" dirty="0">
                <a:latin typeface="+mj-lt"/>
              </a:rPr>
              <a:t>PLoS One. </a:t>
            </a:r>
            <a:r>
              <a:rPr lang="en-US" dirty="0">
                <a:latin typeface="+mj-lt"/>
              </a:rPr>
              <a:t>2019;14(6):e0216044</a:t>
            </a:r>
            <a:r>
              <a:rPr lang="en-US" dirty="0">
                <a:latin typeface="+mn-lt"/>
              </a:rPr>
              <a:t>.</a:t>
            </a:r>
            <a:endParaRPr lang="en-US" strike="sngStrike" dirty="0">
              <a:latin typeface="+mn-lt"/>
            </a:endParaRPr>
          </a:p>
        </p:txBody>
      </p:sp>
      <p:grpSp>
        <p:nvGrpSpPr>
          <p:cNvPr id="17" name="Group 16">
            <a:extLst>
              <a:ext uri="{FF2B5EF4-FFF2-40B4-BE49-F238E27FC236}">
                <a16:creationId xmlns:a16="http://schemas.microsoft.com/office/drawing/2014/main" id="{139467B0-55C4-370C-2C3E-57AB0F7D0D3B}"/>
              </a:ext>
            </a:extLst>
          </p:cNvPr>
          <p:cNvGrpSpPr/>
          <p:nvPr/>
        </p:nvGrpSpPr>
        <p:grpSpPr>
          <a:xfrm>
            <a:off x="8075092" y="-8633"/>
            <a:ext cx="3666170" cy="531147"/>
            <a:chOff x="8077195" y="-9529"/>
            <a:chExt cx="3667125" cy="485778"/>
          </a:xfrm>
        </p:grpSpPr>
        <p:sp>
          <p:nvSpPr>
            <p:cNvPr id="19" name="Round Same Side Corner Rectangle 21">
              <a:extLst>
                <a:ext uri="{FF2B5EF4-FFF2-40B4-BE49-F238E27FC236}">
                  <a16:creationId xmlns:a16="http://schemas.microsoft.com/office/drawing/2014/main" id="{EC0B7F3C-3984-FD66-EA28-16EBB4A929E9}"/>
                </a:ext>
              </a:extLst>
            </p:cNvPr>
            <p:cNvSpPr/>
            <p:nvPr/>
          </p:nvSpPr>
          <p:spPr>
            <a:xfrm rot="10800000">
              <a:off x="8077195" y="-9528"/>
              <a:ext cx="3667125" cy="485777"/>
            </a:xfrm>
            <a:prstGeom prst="round2SameRect">
              <a:avLst>
                <a:gd name="adj1" fmla="val 50000"/>
                <a:gd name="adj2" fmla="val 0"/>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b="1" dirty="0">
                <a:solidFill>
                  <a:schemeClr val="bg1">
                    <a:alpha val="75000"/>
                  </a:schemeClr>
                </a:solidFill>
                <a:latin typeface="Arial Narrow"/>
              </a:endParaRPr>
            </a:p>
          </p:txBody>
        </p:sp>
        <p:sp>
          <p:nvSpPr>
            <p:cNvPr id="20" name="Round Same Side Corner Rectangle 22">
              <a:extLst>
                <a:ext uri="{FF2B5EF4-FFF2-40B4-BE49-F238E27FC236}">
                  <a16:creationId xmlns:a16="http://schemas.microsoft.com/office/drawing/2014/main" id="{DD34ADA9-4CEB-8D86-AC27-3B6E3340102B}"/>
                </a:ext>
              </a:extLst>
            </p:cNvPr>
            <p:cNvSpPr/>
            <p:nvPr/>
          </p:nvSpPr>
          <p:spPr>
            <a:xfrm>
              <a:off x="8077195" y="-9529"/>
              <a:ext cx="3667125" cy="485777"/>
            </a:xfrm>
            <a:prstGeom prst="round2SameRect">
              <a:avLst>
                <a:gd name="adj1" fmla="val 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chemeClr val="bg1"/>
                  </a:solidFill>
                  <a:latin typeface="Arial Narrow"/>
                </a:rPr>
                <a:t>CASE STUDY – PAUL</a:t>
              </a:r>
            </a:p>
          </p:txBody>
        </p:sp>
      </p:grpSp>
    </p:spTree>
    <p:extLst>
      <p:ext uri="{BB962C8B-B14F-4D97-AF65-F5344CB8AC3E}">
        <p14:creationId xmlns:p14="http://schemas.microsoft.com/office/powerpoint/2010/main" val="4275066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7BACF78-BB5E-BA4F-B1BF-F5A4476B3EAA}"/>
              </a:ext>
            </a:extLst>
          </p:cNvPr>
          <p:cNvPicPr>
            <a:picLocks noChangeAspect="1"/>
          </p:cNvPicPr>
          <p:nvPr/>
        </p:nvPicPr>
        <p:blipFill rotWithShape="1">
          <a:blip r:embed="rId3"/>
          <a:srcRect t="4306" b="3194"/>
          <a:stretch/>
        </p:blipFill>
        <p:spPr>
          <a:xfrm>
            <a:off x="-1" y="296091"/>
            <a:ext cx="12188825" cy="6341999"/>
          </a:xfrm>
          <a:prstGeom prst="rect">
            <a:avLst/>
          </a:prstGeom>
        </p:spPr>
      </p:pic>
      <p:sp>
        <p:nvSpPr>
          <p:cNvPr id="26" name="Rectangle 25">
            <a:extLst>
              <a:ext uri="{FF2B5EF4-FFF2-40B4-BE49-F238E27FC236}">
                <a16:creationId xmlns:a16="http://schemas.microsoft.com/office/drawing/2014/main" id="{5A3B55A5-A8C7-F587-190A-0F809299951A}"/>
              </a:ext>
            </a:extLst>
          </p:cNvPr>
          <p:cNvSpPr/>
          <p:nvPr/>
        </p:nvSpPr>
        <p:spPr>
          <a:xfrm>
            <a:off x="0" y="0"/>
            <a:ext cx="12188825"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6" name="Slide Number Placeholder 5"/>
          <p:cNvSpPr>
            <a:spLocks noGrp="1"/>
          </p:cNvSpPr>
          <p:nvPr>
            <p:ph type="sldNum" sz="quarter" idx="4"/>
          </p:nvPr>
        </p:nvSpPr>
        <p:spPr/>
        <p:txBody>
          <a:bodyPr/>
          <a:lstStyle/>
          <a:p>
            <a:fld id="{F3C1FD0B-2342-48FB-A867-BE1FD0EAA53B}" type="slidenum">
              <a:rPr lang="en-US">
                <a:solidFill>
                  <a:schemeClr val="bg1"/>
                </a:solidFill>
              </a:rPr>
              <a:pPr/>
              <a:t>14</a:t>
            </a:fld>
            <a:endParaRPr lang="en-US" dirty="0">
              <a:solidFill>
                <a:schemeClr val="bg1"/>
              </a:solidFill>
            </a:endParaRPr>
          </a:p>
        </p:txBody>
      </p:sp>
      <p:sp>
        <p:nvSpPr>
          <p:cNvPr id="19" name="Text Placeholder 10"/>
          <p:cNvSpPr>
            <a:spLocks noGrp="1"/>
          </p:cNvSpPr>
          <p:nvPr>
            <p:ph type="body" sz="quarter" idx="10"/>
          </p:nvPr>
        </p:nvSpPr>
        <p:spPr/>
        <p:txBody>
          <a:bodyPr/>
          <a:lstStyle/>
          <a:p>
            <a:r>
              <a:rPr lang="en-US" dirty="0"/>
              <a:t>Hypothetical Patient Case 1</a:t>
            </a:r>
          </a:p>
        </p:txBody>
      </p:sp>
      <p:sp>
        <p:nvSpPr>
          <p:cNvPr id="18" name="TextBox 17">
            <a:extLst>
              <a:ext uri="{FF2B5EF4-FFF2-40B4-BE49-F238E27FC236}">
                <a16:creationId xmlns:a16="http://schemas.microsoft.com/office/drawing/2014/main" id="{DD235C89-698C-4B6A-9948-A585D42445BF}"/>
              </a:ext>
            </a:extLst>
          </p:cNvPr>
          <p:cNvSpPr txBox="1"/>
          <p:nvPr/>
        </p:nvSpPr>
        <p:spPr>
          <a:xfrm>
            <a:off x="457081" y="6514296"/>
            <a:ext cx="11289899" cy="319957"/>
          </a:xfrm>
          <a:prstGeom prst="rect">
            <a:avLst/>
          </a:prstGeom>
          <a:noFill/>
        </p:spPr>
        <p:txBody>
          <a:bodyPr wrap="square" lIns="0" tIns="0" rIns="0" bIns="0" rtlCol="0" anchor="b" anchorCtr="0">
            <a:noAutofit/>
          </a:bodyPr>
          <a:lstStyle>
            <a:defPPr>
              <a:defRPr lang="en-US"/>
            </a:defPPr>
            <a:lvl1pPr marR="0" lvl="0" fontAlgn="auto">
              <a:lnSpc>
                <a:spcPct val="100000"/>
              </a:lnSpc>
              <a:spcBef>
                <a:spcPts val="0"/>
              </a:spcBef>
              <a:spcAft>
                <a:spcPts val="0"/>
              </a:spcAft>
              <a:buClrTx/>
              <a:buSzTx/>
              <a:buFontTx/>
              <a:buNone/>
              <a:defRPr kumimoji="0" sz="1000" b="1" i="0" u="none" strike="noStrike" cap="none" spc="0" normalizeH="0" baseline="0">
                <a:ln>
                  <a:noFill/>
                </a:ln>
                <a:solidFill>
                  <a:schemeClr val="bg1"/>
                </a:solidFill>
                <a:effectLst/>
                <a:uLnTx/>
                <a:uFillTx/>
                <a:latin typeface="+mj-lt"/>
              </a:defRPr>
            </a:lvl1pPr>
          </a:lstStyle>
          <a:p>
            <a:pPr defTabSz="914126">
              <a:defRPr/>
            </a:pPr>
            <a:r>
              <a:rPr lang="en-US" dirty="0">
                <a:solidFill>
                  <a:prstClr val="white"/>
                </a:solidFill>
                <a:latin typeface="Arial Narrow"/>
              </a:rPr>
              <a:t>AIMS, Abnormal Involuntary Movement Scale.</a:t>
            </a:r>
          </a:p>
        </p:txBody>
      </p:sp>
      <p:grpSp>
        <p:nvGrpSpPr>
          <p:cNvPr id="14" name="Group 13">
            <a:extLst>
              <a:ext uri="{FF2B5EF4-FFF2-40B4-BE49-F238E27FC236}">
                <a16:creationId xmlns:a16="http://schemas.microsoft.com/office/drawing/2014/main" id="{3112C08C-1C5E-1FAE-C944-6274C8334D8D}"/>
              </a:ext>
            </a:extLst>
          </p:cNvPr>
          <p:cNvGrpSpPr/>
          <p:nvPr/>
        </p:nvGrpSpPr>
        <p:grpSpPr>
          <a:xfrm>
            <a:off x="8075092" y="-8633"/>
            <a:ext cx="3666170" cy="531147"/>
            <a:chOff x="8077195" y="-9529"/>
            <a:chExt cx="3667125" cy="485778"/>
          </a:xfrm>
        </p:grpSpPr>
        <p:sp>
          <p:nvSpPr>
            <p:cNvPr id="15" name="Round Same Side Corner Rectangle 21">
              <a:extLst>
                <a:ext uri="{FF2B5EF4-FFF2-40B4-BE49-F238E27FC236}">
                  <a16:creationId xmlns:a16="http://schemas.microsoft.com/office/drawing/2014/main" id="{6D76AAE8-68F2-A473-8E41-EC41DE4FEEC0}"/>
                </a:ext>
              </a:extLst>
            </p:cNvPr>
            <p:cNvSpPr/>
            <p:nvPr/>
          </p:nvSpPr>
          <p:spPr>
            <a:xfrm rot="10800000">
              <a:off x="8077195" y="-9528"/>
              <a:ext cx="3667125" cy="485777"/>
            </a:xfrm>
            <a:prstGeom prst="round2SameRect">
              <a:avLst>
                <a:gd name="adj1" fmla="val 50000"/>
                <a:gd name="adj2" fmla="val 0"/>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b="1" dirty="0">
                <a:solidFill>
                  <a:schemeClr val="bg1">
                    <a:alpha val="75000"/>
                  </a:schemeClr>
                </a:solidFill>
                <a:latin typeface="Arial Narrow"/>
              </a:endParaRPr>
            </a:p>
          </p:txBody>
        </p:sp>
        <p:sp>
          <p:nvSpPr>
            <p:cNvPr id="16" name="Round Same Side Corner Rectangle 22">
              <a:extLst>
                <a:ext uri="{FF2B5EF4-FFF2-40B4-BE49-F238E27FC236}">
                  <a16:creationId xmlns:a16="http://schemas.microsoft.com/office/drawing/2014/main" id="{7C3AF496-57A8-9C66-FD53-D9C9E6ECBF23}"/>
                </a:ext>
              </a:extLst>
            </p:cNvPr>
            <p:cNvSpPr/>
            <p:nvPr/>
          </p:nvSpPr>
          <p:spPr>
            <a:xfrm>
              <a:off x="8077195" y="-9529"/>
              <a:ext cx="3667125" cy="485777"/>
            </a:xfrm>
            <a:prstGeom prst="round2SameRect">
              <a:avLst>
                <a:gd name="adj1" fmla="val 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chemeClr val="bg1"/>
                  </a:solidFill>
                  <a:latin typeface="Arial Narrow"/>
                </a:rPr>
                <a:t>CASE STUDY – PAUL</a:t>
              </a:r>
            </a:p>
          </p:txBody>
        </p:sp>
      </p:grpSp>
      <p:grpSp>
        <p:nvGrpSpPr>
          <p:cNvPr id="12" name="Group 11">
            <a:extLst>
              <a:ext uri="{FF2B5EF4-FFF2-40B4-BE49-F238E27FC236}">
                <a16:creationId xmlns:a16="http://schemas.microsoft.com/office/drawing/2014/main" id="{6168C7DE-A33A-5BC8-BDBD-9C9667E7C4B9}"/>
              </a:ext>
            </a:extLst>
          </p:cNvPr>
          <p:cNvGrpSpPr/>
          <p:nvPr/>
        </p:nvGrpSpPr>
        <p:grpSpPr>
          <a:xfrm>
            <a:off x="977900" y="2647769"/>
            <a:ext cx="8876745" cy="3109219"/>
            <a:chOff x="612488" y="2629108"/>
            <a:chExt cx="8876745" cy="3109219"/>
          </a:xfrm>
        </p:grpSpPr>
        <p:sp>
          <p:nvSpPr>
            <p:cNvPr id="21" name="Rectangle 20"/>
            <p:cNvSpPr/>
            <p:nvPr/>
          </p:nvSpPr>
          <p:spPr>
            <a:xfrm>
              <a:off x="612488" y="2629108"/>
              <a:ext cx="8876745" cy="3109219"/>
            </a:xfrm>
            <a:prstGeom prst="rect">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6">
                <a:spcAft>
                  <a:spcPts val="600"/>
                </a:spcAft>
                <a:defRPr/>
              </a:pPr>
              <a:endParaRPr lang="en-US" sz="1600" dirty="0">
                <a:solidFill>
                  <a:prstClr val="white"/>
                </a:solidFill>
                <a:latin typeface="Arial Narrow"/>
              </a:endParaRPr>
            </a:p>
          </p:txBody>
        </p:sp>
        <p:sp>
          <p:nvSpPr>
            <p:cNvPr id="27" name="TextBox 26">
              <a:extLst>
                <a:ext uri="{FF2B5EF4-FFF2-40B4-BE49-F238E27FC236}">
                  <a16:creationId xmlns:a16="http://schemas.microsoft.com/office/drawing/2014/main" id="{F260474D-81FC-4EA8-B794-991996419B61}"/>
                </a:ext>
              </a:extLst>
            </p:cNvPr>
            <p:cNvSpPr txBox="1"/>
            <p:nvPr/>
          </p:nvSpPr>
          <p:spPr>
            <a:xfrm>
              <a:off x="617313" y="2641585"/>
              <a:ext cx="3885188" cy="3093154"/>
            </a:xfrm>
            <a:prstGeom prst="rect">
              <a:avLst/>
            </a:prstGeom>
            <a:solidFill>
              <a:srgbClr val="6B6B6B"/>
            </a:solidFill>
          </p:spPr>
          <p:txBody>
            <a:bodyPr wrap="square" rtlCol="0">
              <a:spAutoFit/>
            </a:bodyPr>
            <a:lstStyle/>
            <a:p>
              <a:pPr defTabSz="914126">
                <a:spcAft>
                  <a:spcPts val="600"/>
                </a:spcAft>
                <a:defRPr/>
              </a:pPr>
              <a:r>
                <a:rPr lang="en-US" b="1" dirty="0">
                  <a:solidFill>
                    <a:prstClr val="white"/>
                  </a:solidFill>
                  <a:latin typeface="+mj-lt"/>
                </a:rPr>
                <a:t>First Clinical Encounter</a:t>
              </a:r>
            </a:p>
            <a:p>
              <a:pPr marL="233293" indent="-233293" defTabSz="914126">
                <a:spcAft>
                  <a:spcPts val="600"/>
                </a:spcAft>
                <a:buFont typeface="Arial" panose="020B0604020202020204" pitchFamily="34" charset="0"/>
                <a:buChar char="•"/>
                <a:defRPr/>
              </a:pPr>
              <a:r>
                <a:rPr lang="en-US" dirty="0">
                  <a:solidFill>
                    <a:prstClr val="white"/>
                  </a:solidFill>
                  <a:latin typeface="+mj-lt"/>
                </a:rPr>
                <a:t>Paul’s treating clinician conducted a thorough motor evaluation and AIMS exam. While the patient was speaking, abnormal facial and oral movements were observed. These included:</a:t>
              </a:r>
            </a:p>
            <a:p>
              <a:pPr marL="571329" lvl="2" indent="-222183" defTabSz="914126">
                <a:spcAft>
                  <a:spcPts val="300"/>
                </a:spcAft>
                <a:buFont typeface="Arial Narrow" panose="020B0606020202030204" pitchFamily="34" charset="0"/>
                <a:buChar char="–"/>
                <a:defRPr/>
              </a:pPr>
              <a:r>
                <a:rPr lang="en-US" dirty="0">
                  <a:solidFill>
                    <a:prstClr val="white"/>
                  </a:solidFill>
                  <a:latin typeface="+mj-lt"/>
                </a:rPr>
                <a:t>Lip smacking and puckering</a:t>
              </a:r>
            </a:p>
            <a:p>
              <a:pPr marL="571329" lvl="2" indent="-222183" defTabSz="914126">
                <a:spcAft>
                  <a:spcPts val="300"/>
                </a:spcAft>
                <a:buFont typeface="Arial Narrow" panose="020B0606020202030204" pitchFamily="34" charset="0"/>
                <a:buChar char="–"/>
                <a:defRPr/>
              </a:pPr>
              <a:r>
                <a:rPr lang="en-US" dirty="0">
                  <a:solidFill>
                    <a:prstClr val="white"/>
                  </a:solidFill>
                  <a:latin typeface="+mj-lt"/>
                </a:rPr>
                <a:t>Cheek bulging</a:t>
              </a:r>
            </a:p>
            <a:p>
              <a:pPr marL="571329" lvl="2" indent="-222183" defTabSz="914126">
                <a:spcAft>
                  <a:spcPts val="300"/>
                </a:spcAft>
                <a:buFont typeface="Arial Narrow" panose="020B0606020202030204" pitchFamily="34" charset="0"/>
                <a:buChar char="–"/>
                <a:defRPr/>
              </a:pPr>
              <a:r>
                <a:rPr lang="en-US" dirty="0">
                  <a:solidFill>
                    <a:prstClr val="white"/>
                  </a:solidFill>
                  <a:latin typeface="+mj-lt"/>
                </a:rPr>
                <a:t>Chewing movements</a:t>
              </a:r>
            </a:p>
          </p:txBody>
        </p:sp>
        <p:sp>
          <p:nvSpPr>
            <p:cNvPr id="28" name="TextBox 27">
              <a:extLst>
                <a:ext uri="{FF2B5EF4-FFF2-40B4-BE49-F238E27FC236}">
                  <a16:creationId xmlns:a16="http://schemas.microsoft.com/office/drawing/2014/main" id="{D29D79B2-5052-878F-7F87-2A975D7F319F}"/>
                </a:ext>
              </a:extLst>
            </p:cNvPr>
            <p:cNvSpPr txBox="1"/>
            <p:nvPr/>
          </p:nvSpPr>
          <p:spPr>
            <a:xfrm>
              <a:off x="4855644" y="3000108"/>
              <a:ext cx="4185719" cy="2403008"/>
            </a:xfrm>
            <a:prstGeom prst="rect">
              <a:avLst/>
            </a:prstGeom>
            <a:noFill/>
          </p:spPr>
          <p:txBody>
            <a:bodyPr wrap="square" rtlCol="0">
              <a:noAutofit/>
            </a:bodyPr>
            <a:lstStyle/>
            <a:p>
              <a:pPr marL="233293" indent="-233293" defTabSz="914126">
                <a:spcAft>
                  <a:spcPts val="600"/>
                </a:spcAft>
                <a:buFont typeface="Arial" panose="020B0604020202020204" pitchFamily="34" charset="0"/>
                <a:buChar char="•"/>
                <a:defRPr/>
              </a:pPr>
              <a:r>
                <a:rPr lang="en-US" dirty="0">
                  <a:solidFill>
                    <a:prstClr val="white"/>
                  </a:solidFill>
                  <a:latin typeface="+mj-lt"/>
                </a:rPr>
                <a:t>Abnormal movement of the hands</a:t>
              </a:r>
              <a:br>
                <a:rPr lang="en-US" dirty="0">
                  <a:solidFill>
                    <a:prstClr val="white"/>
                  </a:solidFill>
                  <a:latin typeface="+mj-lt"/>
                </a:rPr>
              </a:br>
              <a:r>
                <a:rPr lang="en-US" dirty="0">
                  <a:solidFill>
                    <a:prstClr val="white"/>
                  </a:solidFill>
                  <a:latin typeface="+mj-lt"/>
                </a:rPr>
                <a:t>and fingers was also observed</a:t>
              </a:r>
            </a:p>
            <a:p>
              <a:pPr marL="233293" indent="-233293" defTabSz="914126">
                <a:spcAft>
                  <a:spcPts val="600"/>
                </a:spcAft>
                <a:buFont typeface="Arial" panose="020B0604020202020204" pitchFamily="34" charset="0"/>
                <a:buChar char="•"/>
                <a:defRPr/>
              </a:pPr>
              <a:r>
                <a:rPr lang="en-US" dirty="0">
                  <a:solidFill>
                    <a:prstClr val="white"/>
                  </a:solidFill>
                  <a:latin typeface="+mj-lt"/>
                </a:rPr>
                <a:t>No muscle rigidity or tremor was</a:t>
              </a:r>
              <a:br>
                <a:rPr lang="en-US" dirty="0">
                  <a:solidFill>
                    <a:prstClr val="white"/>
                  </a:solidFill>
                  <a:latin typeface="+mj-lt"/>
                </a:rPr>
              </a:br>
              <a:r>
                <a:rPr lang="en-US" dirty="0">
                  <a:solidFill>
                    <a:prstClr val="white"/>
                  </a:solidFill>
                  <a:latin typeface="+mj-lt"/>
                </a:rPr>
                <a:t>noted and gait was normal</a:t>
              </a:r>
            </a:p>
            <a:p>
              <a:pPr marL="233293" indent="-233293" defTabSz="914126">
                <a:spcAft>
                  <a:spcPts val="600"/>
                </a:spcAft>
                <a:buFont typeface="Arial" panose="020B0604020202020204" pitchFamily="34" charset="0"/>
                <a:buChar char="•"/>
                <a:defRPr/>
              </a:pPr>
              <a:r>
                <a:rPr lang="en-US" dirty="0">
                  <a:solidFill>
                    <a:prstClr val="white"/>
                  </a:solidFill>
                  <a:latin typeface="+mj-lt"/>
                </a:rPr>
                <a:t>AIMS exam:</a:t>
              </a:r>
            </a:p>
            <a:p>
              <a:pPr marL="571329" lvl="2" indent="-222183" defTabSz="914126">
                <a:spcAft>
                  <a:spcPts val="300"/>
                </a:spcAft>
                <a:buFont typeface="Arial Narrow" panose="020B0606020202030204" pitchFamily="34" charset="0"/>
                <a:buChar char="–"/>
                <a:defRPr/>
              </a:pPr>
              <a:r>
                <a:rPr lang="en-US" dirty="0">
                  <a:solidFill>
                    <a:prstClr val="white"/>
                  </a:solidFill>
                  <a:latin typeface="+mj-lt"/>
                </a:rPr>
                <a:t>Total dyskinesia score: 8</a:t>
              </a:r>
            </a:p>
            <a:p>
              <a:pPr marL="571329" lvl="2" indent="-222183" defTabSz="914126">
                <a:spcAft>
                  <a:spcPts val="300"/>
                </a:spcAft>
                <a:buFont typeface="Arial Narrow" panose="020B0606020202030204" pitchFamily="34" charset="0"/>
                <a:buChar char="–"/>
                <a:defRPr/>
              </a:pPr>
              <a:r>
                <a:rPr lang="en-US" dirty="0">
                  <a:solidFill>
                    <a:prstClr val="white"/>
                  </a:solidFill>
                  <a:latin typeface="+mj-lt"/>
                </a:rPr>
                <a:t>Global assessment rating: 3</a:t>
              </a:r>
            </a:p>
          </p:txBody>
        </p:sp>
      </p:grpSp>
    </p:spTree>
    <p:extLst>
      <p:ext uri="{BB962C8B-B14F-4D97-AF65-F5344CB8AC3E}">
        <p14:creationId xmlns:p14="http://schemas.microsoft.com/office/powerpoint/2010/main" val="4206783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0585550-26B4-7D4E-984F-9786AF41645A}"/>
              </a:ext>
            </a:extLst>
          </p:cNvPr>
          <p:cNvPicPr>
            <a:picLocks noChangeAspect="1"/>
          </p:cNvPicPr>
          <p:nvPr/>
        </p:nvPicPr>
        <p:blipFill rotWithShape="1">
          <a:blip r:embed="rId3"/>
          <a:srcRect t="4445" b="3195"/>
          <a:stretch/>
        </p:blipFill>
        <p:spPr>
          <a:xfrm flipH="1">
            <a:off x="-1" y="305614"/>
            <a:ext cx="12188825" cy="6332475"/>
          </a:xfrm>
          <a:prstGeom prst="rect">
            <a:avLst/>
          </a:prstGeom>
        </p:spPr>
      </p:pic>
      <p:sp>
        <p:nvSpPr>
          <p:cNvPr id="16" name="Rectangle 15">
            <a:extLst>
              <a:ext uri="{FF2B5EF4-FFF2-40B4-BE49-F238E27FC236}">
                <a16:creationId xmlns:a16="http://schemas.microsoft.com/office/drawing/2014/main" id="{C4671638-1BE1-C024-D39B-74B0D21983C9}"/>
              </a:ext>
            </a:extLst>
          </p:cNvPr>
          <p:cNvSpPr/>
          <p:nvPr/>
        </p:nvSpPr>
        <p:spPr>
          <a:xfrm>
            <a:off x="0" y="0"/>
            <a:ext cx="12188825"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6" name="Slide Number Placeholder 5"/>
          <p:cNvSpPr>
            <a:spLocks noGrp="1"/>
          </p:cNvSpPr>
          <p:nvPr>
            <p:ph type="sldNum" sz="quarter" idx="4"/>
          </p:nvPr>
        </p:nvSpPr>
        <p:spPr/>
        <p:txBody>
          <a:bodyPr/>
          <a:lstStyle/>
          <a:p>
            <a:fld id="{F3C1FD0B-2342-48FB-A867-BE1FD0EAA53B}" type="slidenum">
              <a:rPr lang="en-US" smtClean="0">
                <a:solidFill>
                  <a:schemeClr val="bg1"/>
                </a:solidFill>
              </a:rPr>
              <a:pPr/>
              <a:t>15</a:t>
            </a:fld>
            <a:endParaRPr lang="en-US" dirty="0">
              <a:solidFill>
                <a:schemeClr val="bg1"/>
              </a:solidFill>
            </a:endParaRPr>
          </a:p>
        </p:txBody>
      </p:sp>
      <p:sp>
        <p:nvSpPr>
          <p:cNvPr id="13" name="Text Placeholder 10"/>
          <p:cNvSpPr>
            <a:spLocks noGrp="1"/>
          </p:cNvSpPr>
          <p:nvPr>
            <p:ph type="body" sz="quarter" idx="10"/>
          </p:nvPr>
        </p:nvSpPr>
        <p:spPr/>
        <p:txBody>
          <a:bodyPr/>
          <a:lstStyle/>
          <a:p>
            <a:r>
              <a:rPr lang="en-US" dirty="0"/>
              <a:t>Hypothetical Patient Case 1</a:t>
            </a:r>
          </a:p>
        </p:txBody>
      </p:sp>
      <p:sp>
        <p:nvSpPr>
          <p:cNvPr id="22" name="Rectangle 21"/>
          <p:cNvSpPr/>
          <p:nvPr/>
        </p:nvSpPr>
        <p:spPr>
          <a:xfrm>
            <a:off x="977900" y="2665281"/>
            <a:ext cx="9233035" cy="2260671"/>
          </a:xfrm>
          <a:prstGeom prst="rect">
            <a:avLst/>
          </a:prstGeom>
          <a:solidFill>
            <a:srgbClr val="6B6B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spcAft>
                <a:spcPts val="600"/>
              </a:spcAft>
            </a:pPr>
            <a:r>
              <a:rPr lang="en-US" sz="1799" b="1" dirty="0">
                <a:solidFill>
                  <a:schemeClr val="bg2"/>
                </a:solidFill>
              </a:rPr>
              <a:t>Diagnosis and Management Plan</a:t>
            </a:r>
          </a:p>
          <a:p>
            <a:pPr marL="233293" indent="-233293">
              <a:spcAft>
                <a:spcPts val="600"/>
              </a:spcAft>
              <a:buFont typeface="Arial" panose="020B0604020202020204" pitchFamily="34" charset="0"/>
              <a:buChar char="•"/>
            </a:pPr>
            <a:r>
              <a:rPr lang="en-US" sz="1799" dirty="0"/>
              <a:t>Based on the patient’s history and exam, diagnosis of TD was made.</a:t>
            </a:r>
          </a:p>
          <a:p>
            <a:pPr marL="233293" indent="-233293">
              <a:spcAft>
                <a:spcPts val="600"/>
              </a:spcAft>
              <a:buFont typeface="Arial" panose="020B0604020202020204" pitchFamily="34" charset="0"/>
              <a:buChar char="•"/>
            </a:pPr>
            <a:r>
              <a:rPr lang="en-US" sz="1799" dirty="0"/>
              <a:t>Paul’s treating clinician reviewed his medication regimen and history. He recalled that use of anticholinergic agents can make certain movement disorders, such as TD, worse and not better. </a:t>
            </a:r>
          </a:p>
          <a:p>
            <a:pPr marL="233293" indent="-233293">
              <a:spcAft>
                <a:spcPts val="600"/>
              </a:spcAft>
              <a:buFont typeface="Arial" panose="020B0604020202020204" pitchFamily="34" charset="0"/>
              <a:buChar char="•"/>
            </a:pPr>
            <a:r>
              <a:rPr lang="en-US" sz="1799" dirty="0"/>
              <a:t>As a first step in Paul’s treatment plan, an effort was made to decrease the dose of benztropine gradually.</a:t>
            </a:r>
          </a:p>
        </p:txBody>
      </p:sp>
      <p:sp>
        <p:nvSpPr>
          <p:cNvPr id="23" name="TextBox 22">
            <a:extLst>
              <a:ext uri="{FF2B5EF4-FFF2-40B4-BE49-F238E27FC236}">
                <a16:creationId xmlns:a16="http://schemas.microsoft.com/office/drawing/2014/main" id="{DD235C89-698C-4B6A-9948-A585D42445BF}"/>
              </a:ext>
            </a:extLst>
          </p:cNvPr>
          <p:cNvSpPr txBox="1"/>
          <p:nvPr/>
        </p:nvSpPr>
        <p:spPr>
          <a:xfrm>
            <a:off x="457081" y="6504774"/>
            <a:ext cx="11289899" cy="319957"/>
          </a:xfrm>
          <a:prstGeom prst="rect">
            <a:avLst/>
          </a:prstGeom>
          <a:noFill/>
        </p:spPr>
        <p:txBody>
          <a:bodyPr wrap="square" lIns="0" tIns="0" rIns="0" bIns="0" rtlCol="0" anchor="b" anchorCtr="0">
            <a:noAutofit/>
          </a:bodyPr>
          <a:lstStyle>
            <a:defPPr>
              <a:defRPr lang="en-US"/>
            </a:defPPr>
            <a:lvl1pPr marR="0" lvl="0" fontAlgn="auto">
              <a:lnSpc>
                <a:spcPct val="100000"/>
              </a:lnSpc>
              <a:spcBef>
                <a:spcPts val="0"/>
              </a:spcBef>
              <a:spcAft>
                <a:spcPts val="0"/>
              </a:spcAft>
              <a:buClrTx/>
              <a:buSzTx/>
              <a:buFontTx/>
              <a:buNone/>
              <a:defRPr kumimoji="0" sz="1000" b="1" i="0" u="none" strike="noStrike" cap="none" spc="0" normalizeH="0" baseline="0">
                <a:ln>
                  <a:noFill/>
                </a:ln>
                <a:solidFill>
                  <a:schemeClr val="bg1"/>
                </a:solidFill>
                <a:effectLst/>
                <a:uLnTx/>
                <a:uFillTx/>
                <a:latin typeface="+mj-lt"/>
              </a:defRPr>
            </a:lvl1pPr>
          </a:lstStyle>
          <a:p>
            <a:r>
              <a:rPr lang="en-US" dirty="0">
                <a:latin typeface="+mn-lt"/>
              </a:rPr>
              <a:t>Benztropine mesylate [package insert]. Lake Forest, IL: Akorn; 2017. </a:t>
            </a:r>
          </a:p>
        </p:txBody>
      </p:sp>
      <p:grpSp>
        <p:nvGrpSpPr>
          <p:cNvPr id="17" name="Group 16">
            <a:extLst>
              <a:ext uri="{FF2B5EF4-FFF2-40B4-BE49-F238E27FC236}">
                <a16:creationId xmlns:a16="http://schemas.microsoft.com/office/drawing/2014/main" id="{4086549A-FBD5-09B7-6014-E9FE91DB8AAB}"/>
              </a:ext>
            </a:extLst>
          </p:cNvPr>
          <p:cNvGrpSpPr/>
          <p:nvPr/>
        </p:nvGrpSpPr>
        <p:grpSpPr>
          <a:xfrm>
            <a:off x="8075092" y="-8633"/>
            <a:ext cx="3666170" cy="531147"/>
            <a:chOff x="8077195" y="-9529"/>
            <a:chExt cx="3667125" cy="485778"/>
          </a:xfrm>
        </p:grpSpPr>
        <p:sp>
          <p:nvSpPr>
            <p:cNvPr id="19" name="Round Same Side Corner Rectangle 21">
              <a:extLst>
                <a:ext uri="{FF2B5EF4-FFF2-40B4-BE49-F238E27FC236}">
                  <a16:creationId xmlns:a16="http://schemas.microsoft.com/office/drawing/2014/main" id="{89FFB17A-FC7F-8ED6-A639-DBD48AB70C6F}"/>
                </a:ext>
              </a:extLst>
            </p:cNvPr>
            <p:cNvSpPr/>
            <p:nvPr/>
          </p:nvSpPr>
          <p:spPr>
            <a:xfrm rot="10800000">
              <a:off x="8077195" y="-9528"/>
              <a:ext cx="3667125" cy="485777"/>
            </a:xfrm>
            <a:prstGeom prst="round2SameRect">
              <a:avLst>
                <a:gd name="adj1" fmla="val 50000"/>
                <a:gd name="adj2" fmla="val 0"/>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b="1" dirty="0">
                <a:solidFill>
                  <a:schemeClr val="bg1">
                    <a:alpha val="75000"/>
                  </a:schemeClr>
                </a:solidFill>
                <a:latin typeface="Arial Narrow"/>
              </a:endParaRPr>
            </a:p>
          </p:txBody>
        </p:sp>
        <p:sp>
          <p:nvSpPr>
            <p:cNvPr id="24" name="Round Same Side Corner Rectangle 22">
              <a:extLst>
                <a:ext uri="{FF2B5EF4-FFF2-40B4-BE49-F238E27FC236}">
                  <a16:creationId xmlns:a16="http://schemas.microsoft.com/office/drawing/2014/main" id="{C4BA902C-BEFD-CAB5-E935-91AF7C2A3191}"/>
                </a:ext>
              </a:extLst>
            </p:cNvPr>
            <p:cNvSpPr/>
            <p:nvPr/>
          </p:nvSpPr>
          <p:spPr>
            <a:xfrm>
              <a:off x="8077195" y="-9529"/>
              <a:ext cx="3667125" cy="485777"/>
            </a:xfrm>
            <a:prstGeom prst="round2SameRect">
              <a:avLst>
                <a:gd name="adj1" fmla="val 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chemeClr val="bg1"/>
                  </a:solidFill>
                  <a:latin typeface="Arial Narrow"/>
                </a:rPr>
                <a:t>CASE STUDY – PAUL</a:t>
              </a:r>
            </a:p>
          </p:txBody>
        </p:sp>
      </p:grpSp>
    </p:spTree>
    <p:extLst>
      <p:ext uri="{BB962C8B-B14F-4D97-AF65-F5344CB8AC3E}">
        <p14:creationId xmlns:p14="http://schemas.microsoft.com/office/powerpoint/2010/main" val="1187899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93F1752-277D-1D45-9742-73A535A760C9}"/>
              </a:ext>
            </a:extLst>
          </p:cNvPr>
          <p:cNvPicPr>
            <a:picLocks noChangeAspect="1"/>
          </p:cNvPicPr>
          <p:nvPr/>
        </p:nvPicPr>
        <p:blipFill rotWithShape="1">
          <a:blip r:embed="rId3"/>
          <a:srcRect t="4306" b="3194"/>
          <a:stretch/>
        </p:blipFill>
        <p:spPr>
          <a:xfrm>
            <a:off x="-1" y="296091"/>
            <a:ext cx="12188825" cy="6341999"/>
          </a:xfrm>
          <a:prstGeom prst="rect">
            <a:avLst/>
          </a:prstGeom>
        </p:spPr>
      </p:pic>
      <p:sp>
        <p:nvSpPr>
          <p:cNvPr id="15" name="Rectangle 14">
            <a:extLst>
              <a:ext uri="{FF2B5EF4-FFF2-40B4-BE49-F238E27FC236}">
                <a16:creationId xmlns:a16="http://schemas.microsoft.com/office/drawing/2014/main" id="{BA216BFD-78B4-D739-2D81-E24B5D389C19}"/>
              </a:ext>
            </a:extLst>
          </p:cNvPr>
          <p:cNvSpPr/>
          <p:nvPr/>
        </p:nvSpPr>
        <p:spPr>
          <a:xfrm>
            <a:off x="0" y="0"/>
            <a:ext cx="12188825"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6" name="Slide Number Placeholder 5"/>
          <p:cNvSpPr>
            <a:spLocks noGrp="1"/>
          </p:cNvSpPr>
          <p:nvPr>
            <p:ph type="sldNum" sz="quarter" idx="4"/>
          </p:nvPr>
        </p:nvSpPr>
        <p:spPr/>
        <p:txBody>
          <a:bodyPr/>
          <a:lstStyle/>
          <a:p>
            <a:fld id="{F3C1FD0B-2342-48FB-A867-BE1FD0EAA53B}" type="slidenum">
              <a:rPr lang="en-US" smtClean="0"/>
              <a:pPr/>
              <a:t>16</a:t>
            </a:fld>
            <a:endParaRPr lang="en-US" dirty="0"/>
          </a:p>
        </p:txBody>
      </p:sp>
      <p:sp>
        <p:nvSpPr>
          <p:cNvPr id="18" name="Text Placeholder 10"/>
          <p:cNvSpPr>
            <a:spLocks noGrp="1"/>
          </p:cNvSpPr>
          <p:nvPr>
            <p:ph type="body" sz="quarter" idx="10"/>
          </p:nvPr>
        </p:nvSpPr>
        <p:spPr/>
        <p:txBody>
          <a:bodyPr/>
          <a:lstStyle/>
          <a:p>
            <a:r>
              <a:rPr lang="en-US" dirty="0"/>
              <a:t>Hypothetical Patient Case 1</a:t>
            </a:r>
          </a:p>
        </p:txBody>
      </p:sp>
      <p:sp>
        <p:nvSpPr>
          <p:cNvPr id="22" name="Rectangle 21"/>
          <p:cNvSpPr/>
          <p:nvPr/>
        </p:nvSpPr>
        <p:spPr>
          <a:xfrm>
            <a:off x="977900" y="2369976"/>
            <a:ext cx="10497250" cy="2594741"/>
          </a:xfrm>
          <a:prstGeom prst="rect">
            <a:avLst/>
          </a:prstGeom>
          <a:solidFill>
            <a:srgbClr val="6B6B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spcAft>
                <a:spcPts val="600"/>
              </a:spcAft>
            </a:pPr>
            <a:r>
              <a:rPr lang="en-US" sz="1799" b="1" dirty="0"/>
              <a:t>Follow-up </a:t>
            </a:r>
          </a:p>
          <a:p>
            <a:pPr marL="285664" indent="-285664">
              <a:spcAft>
                <a:spcPts val="600"/>
              </a:spcAft>
              <a:buFont typeface="Arial" panose="020B0604020202020204" pitchFamily="34" charset="0"/>
              <a:buChar char="•"/>
            </a:pPr>
            <a:r>
              <a:rPr lang="en-US" sz="1799" dirty="0"/>
              <a:t>After discontinuing benztropine, a motor evaluation revealed that Paul’s hand movements had improved somewhat but did not fully resolve; his mouth movements were still noticeable.</a:t>
            </a:r>
          </a:p>
          <a:p>
            <a:pPr marL="233293" indent="-233293">
              <a:spcAft>
                <a:spcPts val="600"/>
              </a:spcAft>
              <a:buFont typeface="Arial" panose="020B0604020202020204" pitchFamily="34" charset="0"/>
              <a:buChar char="•"/>
            </a:pPr>
            <a:r>
              <a:rPr lang="en-US" sz="1799" dirty="0"/>
              <a:t>Treatment with a VMAT2 inhibitor was initiated after discussion with Paul, his caregiver at the adult home, and his treatment team.</a:t>
            </a:r>
          </a:p>
          <a:p>
            <a:pPr marL="233293" indent="-233293">
              <a:spcAft>
                <a:spcPts val="600"/>
              </a:spcAft>
              <a:buFont typeface="Arial" panose="020B0604020202020204" pitchFamily="34" charset="0"/>
              <a:buChar char="•"/>
            </a:pPr>
            <a:r>
              <a:rPr lang="en-US" sz="1799" dirty="0"/>
              <a:t>After 6 weeks, his AIMS total dyskinesia score had dropped from 8 to 4. </a:t>
            </a:r>
          </a:p>
          <a:p>
            <a:pPr marL="233293" indent="-233293">
              <a:spcAft>
                <a:spcPts val="600"/>
              </a:spcAft>
              <a:buFont typeface="Arial" panose="020B0604020202020204" pitchFamily="34" charset="0"/>
              <a:buChar char="•"/>
            </a:pPr>
            <a:r>
              <a:rPr lang="en-US" sz="1799" dirty="0"/>
              <a:t>Paul’s antipsychotic regimen was unchanged and his psychiatric symptoms remain in good control.</a:t>
            </a:r>
          </a:p>
        </p:txBody>
      </p:sp>
      <p:sp>
        <p:nvSpPr>
          <p:cNvPr id="10" name="TextBox 9">
            <a:extLst>
              <a:ext uri="{FF2B5EF4-FFF2-40B4-BE49-F238E27FC236}">
                <a16:creationId xmlns:a16="http://schemas.microsoft.com/office/drawing/2014/main" id="{DD235C89-698C-4B6A-9948-A585D42445BF}"/>
              </a:ext>
            </a:extLst>
          </p:cNvPr>
          <p:cNvSpPr txBox="1"/>
          <p:nvPr/>
        </p:nvSpPr>
        <p:spPr>
          <a:xfrm>
            <a:off x="457081" y="6504774"/>
            <a:ext cx="11289899" cy="319957"/>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defTabSz="914126">
              <a:spcBef>
                <a:spcPts val="0"/>
              </a:spcBef>
              <a:spcAft>
                <a:spcPts val="0"/>
              </a:spcAft>
              <a:buClrTx/>
            </a:pPr>
            <a:r>
              <a:rPr lang="en-US" sz="1000" b="1" dirty="0">
                <a:solidFill>
                  <a:schemeClr val="bg1"/>
                </a:solidFill>
                <a:latin typeface="+mn-lt"/>
              </a:rPr>
              <a:t>VMAT2, vesicular monoamine transporter type 2.</a:t>
            </a:r>
          </a:p>
        </p:txBody>
      </p:sp>
      <p:grpSp>
        <p:nvGrpSpPr>
          <p:cNvPr id="11" name="Group 10">
            <a:extLst>
              <a:ext uri="{FF2B5EF4-FFF2-40B4-BE49-F238E27FC236}">
                <a16:creationId xmlns:a16="http://schemas.microsoft.com/office/drawing/2014/main" id="{9ABEE0D9-11DC-B966-F63E-E50F62A8B39B}"/>
              </a:ext>
            </a:extLst>
          </p:cNvPr>
          <p:cNvGrpSpPr/>
          <p:nvPr/>
        </p:nvGrpSpPr>
        <p:grpSpPr>
          <a:xfrm>
            <a:off x="8075092" y="-8633"/>
            <a:ext cx="3666170" cy="531147"/>
            <a:chOff x="8077195" y="-9529"/>
            <a:chExt cx="3667125" cy="485778"/>
          </a:xfrm>
        </p:grpSpPr>
        <p:sp>
          <p:nvSpPr>
            <p:cNvPr id="12" name="Round Same Side Corner Rectangle 21">
              <a:extLst>
                <a:ext uri="{FF2B5EF4-FFF2-40B4-BE49-F238E27FC236}">
                  <a16:creationId xmlns:a16="http://schemas.microsoft.com/office/drawing/2014/main" id="{735EE796-484A-10F0-82CA-DFF9363A410F}"/>
                </a:ext>
              </a:extLst>
            </p:cNvPr>
            <p:cNvSpPr/>
            <p:nvPr/>
          </p:nvSpPr>
          <p:spPr>
            <a:xfrm rot="10800000">
              <a:off x="8077195" y="-9528"/>
              <a:ext cx="3667125" cy="485777"/>
            </a:xfrm>
            <a:prstGeom prst="round2SameRect">
              <a:avLst>
                <a:gd name="adj1" fmla="val 50000"/>
                <a:gd name="adj2" fmla="val 0"/>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b="1" dirty="0">
                <a:solidFill>
                  <a:schemeClr val="bg1">
                    <a:alpha val="75000"/>
                  </a:schemeClr>
                </a:solidFill>
                <a:latin typeface="Arial Narrow"/>
              </a:endParaRPr>
            </a:p>
          </p:txBody>
        </p:sp>
        <p:sp>
          <p:nvSpPr>
            <p:cNvPr id="13" name="Round Same Side Corner Rectangle 22">
              <a:extLst>
                <a:ext uri="{FF2B5EF4-FFF2-40B4-BE49-F238E27FC236}">
                  <a16:creationId xmlns:a16="http://schemas.microsoft.com/office/drawing/2014/main" id="{3F45A523-BC2E-F40D-6C2B-947B60BD1827}"/>
                </a:ext>
              </a:extLst>
            </p:cNvPr>
            <p:cNvSpPr/>
            <p:nvPr/>
          </p:nvSpPr>
          <p:spPr>
            <a:xfrm>
              <a:off x="8077195" y="-9529"/>
              <a:ext cx="3667125" cy="485777"/>
            </a:xfrm>
            <a:prstGeom prst="round2SameRect">
              <a:avLst>
                <a:gd name="adj1" fmla="val 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chemeClr val="bg1"/>
                  </a:solidFill>
                  <a:latin typeface="Arial Narrow"/>
                </a:rPr>
                <a:t>CASE STUDY – PAUL</a:t>
              </a:r>
            </a:p>
          </p:txBody>
        </p:sp>
      </p:grpSp>
    </p:spTree>
    <p:extLst>
      <p:ext uri="{BB962C8B-B14F-4D97-AF65-F5344CB8AC3E}">
        <p14:creationId xmlns:p14="http://schemas.microsoft.com/office/powerpoint/2010/main" val="1104197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Module 1: </a:t>
            </a:r>
            <a:br>
              <a:rPr lang="en-US" dirty="0"/>
            </a:br>
            <a:r>
              <a:rPr lang="en-US" dirty="0"/>
              <a:t>Differential Diagnosis of Tardive Dyskinesia</a:t>
            </a:r>
          </a:p>
        </p:txBody>
      </p:sp>
    </p:spTree>
    <p:extLst>
      <p:ext uri="{BB962C8B-B14F-4D97-AF65-F5344CB8AC3E}">
        <p14:creationId xmlns:p14="http://schemas.microsoft.com/office/powerpoint/2010/main" val="3405778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TD?</a:t>
            </a:r>
          </a:p>
        </p:txBody>
      </p:sp>
      <p:sp>
        <p:nvSpPr>
          <p:cNvPr id="42" name="Slide Number Placeholder 41"/>
          <p:cNvSpPr>
            <a:spLocks noGrp="1"/>
          </p:cNvSpPr>
          <p:nvPr>
            <p:ph type="sldNum" sz="quarter" idx="4"/>
          </p:nvPr>
        </p:nvSpPr>
        <p:spPr/>
        <p:txBody>
          <a:bodyPr/>
          <a:lstStyle/>
          <a:p>
            <a:pPr defTabSz="914126">
              <a:lnSpc>
                <a:spcPct val="100000"/>
              </a:lnSpc>
              <a:defRPr/>
            </a:pPr>
            <a:fld id="{F3C1FD0B-2342-48FB-A867-BE1FD0EAA53B}" type="slidenum">
              <a:rPr lang="en-US"/>
              <a:pPr defTabSz="914126">
                <a:lnSpc>
                  <a:spcPct val="100000"/>
                </a:lnSpc>
                <a:defRPr/>
              </a:pPr>
              <a:t>18</a:t>
            </a:fld>
            <a:endParaRPr lang="en-US" dirty="0"/>
          </a:p>
        </p:txBody>
      </p:sp>
      <p:sp>
        <p:nvSpPr>
          <p:cNvPr id="26" name="Text Placeholder 10"/>
          <p:cNvSpPr>
            <a:spLocks noGrp="1"/>
          </p:cNvSpPr>
          <p:nvPr>
            <p:ph type="body" sz="quarter" idx="10"/>
          </p:nvPr>
        </p:nvSpPr>
        <p:spPr/>
        <p:txBody>
          <a:bodyPr>
            <a:normAutofit/>
          </a:bodyPr>
          <a:lstStyle/>
          <a:p>
            <a:r>
              <a:rPr lang="en-US" dirty="0"/>
              <a:t>Differential Diagnosis of Tardive Dyskinesia</a:t>
            </a:r>
          </a:p>
        </p:txBody>
      </p:sp>
      <p:sp>
        <p:nvSpPr>
          <p:cNvPr id="17" name="TextBox 16">
            <a:extLst>
              <a:ext uri="{FF2B5EF4-FFF2-40B4-BE49-F238E27FC236}">
                <a16:creationId xmlns:a16="http://schemas.microsoft.com/office/drawing/2014/main" id="{66B0CF60-4E77-EDFC-4D8F-F41C1986D1E6}"/>
              </a:ext>
            </a:extLst>
          </p:cNvPr>
          <p:cNvSpPr txBox="1"/>
          <p:nvPr/>
        </p:nvSpPr>
        <p:spPr>
          <a:xfrm>
            <a:off x="977900" y="6058326"/>
            <a:ext cx="10574338" cy="453970"/>
          </a:xfrm>
          <a:prstGeom prst="rect">
            <a:avLst/>
          </a:prstGeom>
          <a:noFill/>
        </p:spPr>
        <p:txBody>
          <a:bodyPr wrap="square" lIns="0" tIns="0" rIns="0" bIns="0" rtlCol="0" anchor="b" anchorCtr="0">
            <a:sp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spcAft>
                <a:spcPts val="300"/>
              </a:spcAft>
              <a:defRPr/>
            </a:pPr>
            <a:r>
              <a:rPr lang="en-US" b="1" dirty="0"/>
              <a:t>DSM-5, Diagnostic and Statistical Manual of Mental Disorders, 5th ed; TD, tardive dyskinesia. </a:t>
            </a:r>
          </a:p>
          <a:p>
            <a:pPr marL="0">
              <a:defRPr/>
            </a:pPr>
            <a:r>
              <a:rPr lang="en-US" b="1" dirty="0"/>
              <a:t>1. </a:t>
            </a:r>
            <a:r>
              <a:rPr lang="en-US" dirty="0"/>
              <a:t>American Psychiatric Association. </a:t>
            </a:r>
            <a:r>
              <a:rPr lang="en-US" i="1" dirty="0"/>
              <a:t>Diagnostic and Statistical Manual of Mental Disorders</a:t>
            </a:r>
            <a:r>
              <a:rPr lang="en-US" dirty="0"/>
              <a:t>. 5th ed. American Psychiatric Association; 2013. </a:t>
            </a:r>
            <a:br>
              <a:rPr lang="en-US" dirty="0"/>
            </a:br>
            <a:r>
              <a:rPr lang="en-US" b="1" dirty="0"/>
              <a:t>2.</a:t>
            </a:r>
            <a:r>
              <a:rPr lang="en-US" dirty="0"/>
              <a:t> Hauser RA, et al. </a:t>
            </a:r>
            <a:r>
              <a:rPr lang="en-US" i="1" dirty="0"/>
              <a:t>CNS Spectr. </a:t>
            </a:r>
            <a:r>
              <a:rPr lang="en-US" dirty="0"/>
              <a:t>Published online November 20, 2020. doi:10.1017/S109285292000200X.</a:t>
            </a:r>
          </a:p>
        </p:txBody>
      </p:sp>
      <p:sp>
        <p:nvSpPr>
          <p:cNvPr id="18" name="Content Placeholder 6">
            <a:extLst>
              <a:ext uri="{FF2B5EF4-FFF2-40B4-BE49-F238E27FC236}">
                <a16:creationId xmlns:a16="http://schemas.microsoft.com/office/drawing/2014/main" id="{E11718F3-5A0F-3CF4-6A1B-881262117C72}"/>
              </a:ext>
            </a:extLst>
          </p:cNvPr>
          <p:cNvSpPr>
            <a:spLocks noGrp="1"/>
          </p:cNvSpPr>
          <p:nvPr>
            <p:ph idx="1"/>
          </p:nvPr>
        </p:nvSpPr>
        <p:spPr>
          <a:xfrm>
            <a:off x="978596" y="1699418"/>
            <a:ext cx="4055131" cy="3955148"/>
          </a:xfrm>
        </p:spPr>
        <p:txBody>
          <a:bodyPr>
            <a:noAutofit/>
          </a:bodyPr>
          <a:lstStyle/>
          <a:p>
            <a:pPr marL="0" indent="0">
              <a:buNone/>
            </a:pPr>
            <a:r>
              <a:rPr lang="en-US" sz="1700" b="1" dirty="0"/>
              <a:t>From the DSM-5</a:t>
            </a:r>
            <a:r>
              <a:rPr lang="en-US" sz="1700" b="1" baseline="30000" dirty="0"/>
              <a:t>1</a:t>
            </a:r>
            <a:r>
              <a:rPr lang="en-US" sz="1700" b="1" dirty="0"/>
              <a:t>:</a:t>
            </a:r>
          </a:p>
          <a:p>
            <a:pPr marL="0" indent="0">
              <a:buNone/>
            </a:pPr>
            <a:r>
              <a:rPr lang="en-US" sz="1700" dirty="0"/>
              <a:t>“Involuntary athetoid or choreiform movements (lasting at least a few weeks), generally of the tongue, lower face and </a:t>
            </a:r>
            <a:br>
              <a:rPr lang="en-US" sz="1700" dirty="0"/>
            </a:br>
            <a:r>
              <a:rPr lang="en-US" sz="1700" dirty="0"/>
              <a:t>jaw, and extremities (but sometimes </a:t>
            </a:r>
            <a:br>
              <a:rPr lang="en-US" sz="1700" dirty="0"/>
            </a:br>
            <a:r>
              <a:rPr lang="en-US" sz="1700" dirty="0"/>
              <a:t>involving the pharyngeal, diaphragmatic, </a:t>
            </a:r>
            <a:br>
              <a:rPr lang="en-US" sz="1700" dirty="0"/>
            </a:br>
            <a:r>
              <a:rPr lang="en-US" sz="1700" dirty="0"/>
              <a:t>or trunk muscles) </a:t>
            </a:r>
            <a:r>
              <a:rPr lang="en-US" sz="1700" b="1" dirty="0">
                <a:solidFill>
                  <a:schemeClr val="accent1"/>
                </a:solidFill>
              </a:rPr>
              <a:t>developing in </a:t>
            </a:r>
            <a:br>
              <a:rPr lang="en-US" sz="1700" b="1" dirty="0">
                <a:solidFill>
                  <a:schemeClr val="accent1"/>
                </a:solidFill>
              </a:rPr>
            </a:br>
            <a:r>
              <a:rPr lang="en-US" sz="1700" b="1" dirty="0">
                <a:solidFill>
                  <a:schemeClr val="accent1"/>
                </a:solidFill>
              </a:rPr>
              <a:t>association with the use of neuroleptic medication for at least a few months</a:t>
            </a:r>
            <a:r>
              <a:rPr lang="en-US" sz="1700" dirty="0"/>
              <a:t>.”</a:t>
            </a:r>
          </a:p>
          <a:p>
            <a:r>
              <a:rPr lang="en-US" sz="1700" dirty="0"/>
              <a:t>These symptoms persist</a:t>
            </a:r>
            <a:br>
              <a:rPr lang="en-US" sz="1700" dirty="0"/>
            </a:br>
            <a:r>
              <a:rPr lang="en-US" sz="1700" dirty="0"/>
              <a:t>beyond 4 to 8 weeks</a:t>
            </a:r>
          </a:p>
          <a:p>
            <a:endParaRPr lang="en-US" sz="1700" dirty="0"/>
          </a:p>
        </p:txBody>
      </p:sp>
      <p:sp>
        <p:nvSpPr>
          <p:cNvPr id="19" name="Freeform 322">
            <a:extLst>
              <a:ext uri="{FF2B5EF4-FFF2-40B4-BE49-F238E27FC236}">
                <a16:creationId xmlns:a16="http://schemas.microsoft.com/office/drawing/2014/main" id="{B09D5AED-EB15-F90C-C1EB-E1B640D53335}"/>
              </a:ext>
            </a:extLst>
          </p:cNvPr>
          <p:cNvSpPr>
            <a:spLocks/>
          </p:cNvSpPr>
          <p:nvPr/>
        </p:nvSpPr>
        <p:spPr bwMode="auto">
          <a:xfrm>
            <a:off x="5290100" y="1249931"/>
            <a:ext cx="1608625" cy="4696486"/>
          </a:xfrm>
          <a:custGeom>
            <a:avLst/>
            <a:gdLst>
              <a:gd name="T0" fmla="*/ 98 w 387"/>
              <a:gd name="T1" fmla="*/ 355 h 1130"/>
              <a:gd name="T2" fmla="*/ 53 w 387"/>
              <a:gd name="T3" fmla="*/ 479 h 1130"/>
              <a:gd name="T4" fmla="*/ 29 w 387"/>
              <a:gd name="T5" fmla="*/ 576 h 1130"/>
              <a:gd name="T6" fmla="*/ 28 w 387"/>
              <a:gd name="T7" fmla="*/ 623 h 1130"/>
              <a:gd name="T8" fmla="*/ 1 w 387"/>
              <a:gd name="T9" fmla="*/ 584 h 1130"/>
              <a:gd name="T10" fmla="*/ 8 w 387"/>
              <a:gd name="T11" fmla="*/ 520 h 1130"/>
              <a:gd name="T12" fmla="*/ 25 w 387"/>
              <a:gd name="T13" fmla="*/ 403 h 1130"/>
              <a:gd name="T14" fmla="*/ 43 w 387"/>
              <a:gd name="T15" fmla="*/ 339 h 1130"/>
              <a:gd name="T16" fmla="*/ 64 w 387"/>
              <a:gd name="T17" fmla="*/ 231 h 1130"/>
              <a:gd name="T18" fmla="*/ 132 w 387"/>
              <a:gd name="T19" fmla="*/ 188 h 1130"/>
              <a:gd name="T20" fmla="*/ 142 w 387"/>
              <a:gd name="T21" fmla="*/ 131 h 1130"/>
              <a:gd name="T22" fmla="*/ 133 w 387"/>
              <a:gd name="T23" fmla="*/ 45 h 1130"/>
              <a:gd name="T24" fmla="*/ 185 w 387"/>
              <a:gd name="T25" fmla="*/ 1 h 1130"/>
              <a:gd name="T26" fmla="*/ 260 w 387"/>
              <a:gd name="T27" fmla="*/ 67 h 1130"/>
              <a:gd name="T28" fmla="*/ 259 w 387"/>
              <a:gd name="T29" fmla="*/ 144 h 1130"/>
              <a:gd name="T30" fmla="*/ 302 w 387"/>
              <a:gd name="T31" fmla="*/ 166 h 1130"/>
              <a:gd name="T32" fmla="*/ 305 w 387"/>
              <a:gd name="T33" fmla="*/ 173 h 1130"/>
              <a:gd name="T34" fmla="*/ 271 w 387"/>
              <a:gd name="T35" fmla="*/ 192 h 1130"/>
              <a:gd name="T36" fmla="*/ 327 w 387"/>
              <a:gd name="T37" fmla="*/ 235 h 1130"/>
              <a:gd name="T38" fmla="*/ 347 w 387"/>
              <a:gd name="T39" fmla="*/ 330 h 1130"/>
              <a:gd name="T40" fmla="*/ 374 w 387"/>
              <a:gd name="T41" fmla="*/ 437 h 1130"/>
              <a:gd name="T42" fmla="*/ 385 w 387"/>
              <a:gd name="T43" fmla="*/ 565 h 1130"/>
              <a:gd name="T44" fmla="*/ 380 w 387"/>
              <a:gd name="T45" fmla="*/ 610 h 1130"/>
              <a:gd name="T46" fmla="*/ 365 w 387"/>
              <a:gd name="T47" fmla="*/ 627 h 1130"/>
              <a:gd name="T48" fmla="*/ 363 w 387"/>
              <a:gd name="T49" fmla="*/ 607 h 1130"/>
              <a:gd name="T50" fmla="*/ 351 w 387"/>
              <a:gd name="T51" fmla="*/ 539 h 1130"/>
              <a:gd name="T52" fmla="*/ 314 w 387"/>
              <a:gd name="T53" fmla="*/ 433 h 1130"/>
              <a:gd name="T54" fmla="*/ 286 w 387"/>
              <a:gd name="T55" fmla="*/ 333 h 1130"/>
              <a:gd name="T56" fmla="*/ 317 w 387"/>
              <a:gd name="T57" fmla="*/ 468 h 1130"/>
              <a:gd name="T58" fmla="*/ 329 w 387"/>
              <a:gd name="T59" fmla="*/ 532 h 1130"/>
              <a:gd name="T60" fmla="*/ 306 w 387"/>
              <a:gd name="T61" fmla="*/ 706 h 1130"/>
              <a:gd name="T62" fmla="*/ 287 w 387"/>
              <a:gd name="T63" fmla="*/ 794 h 1130"/>
              <a:gd name="T64" fmla="*/ 288 w 387"/>
              <a:gd name="T65" fmla="*/ 859 h 1130"/>
              <a:gd name="T66" fmla="*/ 247 w 387"/>
              <a:gd name="T67" fmla="*/ 1014 h 1130"/>
              <a:gd name="T68" fmla="*/ 253 w 387"/>
              <a:gd name="T69" fmla="*/ 1108 h 1130"/>
              <a:gd name="T70" fmla="*/ 248 w 387"/>
              <a:gd name="T71" fmla="*/ 1125 h 1130"/>
              <a:gd name="T72" fmla="*/ 221 w 387"/>
              <a:gd name="T73" fmla="*/ 1122 h 1130"/>
              <a:gd name="T74" fmla="*/ 201 w 387"/>
              <a:gd name="T75" fmla="*/ 1081 h 1130"/>
              <a:gd name="T76" fmla="*/ 205 w 387"/>
              <a:gd name="T77" fmla="*/ 1002 h 1130"/>
              <a:gd name="T78" fmla="*/ 205 w 387"/>
              <a:gd name="T79" fmla="*/ 821 h 1130"/>
              <a:gd name="T80" fmla="*/ 197 w 387"/>
              <a:gd name="T81" fmla="*/ 722 h 1130"/>
              <a:gd name="T82" fmla="*/ 201 w 387"/>
              <a:gd name="T83" fmla="*/ 596 h 1130"/>
              <a:gd name="T84" fmla="*/ 193 w 387"/>
              <a:gd name="T85" fmla="*/ 584 h 1130"/>
              <a:gd name="T86" fmla="*/ 190 w 387"/>
              <a:gd name="T87" fmla="*/ 603 h 1130"/>
              <a:gd name="T88" fmla="*/ 192 w 387"/>
              <a:gd name="T89" fmla="*/ 723 h 1130"/>
              <a:gd name="T90" fmla="*/ 184 w 387"/>
              <a:gd name="T91" fmla="*/ 811 h 1130"/>
              <a:gd name="T92" fmla="*/ 189 w 387"/>
              <a:gd name="T93" fmla="*/ 899 h 1130"/>
              <a:gd name="T94" fmla="*/ 186 w 387"/>
              <a:gd name="T95" fmla="*/ 1039 h 1130"/>
              <a:gd name="T96" fmla="*/ 187 w 387"/>
              <a:gd name="T97" fmla="*/ 1091 h 1130"/>
              <a:gd name="T98" fmla="*/ 159 w 387"/>
              <a:gd name="T99" fmla="*/ 1126 h 1130"/>
              <a:gd name="T100" fmla="*/ 138 w 387"/>
              <a:gd name="T101" fmla="*/ 1107 h 1130"/>
              <a:gd name="T102" fmla="*/ 151 w 387"/>
              <a:gd name="T103" fmla="*/ 1071 h 1130"/>
              <a:gd name="T104" fmla="*/ 117 w 387"/>
              <a:gd name="T105" fmla="*/ 934 h 1130"/>
              <a:gd name="T106" fmla="*/ 101 w 387"/>
              <a:gd name="T107" fmla="*/ 809 h 1130"/>
              <a:gd name="T108" fmla="*/ 98 w 387"/>
              <a:gd name="T109" fmla="*/ 741 h 1130"/>
              <a:gd name="T110" fmla="*/ 55 w 387"/>
              <a:gd name="T111" fmla="*/ 573 h 1130"/>
              <a:gd name="T112" fmla="*/ 67 w 387"/>
              <a:gd name="T113" fmla="*/ 496 h 1130"/>
              <a:gd name="T114" fmla="*/ 103 w 387"/>
              <a:gd name="T115" fmla="*/ 388 h 1130"/>
              <a:gd name="T116" fmla="*/ 105 w 387"/>
              <a:gd name="T117" fmla="*/ 335 h 1130"/>
              <a:gd name="T118" fmla="*/ 103 w 387"/>
              <a:gd name="T119" fmla="*/ 333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7" h="1130">
                <a:moveTo>
                  <a:pt x="103" y="333"/>
                </a:moveTo>
                <a:cubicBezTo>
                  <a:pt x="102" y="340"/>
                  <a:pt x="100" y="347"/>
                  <a:pt x="98" y="355"/>
                </a:cubicBezTo>
                <a:cubicBezTo>
                  <a:pt x="94" y="381"/>
                  <a:pt x="88" y="407"/>
                  <a:pt x="76" y="432"/>
                </a:cubicBezTo>
                <a:cubicBezTo>
                  <a:pt x="68" y="447"/>
                  <a:pt x="60" y="463"/>
                  <a:pt x="53" y="479"/>
                </a:cubicBezTo>
                <a:cubicBezTo>
                  <a:pt x="45" y="497"/>
                  <a:pt x="39" y="516"/>
                  <a:pt x="39" y="536"/>
                </a:cubicBezTo>
                <a:cubicBezTo>
                  <a:pt x="38" y="550"/>
                  <a:pt x="35" y="563"/>
                  <a:pt x="29" y="576"/>
                </a:cubicBezTo>
                <a:cubicBezTo>
                  <a:pt x="24" y="586"/>
                  <a:pt x="25" y="596"/>
                  <a:pt x="27" y="606"/>
                </a:cubicBezTo>
                <a:cubicBezTo>
                  <a:pt x="28" y="612"/>
                  <a:pt x="28" y="617"/>
                  <a:pt x="28" y="623"/>
                </a:cubicBezTo>
                <a:cubicBezTo>
                  <a:pt x="28" y="627"/>
                  <a:pt x="23" y="629"/>
                  <a:pt x="21" y="626"/>
                </a:cubicBezTo>
                <a:cubicBezTo>
                  <a:pt x="11" y="614"/>
                  <a:pt x="0" y="601"/>
                  <a:pt x="1" y="584"/>
                </a:cubicBezTo>
                <a:cubicBezTo>
                  <a:pt x="1" y="580"/>
                  <a:pt x="1" y="577"/>
                  <a:pt x="2" y="574"/>
                </a:cubicBezTo>
                <a:cubicBezTo>
                  <a:pt x="7" y="556"/>
                  <a:pt x="8" y="538"/>
                  <a:pt x="8" y="520"/>
                </a:cubicBezTo>
                <a:cubicBezTo>
                  <a:pt x="9" y="504"/>
                  <a:pt x="10" y="488"/>
                  <a:pt x="11" y="472"/>
                </a:cubicBezTo>
                <a:cubicBezTo>
                  <a:pt x="13" y="449"/>
                  <a:pt x="17" y="426"/>
                  <a:pt x="25" y="403"/>
                </a:cubicBezTo>
                <a:cubicBezTo>
                  <a:pt x="29" y="389"/>
                  <a:pt x="35" y="375"/>
                  <a:pt x="40" y="361"/>
                </a:cubicBezTo>
                <a:cubicBezTo>
                  <a:pt x="42" y="354"/>
                  <a:pt x="43" y="347"/>
                  <a:pt x="43" y="339"/>
                </a:cubicBezTo>
                <a:cubicBezTo>
                  <a:pt x="43" y="320"/>
                  <a:pt x="45" y="300"/>
                  <a:pt x="49" y="281"/>
                </a:cubicBezTo>
                <a:cubicBezTo>
                  <a:pt x="53" y="264"/>
                  <a:pt x="58" y="248"/>
                  <a:pt x="64" y="231"/>
                </a:cubicBezTo>
                <a:cubicBezTo>
                  <a:pt x="71" y="214"/>
                  <a:pt x="84" y="204"/>
                  <a:pt x="101" y="199"/>
                </a:cubicBezTo>
                <a:cubicBezTo>
                  <a:pt x="111" y="195"/>
                  <a:pt x="121" y="191"/>
                  <a:pt x="132" y="188"/>
                </a:cubicBezTo>
                <a:cubicBezTo>
                  <a:pt x="144" y="184"/>
                  <a:pt x="147" y="175"/>
                  <a:pt x="147" y="164"/>
                </a:cubicBezTo>
                <a:cubicBezTo>
                  <a:pt x="148" y="153"/>
                  <a:pt x="145" y="142"/>
                  <a:pt x="142" y="131"/>
                </a:cubicBezTo>
                <a:cubicBezTo>
                  <a:pt x="138" y="118"/>
                  <a:pt x="133" y="105"/>
                  <a:pt x="130" y="91"/>
                </a:cubicBezTo>
                <a:cubicBezTo>
                  <a:pt x="126" y="76"/>
                  <a:pt x="127" y="60"/>
                  <a:pt x="133" y="45"/>
                </a:cubicBezTo>
                <a:cubicBezTo>
                  <a:pt x="136" y="37"/>
                  <a:pt x="139" y="29"/>
                  <a:pt x="144" y="22"/>
                </a:cubicBezTo>
                <a:cubicBezTo>
                  <a:pt x="154" y="8"/>
                  <a:pt x="168" y="2"/>
                  <a:pt x="185" y="1"/>
                </a:cubicBezTo>
                <a:cubicBezTo>
                  <a:pt x="203" y="0"/>
                  <a:pt x="220" y="2"/>
                  <a:pt x="234" y="14"/>
                </a:cubicBezTo>
                <a:cubicBezTo>
                  <a:pt x="251" y="27"/>
                  <a:pt x="261" y="45"/>
                  <a:pt x="260" y="67"/>
                </a:cubicBezTo>
                <a:cubicBezTo>
                  <a:pt x="259" y="83"/>
                  <a:pt x="257" y="100"/>
                  <a:pt x="256" y="116"/>
                </a:cubicBezTo>
                <a:cubicBezTo>
                  <a:pt x="256" y="126"/>
                  <a:pt x="257" y="135"/>
                  <a:pt x="259" y="144"/>
                </a:cubicBezTo>
                <a:cubicBezTo>
                  <a:pt x="263" y="160"/>
                  <a:pt x="275" y="168"/>
                  <a:pt x="291" y="167"/>
                </a:cubicBezTo>
                <a:cubicBezTo>
                  <a:pt x="294" y="167"/>
                  <a:pt x="298" y="166"/>
                  <a:pt x="302" y="166"/>
                </a:cubicBezTo>
                <a:cubicBezTo>
                  <a:pt x="304" y="166"/>
                  <a:pt x="305" y="167"/>
                  <a:pt x="307" y="168"/>
                </a:cubicBezTo>
                <a:cubicBezTo>
                  <a:pt x="306" y="170"/>
                  <a:pt x="306" y="172"/>
                  <a:pt x="305" y="173"/>
                </a:cubicBezTo>
                <a:cubicBezTo>
                  <a:pt x="295" y="180"/>
                  <a:pt x="285" y="187"/>
                  <a:pt x="273" y="191"/>
                </a:cubicBezTo>
                <a:cubicBezTo>
                  <a:pt x="273" y="191"/>
                  <a:pt x="272" y="191"/>
                  <a:pt x="271" y="192"/>
                </a:cubicBezTo>
                <a:cubicBezTo>
                  <a:pt x="277" y="195"/>
                  <a:pt x="282" y="197"/>
                  <a:pt x="288" y="198"/>
                </a:cubicBezTo>
                <a:cubicBezTo>
                  <a:pt x="307" y="205"/>
                  <a:pt x="320" y="216"/>
                  <a:pt x="327" y="235"/>
                </a:cubicBezTo>
                <a:cubicBezTo>
                  <a:pt x="334" y="255"/>
                  <a:pt x="340" y="275"/>
                  <a:pt x="343" y="295"/>
                </a:cubicBezTo>
                <a:cubicBezTo>
                  <a:pt x="346" y="307"/>
                  <a:pt x="347" y="319"/>
                  <a:pt x="347" y="330"/>
                </a:cubicBezTo>
                <a:cubicBezTo>
                  <a:pt x="347" y="348"/>
                  <a:pt x="351" y="364"/>
                  <a:pt x="358" y="381"/>
                </a:cubicBezTo>
                <a:cubicBezTo>
                  <a:pt x="365" y="399"/>
                  <a:pt x="370" y="417"/>
                  <a:pt x="374" y="437"/>
                </a:cubicBezTo>
                <a:cubicBezTo>
                  <a:pt x="381" y="472"/>
                  <a:pt x="380" y="507"/>
                  <a:pt x="382" y="542"/>
                </a:cubicBezTo>
                <a:cubicBezTo>
                  <a:pt x="383" y="550"/>
                  <a:pt x="385" y="558"/>
                  <a:pt x="385" y="565"/>
                </a:cubicBezTo>
                <a:cubicBezTo>
                  <a:pt x="386" y="576"/>
                  <a:pt x="387" y="587"/>
                  <a:pt x="386" y="598"/>
                </a:cubicBezTo>
                <a:cubicBezTo>
                  <a:pt x="386" y="602"/>
                  <a:pt x="382" y="606"/>
                  <a:pt x="380" y="610"/>
                </a:cubicBezTo>
                <a:cubicBezTo>
                  <a:pt x="377" y="615"/>
                  <a:pt x="374" y="620"/>
                  <a:pt x="371" y="625"/>
                </a:cubicBezTo>
                <a:cubicBezTo>
                  <a:pt x="369" y="626"/>
                  <a:pt x="366" y="627"/>
                  <a:pt x="365" y="627"/>
                </a:cubicBezTo>
                <a:cubicBezTo>
                  <a:pt x="363" y="626"/>
                  <a:pt x="362" y="623"/>
                  <a:pt x="362" y="621"/>
                </a:cubicBezTo>
                <a:cubicBezTo>
                  <a:pt x="361" y="617"/>
                  <a:pt x="362" y="612"/>
                  <a:pt x="363" y="607"/>
                </a:cubicBezTo>
                <a:cubicBezTo>
                  <a:pt x="366" y="594"/>
                  <a:pt x="364" y="581"/>
                  <a:pt x="358" y="570"/>
                </a:cubicBezTo>
                <a:cubicBezTo>
                  <a:pt x="354" y="560"/>
                  <a:pt x="352" y="550"/>
                  <a:pt x="351" y="539"/>
                </a:cubicBezTo>
                <a:cubicBezTo>
                  <a:pt x="351" y="518"/>
                  <a:pt x="346" y="499"/>
                  <a:pt x="337" y="480"/>
                </a:cubicBezTo>
                <a:cubicBezTo>
                  <a:pt x="330" y="464"/>
                  <a:pt x="321" y="449"/>
                  <a:pt x="314" y="433"/>
                </a:cubicBezTo>
                <a:cubicBezTo>
                  <a:pt x="305" y="413"/>
                  <a:pt x="298" y="393"/>
                  <a:pt x="295" y="371"/>
                </a:cubicBezTo>
                <a:cubicBezTo>
                  <a:pt x="292" y="358"/>
                  <a:pt x="290" y="346"/>
                  <a:pt x="286" y="333"/>
                </a:cubicBezTo>
                <a:cubicBezTo>
                  <a:pt x="281" y="353"/>
                  <a:pt x="280" y="374"/>
                  <a:pt x="290" y="393"/>
                </a:cubicBezTo>
                <a:cubicBezTo>
                  <a:pt x="301" y="417"/>
                  <a:pt x="312" y="442"/>
                  <a:pt x="317" y="468"/>
                </a:cubicBezTo>
                <a:cubicBezTo>
                  <a:pt x="320" y="481"/>
                  <a:pt x="322" y="495"/>
                  <a:pt x="324" y="508"/>
                </a:cubicBezTo>
                <a:cubicBezTo>
                  <a:pt x="325" y="516"/>
                  <a:pt x="327" y="524"/>
                  <a:pt x="329" y="532"/>
                </a:cubicBezTo>
                <a:cubicBezTo>
                  <a:pt x="334" y="557"/>
                  <a:pt x="337" y="581"/>
                  <a:pt x="333" y="607"/>
                </a:cubicBezTo>
                <a:cubicBezTo>
                  <a:pt x="328" y="641"/>
                  <a:pt x="318" y="674"/>
                  <a:pt x="306" y="706"/>
                </a:cubicBezTo>
                <a:cubicBezTo>
                  <a:pt x="301" y="719"/>
                  <a:pt x="295" y="732"/>
                  <a:pt x="290" y="745"/>
                </a:cubicBezTo>
                <a:cubicBezTo>
                  <a:pt x="284" y="761"/>
                  <a:pt x="285" y="777"/>
                  <a:pt x="287" y="794"/>
                </a:cubicBezTo>
                <a:cubicBezTo>
                  <a:pt x="289" y="809"/>
                  <a:pt x="289" y="824"/>
                  <a:pt x="290" y="838"/>
                </a:cubicBezTo>
                <a:cubicBezTo>
                  <a:pt x="290" y="845"/>
                  <a:pt x="289" y="852"/>
                  <a:pt x="288" y="859"/>
                </a:cubicBezTo>
                <a:cubicBezTo>
                  <a:pt x="286" y="886"/>
                  <a:pt x="279" y="912"/>
                  <a:pt x="272" y="937"/>
                </a:cubicBezTo>
                <a:cubicBezTo>
                  <a:pt x="264" y="963"/>
                  <a:pt x="255" y="988"/>
                  <a:pt x="247" y="1014"/>
                </a:cubicBezTo>
                <a:cubicBezTo>
                  <a:pt x="242" y="1032"/>
                  <a:pt x="237" y="1049"/>
                  <a:pt x="238" y="1068"/>
                </a:cubicBezTo>
                <a:cubicBezTo>
                  <a:pt x="240" y="1082"/>
                  <a:pt x="243" y="1096"/>
                  <a:pt x="253" y="1108"/>
                </a:cubicBezTo>
                <a:cubicBezTo>
                  <a:pt x="253" y="1108"/>
                  <a:pt x="253" y="1108"/>
                  <a:pt x="253" y="1108"/>
                </a:cubicBezTo>
                <a:cubicBezTo>
                  <a:pt x="262" y="1119"/>
                  <a:pt x="261" y="1122"/>
                  <a:pt x="248" y="1125"/>
                </a:cubicBezTo>
                <a:cubicBezTo>
                  <a:pt x="244" y="1126"/>
                  <a:pt x="240" y="1127"/>
                  <a:pt x="236" y="1128"/>
                </a:cubicBezTo>
                <a:cubicBezTo>
                  <a:pt x="229" y="1129"/>
                  <a:pt x="224" y="1127"/>
                  <a:pt x="221" y="1122"/>
                </a:cubicBezTo>
                <a:cubicBezTo>
                  <a:pt x="215" y="1113"/>
                  <a:pt x="209" y="1105"/>
                  <a:pt x="204" y="1095"/>
                </a:cubicBezTo>
                <a:cubicBezTo>
                  <a:pt x="201" y="1091"/>
                  <a:pt x="200" y="1086"/>
                  <a:pt x="201" y="1081"/>
                </a:cubicBezTo>
                <a:cubicBezTo>
                  <a:pt x="201" y="1066"/>
                  <a:pt x="203" y="1052"/>
                  <a:pt x="204" y="1037"/>
                </a:cubicBezTo>
                <a:cubicBezTo>
                  <a:pt x="205" y="1025"/>
                  <a:pt x="206" y="1014"/>
                  <a:pt x="205" y="1002"/>
                </a:cubicBezTo>
                <a:cubicBezTo>
                  <a:pt x="204" y="959"/>
                  <a:pt x="201" y="916"/>
                  <a:pt x="201" y="874"/>
                </a:cubicBezTo>
                <a:cubicBezTo>
                  <a:pt x="200" y="856"/>
                  <a:pt x="203" y="838"/>
                  <a:pt x="205" y="821"/>
                </a:cubicBezTo>
                <a:cubicBezTo>
                  <a:pt x="206" y="809"/>
                  <a:pt x="205" y="797"/>
                  <a:pt x="203" y="785"/>
                </a:cubicBezTo>
                <a:cubicBezTo>
                  <a:pt x="200" y="764"/>
                  <a:pt x="197" y="743"/>
                  <a:pt x="197" y="722"/>
                </a:cubicBezTo>
                <a:cubicBezTo>
                  <a:pt x="197" y="699"/>
                  <a:pt x="196" y="676"/>
                  <a:pt x="196" y="653"/>
                </a:cubicBezTo>
                <a:cubicBezTo>
                  <a:pt x="197" y="634"/>
                  <a:pt x="200" y="615"/>
                  <a:pt x="201" y="596"/>
                </a:cubicBezTo>
                <a:cubicBezTo>
                  <a:pt x="202" y="592"/>
                  <a:pt x="203" y="588"/>
                  <a:pt x="199" y="585"/>
                </a:cubicBezTo>
                <a:cubicBezTo>
                  <a:pt x="197" y="584"/>
                  <a:pt x="195" y="583"/>
                  <a:pt x="193" y="584"/>
                </a:cubicBezTo>
                <a:cubicBezTo>
                  <a:pt x="191" y="585"/>
                  <a:pt x="189" y="587"/>
                  <a:pt x="189" y="590"/>
                </a:cubicBezTo>
                <a:cubicBezTo>
                  <a:pt x="188" y="594"/>
                  <a:pt x="189" y="599"/>
                  <a:pt x="190" y="603"/>
                </a:cubicBezTo>
                <a:cubicBezTo>
                  <a:pt x="195" y="636"/>
                  <a:pt x="194" y="668"/>
                  <a:pt x="193" y="701"/>
                </a:cubicBezTo>
                <a:cubicBezTo>
                  <a:pt x="192" y="708"/>
                  <a:pt x="193" y="716"/>
                  <a:pt x="192" y="723"/>
                </a:cubicBezTo>
                <a:cubicBezTo>
                  <a:pt x="191" y="740"/>
                  <a:pt x="190" y="756"/>
                  <a:pt x="189" y="772"/>
                </a:cubicBezTo>
                <a:cubicBezTo>
                  <a:pt x="187" y="785"/>
                  <a:pt x="185" y="798"/>
                  <a:pt x="184" y="811"/>
                </a:cubicBezTo>
                <a:cubicBezTo>
                  <a:pt x="184" y="819"/>
                  <a:pt x="186" y="828"/>
                  <a:pt x="187" y="837"/>
                </a:cubicBezTo>
                <a:cubicBezTo>
                  <a:pt x="188" y="857"/>
                  <a:pt x="190" y="878"/>
                  <a:pt x="189" y="899"/>
                </a:cubicBezTo>
                <a:cubicBezTo>
                  <a:pt x="188" y="933"/>
                  <a:pt x="186" y="966"/>
                  <a:pt x="184" y="1000"/>
                </a:cubicBezTo>
                <a:cubicBezTo>
                  <a:pt x="184" y="1013"/>
                  <a:pt x="185" y="1026"/>
                  <a:pt x="186" y="1039"/>
                </a:cubicBezTo>
                <a:cubicBezTo>
                  <a:pt x="187" y="1053"/>
                  <a:pt x="189" y="1067"/>
                  <a:pt x="189" y="1081"/>
                </a:cubicBezTo>
                <a:cubicBezTo>
                  <a:pt x="190" y="1084"/>
                  <a:pt x="188" y="1088"/>
                  <a:pt x="187" y="1091"/>
                </a:cubicBezTo>
                <a:cubicBezTo>
                  <a:pt x="183" y="1100"/>
                  <a:pt x="179" y="1109"/>
                  <a:pt x="176" y="1118"/>
                </a:cubicBezTo>
                <a:cubicBezTo>
                  <a:pt x="172" y="1127"/>
                  <a:pt x="168" y="1130"/>
                  <a:pt x="159" y="1126"/>
                </a:cubicBezTo>
                <a:cubicBezTo>
                  <a:pt x="153" y="1124"/>
                  <a:pt x="147" y="1120"/>
                  <a:pt x="140" y="1117"/>
                </a:cubicBezTo>
                <a:cubicBezTo>
                  <a:pt x="137" y="1115"/>
                  <a:pt x="135" y="1111"/>
                  <a:pt x="138" y="1107"/>
                </a:cubicBezTo>
                <a:cubicBezTo>
                  <a:pt x="141" y="1102"/>
                  <a:pt x="144" y="1097"/>
                  <a:pt x="146" y="1091"/>
                </a:cubicBezTo>
                <a:cubicBezTo>
                  <a:pt x="149" y="1085"/>
                  <a:pt x="151" y="1078"/>
                  <a:pt x="151" y="1071"/>
                </a:cubicBezTo>
                <a:cubicBezTo>
                  <a:pt x="153" y="1058"/>
                  <a:pt x="151" y="1044"/>
                  <a:pt x="147" y="1031"/>
                </a:cubicBezTo>
                <a:cubicBezTo>
                  <a:pt x="137" y="999"/>
                  <a:pt x="127" y="967"/>
                  <a:pt x="117" y="934"/>
                </a:cubicBezTo>
                <a:cubicBezTo>
                  <a:pt x="113" y="919"/>
                  <a:pt x="108" y="903"/>
                  <a:pt x="105" y="887"/>
                </a:cubicBezTo>
                <a:cubicBezTo>
                  <a:pt x="100" y="861"/>
                  <a:pt x="98" y="835"/>
                  <a:pt x="101" y="809"/>
                </a:cubicBezTo>
                <a:cubicBezTo>
                  <a:pt x="102" y="797"/>
                  <a:pt x="104" y="785"/>
                  <a:pt x="105" y="773"/>
                </a:cubicBezTo>
                <a:cubicBezTo>
                  <a:pt x="106" y="761"/>
                  <a:pt x="102" y="751"/>
                  <a:pt x="98" y="741"/>
                </a:cubicBezTo>
                <a:cubicBezTo>
                  <a:pt x="89" y="716"/>
                  <a:pt x="79" y="693"/>
                  <a:pt x="71" y="668"/>
                </a:cubicBezTo>
                <a:cubicBezTo>
                  <a:pt x="61" y="638"/>
                  <a:pt x="54" y="606"/>
                  <a:pt x="55" y="573"/>
                </a:cubicBezTo>
                <a:cubicBezTo>
                  <a:pt x="56" y="562"/>
                  <a:pt x="58" y="551"/>
                  <a:pt x="60" y="539"/>
                </a:cubicBezTo>
                <a:cubicBezTo>
                  <a:pt x="62" y="525"/>
                  <a:pt x="65" y="510"/>
                  <a:pt x="67" y="496"/>
                </a:cubicBezTo>
                <a:cubicBezTo>
                  <a:pt x="71" y="475"/>
                  <a:pt x="75" y="455"/>
                  <a:pt x="83" y="435"/>
                </a:cubicBezTo>
                <a:cubicBezTo>
                  <a:pt x="89" y="419"/>
                  <a:pt x="96" y="404"/>
                  <a:pt x="103" y="388"/>
                </a:cubicBezTo>
                <a:cubicBezTo>
                  <a:pt x="109" y="372"/>
                  <a:pt x="109" y="355"/>
                  <a:pt x="105" y="339"/>
                </a:cubicBezTo>
                <a:cubicBezTo>
                  <a:pt x="105" y="338"/>
                  <a:pt x="105" y="337"/>
                  <a:pt x="105" y="335"/>
                </a:cubicBezTo>
                <a:cubicBezTo>
                  <a:pt x="105" y="335"/>
                  <a:pt x="104" y="334"/>
                  <a:pt x="104" y="333"/>
                </a:cubicBezTo>
                <a:cubicBezTo>
                  <a:pt x="104" y="333"/>
                  <a:pt x="103" y="333"/>
                  <a:pt x="103" y="333"/>
                </a:cubicBezTo>
                <a:close/>
              </a:path>
            </a:pathLst>
          </a:custGeom>
          <a:solidFill>
            <a:srgbClr val="CDCDCD"/>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21" name="Content Placeholder 6">
            <a:extLst>
              <a:ext uri="{FF2B5EF4-FFF2-40B4-BE49-F238E27FC236}">
                <a16:creationId xmlns:a16="http://schemas.microsoft.com/office/drawing/2014/main" id="{B68A0B1C-BB96-793E-DF43-867FE2C02C8F}"/>
              </a:ext>
            </a:extLst>
          </p:cNvPr>
          <p:cNvSpPr txBox="1">
            <a:spLocks/>
          </p:cNvSpPr>
          <p:nvPr/>
        </p:nvSpPr>
        <p:spPr>
          <a:xfrm>
            <a:off x="7722606" y="1699418"/>
            <a:ext cx="3829632" cy="3955148"/>
          </a:xfrm>
          <a:prstGeom prst="rect">
            <a:avLst/>
          </a:prstGeom>
        </p:spPr>
        <p:txBody>
          <a:bodyPr vert="horz" lIns="0" tIns="0" rIns="0" bIns="0" rtlCol="0">
            <a:noAutofit/>
          </a:bodyPr>
          <a:lstStyle>
            <a:lvl1pPr marL="158750" indent="-158750" algn="l" defTabSz="914400" rtl="0" eaLnBrk="1" latinLnBrk="0" hangingPunct="1">
              <a:lnSpc>
                <a:spcPct val="95000"/>
              </a:lnSpc>
              <a:spcBef>
                <a:spcPts val="600"/>
              </a:spcBef>
              <a:spcAft>
                <a:spcPts val="600"/>
              </a:spcAft>
              <a:buClr>
                <a:schemeClr val="tx1"/>
              </a:buClr>
              <a:buFont typeface="Arial" panose="020B0604020202020204" pitchFamily="34" charset="0"/>
              <a:buChar char="•"/>
              <a:defRPr sz="2000" kern="1200">
                <a:solidFill>
                  <a:schemeClr val="tx1"/>
                </a:solidFill>
                <a:latin typeface="+mn-lt"/>
                <a:ea typeface="+mn-ea"/>
                <a:cs typeface="+mn-cs"/>
              </a:defRPr>
            </a:lvl1pPr>
            <a:lvl2pPr marL="387350" indent="-220663" algn="l" defTabSz="914400" rtl="0" eaLnBrk="1" latinLnBrk="0" hangingPunct="1">
              <a:lnSpc>
                <a:spcPct val="95000"/>
              </a:lnSpc>
              <a:spcBef>
                <a:spcPts val="0"/>
              </a:spcBef>
              <a:spcAft>
                <a:spcPts val="600"/>
              </a:spcAft>
              <a:buClr>
                <a:schemeClr val="tx1"/>
              </a:buClr>
              <a:buFont typeface="Arial" panose="020B0604020202020204" pitchFamily="34" charset="0"/>
              <a:buChar char="–"/>
              <a:defRPr sz="2000" kern="1200">
                <a:solidFill>
                  <a:schemeClr val="tx1"/>
                </a:solidFill>
                <a:latin typeface="+mn-lt"/>
                <a:ea typeface="+mn-ea"/>
                <a:cs typeface="+mn-cs"/>
              </a:defRPr>
            </a:lvl2pPr>
            <a:lvl3pPr marL="581025" indent="-185738" algn="l" defTabSz="914400" rtl="0" eaLnBrk="1" latinLnBrk="0" hangingPunct="1">
              <a:lnSpc>
                <a:spcPct val="95000"/>
              </a:lnSpc>
              <a:spcBef>
                <a:spcPts val="0"/>
              </a:spcBef>
              <a:spcAft>
                <a:spcPts val="600"/>
              </a:spcAft>
              <a:buClr>
                <a:schemeClr val="tx1"/>
              </a:buClr>
              <a:buFont typeface="Arial" panose="020B0604020202020204" pitchFamily="34" charset="0"/>
              <a:buChar char="•"/>
              <a:defRPr sz="1800" kern="1200">
                <a:solidFill>
                  <a:schemeClr val="tx1"/>
                </a:solidFill>
                <a:latin typeface="+mn-lt"/>
                <a:ea typeface="+mn-ea"/>
                <a:cs typeface="+mn-cs"/>
              </a:defRPr>
            </a:lvl3pPr>
            <a:lvl4pPr marL="747713" indent="-176213" algn="l" defTabSz="914400" rtl="0" eaLnBrk="1" latinLnBrk="0" hangingPunct="1">
              <a:lnSpc>
                <a:spcPct val="95000"/>
              </a:lnSpc>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4pPr>
            <a:lvl5pPr marL="931863" indent="-166688" algn="l" defTabSz="914400" rtl="0" eaLnBrk="1" latinLnBrk="0" hangingPunct="1">
              <a:lnSpc>
                <a:spcPct val="95000"/>
              </a:lnSpc>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700" b="1" dirty="0"/>
              <a:t>From Hauser et al, 2020</a:t>
            </a:r>
            <a:r>
              <a:rPr lang="en-US" sz="1700" b="1" baseline="30000" dirty="0"/>
              <a:t>2</a:t>
            </a:r>
            <a:r>
              <a:rPr lang="en-US" sz="1700" b="1" dirty="0"/>
              <a:t>:</a:t>
            </a:r>
          </a:p>
          <a:p>
            <a:pPr marL="0" indent="0">
              <a:spcAft>
                <a:spcPts val="1200"/>
              </a:spcAft>
              <a:buFont typeface="Arial" panose="020B0604020202020204" pitchFamily="34" charset="0"/>
              <a:buNone/>
            </a:pPr>
            <a:r>
              <a:rPr lang="en-US" sz="1700" dirty="0"/>
              <a:t>“Persistent, hyperkinetic, involuntary movements of the mouth, jaw, tongue, face, trunk, or extremities, often in combination.”</a:t>
            </a:r>
          </a:p>
          <a:p>
            <a:pPr marL="0" indent="0">
              <a:buNone/>
            </a:pPr>
            <a:r>
              <a:rPr lang="en-US" sz="1700" b="1" dirty="0"/>
              <a:t>Movements can be:</a:t>
            </a:r>
          </a:p>
          <a:p>
            <a:r>
              <a:rPr lang="en-US" sz="1700" dirty="0"/>
              <a:t>Choreoathetotic (irregular, dance-like)</a:t>
            </a:r>
          </a:p>
          <a:p>
            <a:r>
              <a:rPr lang="en-US" sz="1700" dirty="0"/>
              <a:t>Athetotic (slow, writhing)</a:t>
            </a:r>
          </a:p>
          <a:p>
            <a:r>
              <a:rPr lang="en-US" sz="1700" dirty="0"/>
              <a:t>Stereotypic (repetitive, purposeless)</a:t>
            </a:r>
          </a:p>
        </p:txBody>
      </p:sp>
    </p:spTree>
    <p:extLst>
      <p:ext uri="{BB962C8B-B14F-4D97-AF65-F5344CB8AC3E}">
        <p14:creationId xmlns:p14="http://schemas.microsoft.com/office/powerpoint/2010/main" val="2991180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Is Choreoathetoid Movement? </a:t>
            </a:r>
          </a:p>
        </p:txBody>
      </p:sp>
      <p:sp>
        <p:nvSpPr>
          <p:cNvPr id="6" name="Slide Number Placeholder 5"/>
          <p:cNvSpPr>
            <a:spLocks noGrp="1"/>
          </p:cNvSpPr>
          <p:nvPr>
            <p:ph type="sldNum" sz="quarter" idx="4"/>
          </p:nvPr>
        </p:nvSpPr>
        <p:spPr/>
        <p:txBody>
          <a:bodyPr/>
          <a:lstStyle/>
          <a:p>
            <a:pPr defTabSz="914126">
              <a:lnSpc>
                <a:spcPct val="100000"/>
              </a:lnSpc>
              <a:defRPr/>
            </a:pPr>
            <a:fld id="{F3C1FD0B-2342-48FB-A867-BE1FD0EAA53B}" type="slidenum">
              <a:rPr lang="en-US"/>
              <a:pPr defTabSz="914126">
                <a:lnSpc>
                  <a:spcPct val="100000"/>
                </a:lnSpc>
                <a:defRPr/>
              </a:pPr>
              <a:t>19</a:t>
            </a:fld>
            <a:endParaRPr lang="en-US" dirty="0"/>
          </a:p>
        </p:txBody>
      </p:sp>
      <p:sp>
        <p:nvSpPr>
          <p:cNvPr id="8" name="Text Placeholder 10"/>
          <p:cNvSpPr>
            <a:spLocks noGrp="1"/>
          </p:cNvSpPr>
          <p:nvPr>
            <p:ph type="body" sz="quarter" idx="10"/>
          </p:nvPr>
        </p:nvSpPr>
        <p:spPr/>
        <p:txBody>
          <a:bodyPr>
            <a:normAutofit/>
          </a:bodyPr>
          <a:lstStyle/>
          <a:p>
            <a:r>
              <a:rPr lang="en-US" dirty="0"/>
              <a:t>Differential Diagnosis of Tardive Dyskinesia</a:t>
            </a:r>
          </a:p>
        </p:txBody>
      </p:sp>
      <p:sp>
        <p:nvSpPr>
          <p:cNvPr id="12" name="TextBox 11">
            <a:extLst>
              <a:ext uri="{FF2B5EF4-FFF2-40B4-BE49-F238E27FC236}">
                <a16:creationId xmlns:a16="http://schemas.microsoft.com/office/drawing/2014/main" id="{2E1CE691-486F-6E4E-5EA8-C400EDB755F3}"/>
              </a:ext>
            </a:extLst>
          </p:cNvPr>
          <p:cNvSpPr txBox="1"/>
          <p:nvPr/>
        </p:nvSpPr>
        <p:spPr>
          <a:xfrm>
            <a:off x="986289" y="5993395"/>
            <a:ext cx="10574338" cy="518902"/>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dirty="0">
                <a:solidFill>
                  <a:prstClr val="black"/>
                </a:solidFill>
                <a:latin typeface="+mj-lt"/>
              </a:rPr>
              <a:t>National Cancer Institute. NCIthesaurus. Choreoathetosis (Code C116730). Accessed December 6, 2021. https://ncit.nci.nih.gov/ncitbrowser/ConceptReport.jsp?dictionary=NCI_Thesaurus&amp;version=20.10d&amp;ns=ncit&amp;code=C116730&amp;key=n1513537046&amp;b=1&amp;n=null</a:t>
            </a:r>
            <a:endParaRPr lang="en-US" dirty="0"/>
          </a:p>
        </p:txBody>
      </p:sp>
      <p:grpSp>
        <p:nvGrpSpPr>
          <p:cNvPr id="4" name="Group 3">
            <a:extLst>
              <a:ext uri="{FF2B5EF4-FFF2-40B4-BE49-F238E27FC236}">
                <a16:creationId xmlns:a16="http://schemas.microsoft.com/office/drawing/2014/main" id="{4930858B-A9A1-31DF-A599-8287E5357551}"/>
              </a:ext>
            </a:extLst>
          </p:cNvPr>
          <p:cNvGrpSpPr/>
          <p:nvPr/>
        </p:nvGrpSpPr>
        <p:grpSpPr>
          <a:xfrm>
            <a:off x="3714780" y="1804451"/>
            <a:ext cx="4759264" cy="3734615"/>
            <a:chOff x="3714781" y="1695810"/>
            <a:chExt cx="4759264" cy="3734615"/>
          </a:xfrm>
        </p:grpSpPr>
        <p:sp>
          <p:nvSpPr>
            <p:cNvPr id="11" name="TextBox 10"/>
            <p:cNvSpPr txBox="1"/>
            <p:nvPr/>
          </p:nvSpPr>
          <p:spPr>
            <a:xfrm>
              <a:off x="3714781" y="4106986"/>
              <a:ext cx="4759264" cy="1323439"/>
            </a:xfrm>
            <a:prstGeom prst="rect">
              <a:avLst/>
            </a:prstGeom>
            <a:noFill/>
          </p:spPr>
          <p:txBody>
            <a:bodyPr wrap="square" rtlCol="0">
              <a:spAutoFit/>
            </a:bodyPr>
            <a:lstStyle/>
            <a:p>
              <a:pPr marL="63481" lvl="1" algn="ctr" defTabSz="914126">
                <a:defRPr/>
              </a:pPr>
              <a:r>
                <a:rPr lang="en-US" sz="2000" dirty="0">
                  <a:solidFill>
                    <a:prstClr val="black"/>
                  </a:solidFill>
                  <a:latin typeface="+mj-lt"/>
                </a:rPr>
                <a:t>Choreoathetosis is defined as abnormal movement characterized by involuntary jerking and writhing, affecting the limbs, trunk, and facial muscles</a:t>
              </a:r>
            </a:p>
          </p:txBody>
        </p:sp>
        <p:grpSp>
          <p:nvGrpSpPr>
            <p:cNvPr id="3" name="Group 2">
              <a:extLst>
                <a:ext uri="{FF2B5EF4-FFF2-40B4-BE49-F238E27FC236}">
                  <a16:creationId xmlns:a16="http://schemas.microsoft.com/office/drawing/2014/main" id="{1B993456-0816-9330-44BF-85BA4F11B9A0}"/>
                </a:ext>
              </a:extLst>
            </p:cNvPr>
            <p:cNvGrpSpPr/>
            <p:nvPr/>
          </p:nvGrpSpPr>
          <p:grpSpPr>
            <a:xfrm>
              <a:off x="4945298" y="1695810"/>
              <a:ext cx="2298230" cy="2304152"/>
              <a:chOff x="4872115" y="1695810"/>
              <a:chExt cx="2298230" cy="2304152"/>
            </a:xfrm>
          </p:grpSpPr>
          <p:grpSp>
            <p:nvGrpSpPr>
              <p:cNvPr id="25" name="Group 24"/>
              <p:cNvGrpSpPr/>
              <p:nvPr/>
            </p:nvGrpSpPr>
            <p:grpSpPr>
              <a:xfrm>
                <a:off x="5632075" y="1987234"/>
                <a:ext cx="897216" cy="1781936"/>
                <a:chOff x="-6634351" y="5060258"/>
                <a:chExt cx="684213" cy="1358900"/>
              </a:xfrm>
              <a:solidFill>
                <a:schemeClr val="accent1"/>
              </a:solidFill>
            </p:grpSpPr>
            <p:sp>
              <p:nvSpPr>
                <p:cNvPr id="26" name="Freeform 46"/>
                <p:cNvSpPr>
                  <a:spLocks/>
                </p:cNvSpPr>
                <p:nvPr/>
              </p:nvSpPr>
              <p:spPr bwMode="auto">
                <a:xfrm>
                  <a:off x="-6634351" y="5261870"/>
                  <a:ext cx="684213" cy="1157288"/>
                </a:xfrm>
                <a:custGeom>
                  <a:avLst/>
                  <a:gdLst>
                    <a:gd name="T0" fmla="*/ 102 w 206"/>
                    <a:gd name="T1" fmla="*/ 184 h 348"/>
                    <a:gd name="T2" fmla="*/ 100 w 206"/>
                    <a:gd name="T3" fmla="*/ 185 h 348"/>
                    <a:gd name="T4" fmla="*/ 63 w 206"/>
                    <a:gd name="T5" fmla="*/ 195 h 348"/>
                    <a:gd name="T6" fmla="*/ 60 w 206"/>
                    <a:gd name="T7" fmla="*/ 198 h 348"/>
                    <a:gd name="T8" fmla="*/ 42 w 206"/>
                    <a:gd name="T9" fmla="*/ 286 h 348"/>
                    <a:gd name="T10" fmla="*/ 18 w 206"/>
                    <a:gd name="T11" fmla="*/ 302 h 348"/>
                    <a:gd name="T12" fmla="*/ 2 w 206"/>
                    <a:gd name="T13" fmla="*/ 278 h 348"/>
                    <a:gd name="T14" fmla="*/ 23 w 206"/>
                    <a:gd name="T15" fmla="*/ 175 h 348"/>
                    <a:gd name="T16" fmla="*/ 37 w 206"/>
                    <a:gd name="T17" fmla="*/ 160 h 348"/>
                    <a:gd name="T18" fmla="*/ 84 w 206"/>
                    <a:gd name="T19" fmla="*/ 141 h 348"/>
                    <a:gd name="T20" fmla="*/ 86 w 206"/>
                    <a:gd name="T21" fmla="*/ 140 h 348"/>
                    <a:gd name="T22" fmla="*/ 85 w 206"/>
                    <a:gd name="T23" fmla="*/ 138 h 348"/>
                    <a:gd name="T24" fmla="*/ 73 w 206"/>
                    <a:gd name="T25" fmla="*/ 103 h 348"/>
                    <a:gd name="T26" fmla="*/ 70 w 206"/>
                    <a:gd name="T27" fmla="*/ 101 h 348"/>
                    <a:gd name="T28" fmla="*/ 25 w 206"/>
                    <a:gd name="T29" fmla="*/ 94 h 348"/>
                    <a:gd name="T30" fmla="*/ 13 w 206"/>
                    <a:gd name="T31" fmla="*/ 78 h 348"/>
                    <a:gd name="T32" fmla="*/ 26 w 206"/>
                    <a:gd name="T33" fmla="*/ 64 h 348"/>
                    <a:gd name="T34" fmla="*/ 42 w 206"/>
                    <a:gd name="T35" fmla="*/ 66 h 348"/>
                    <a:gd name="T36" fmla="*/ 60 w 206"/>
                    <a:gd name="T37" fmla="*/ 68 h 348"/>
                    <a:gd name="T38" fmla="*/ 61 w 206"/>
                    <a:gd name="T39" fmla="*/ 68 h 348"/>
                    <a:gd name="T40" fmla="*/ 60 w 206"/>
                    <a:gd name="T41" fmla="*/ 67 h 348"/>
                    <a:gd name="T42" fmla="*/ 53 w 206"/>
                    <a:gd name="T43" fmla="*/ 38 h 348"/>
                    <a:gd name="T44" fmla="*/ 52 w 206"/>
                    <a:gd name="T45" fmla="*/ 25 h 348"/>
                    <a:gd name="T46" fmla="*/ 66 w 206"/>
                    <a:gd name="T47" fmla="*/ 7 h 348"/>
                    <a:gd name="T48" fmla="*/ 90 w 206"/>
                    <a:gd name="T49" fmla="*/ 0 h 348"/>
                    <a:gd name="T50" fmla="*/ 154 w 206"/>
                    <a:gd name="T51" fmla="*/ 1 h 348"/>
                    <a:gd name="T52" fmla="*/ 163 w 206"/>
                    <a:gd name="T53" fmla="*/ 1 h 348"/>
                    <a:gd name="T54" fmla="*/ 175 w 206"/>
                    <a:gd name="T55" fmla="*/ 12 h 348"/>
                    <a:gd name="T56" fmla="*/ 200 w 206"/>
                    <a:gd name="T57" fmla="*/ 68 h 348"/>
                    <a:gd name="T58" fmla="*/ 205 w 206"/>
                    <a:gd name="T59" fmla="*/ 82 h 348"/>
                    <a:gd name="T60" fmla="*/ 194 w 206"/>
                    <a:gd name="T61" fmla="*/ 99 h 348"/>
                    <a:gd name="T62" fmla="*/ 175 w 206"/>
                    <a:gd name="T63" fmla="*/ 91 h 348"/>
                    <a:gd name="T64" fmla="*/ 164 w 206"/>
                    <a:gd name="T65" fmla="*/ 69 h 348"/>
                    <a:gd name="T66" fmla="*/ 150 w 206"/>
                    <a:gd name="T67" fmla="*/ 35 h 348"/>
                    <a:gd name="T68" fmla="*/ 147 w 206"/>
                    <a:gd name="T69" fmla="*/ 33 h 348"/>
                    <a:gd name="T70" fmla="*/ 128 w 206"/>
                    <a:gd name="T71" fmla="*/ 33 h 348"/>
                    <a:gd name="T72" fmla="*/ 129 w 206"/>
                    <a:gd name="T73" fmla="*/ 36 h 348"/>
                    <a:gd name="T74" fmla="*/ 161 w 206"/>
                    <a:gd name="T75" fmla="*/ 138 h 348"/>
                    <a:gd name="T76" fmla="*/ 159 w 206"/>
                    <a:gd name="T77" fmla="*/ 172 h 348"/>
                    <a:gd name="T78" fmla="*/ 132 w 206"/>
                    <a:gd name="T79" fmla="*/ 229 h 348"/>
                    <a:gd name="T80" fmla="*/ 131 w 206"/>
                    <a:gd name="T81" fmla="*/ 234 h 348"/>
                    <a:gd name="T82" fmla="*/ 150 w 206"/>
                    <a:gd name="T83" fmla="*/ 322 h 348"/>
                    <a:gd name="T84" fmla="*/ 135 w 206"/>
                    <a:gd name="T85" fmla="*/ 345 h 348"/>
                    <a:gd name="T86" fmla="*/ 110 w 206"/>
                    <a:gd name="T87" fmla="*/ 332 h 348"/>
                    <a:gd name="T88" fmla="*/ 101 w 206"/>
                    <a:gd name="T89" fmla="*/ 294 h 348"/>
                    <a:gd name="T90" fmla="*/ 87 w 206"/>
                    <a:gd name="T91" fmla="*/ 238 h 348"/>
                    <a:gd name="T92" fmla="*/ 88 w 206"/>
                    <a:gd name="T93" fmla="*/ 222 h 348"/>
                    <a:gd name="T94" fmla="*/ 101 w 206"/>
                    <a:gd name="T95" fmla="*/ 187 h 348"/>
                    <a:gd name="T96" fmla="*/ 102 w 206"/>
                    <a:gd name="T97" fmla="*/ 184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6" h="348">
                      <a:moveTo>
                        <a:pt x="102" y="184"/>
                      </a:moveTo>
                      <a:cubicBezTo>
                        <a:pt x="101" y="185"/>
                        <a:pt x="100" y="185"/>
                        <a:pt x="100" y="185"/>
                      </a:cubicBezTo>
                      <a:cubicBezTo>
                        <a:pt x="87" y="188"/>
                        <a:pt x="75" y="192"/>
                        <a:pt x="63" y="195"/>
                      </a:cubicBezTo>
                      <a:cubicBezTo>
                        <a:pt x="61" y="195"/>
                        <a:pt x="60" y="196"/>
                        <a:pt x="60" y="198"/>
                      </a:cubicBezTo>
                      <a:cubicBezTo>
                        <a:pt x="54" y="227"/>
                        <a:pt x="48" y="256"/>
                        <a:pt x="42" y="286"/>
                      </a:cubicBezTo>
                      <a:cubicBezTo>
                        <a:pt x="39" y="297"/>
                        <a:pt x="29" y="304"/>
                        <a:pt x="18" y="302"/>
                      </a:cubicBezTo>
                      <a:cubicBezTo>
                        <a:pt x="7" y="299"/>
                        <a:pt x="0" y="289"/>
                        <a:pt x="2" y="278"/>
                      </a:cubicBezTo>
                      <a:cubicBezTo>
                        <a:pt x="9" y="243"/>
                        <a:pt x="16" y="209"/>
                        <a:pt x="23" y="175"/>
                      </a:cubicBezTo>
                      <a:cubicBezTo>
                        <a:pt x="25" y="168"/>
                        <a:pt x="29" y="163"/>
                        <a:pt x="37" y="160"/>
                      </a:cubicBezTo>
                      <a:cubicBezTo>
                        <a:pt x="52" y="154"/>
                        <a:pt x="68" y="147"/>
                        <a:pt x="84" y="141"/>
                      </a:cubicBezTo>
                      <a:cubicBezTo>
                        <a:pt x="85" y="141"/>
                        <a:pt x="85" y="141"/>
                        <a:pt x="86" y="140"/>
                      </a:cubicBezTo>
                      <a:cubicBezTo>
                        <a:pt x="86" y="140"/>
                        <a:pt x="86" y="139"/>
                        <a:pt x="85" y="138"/>
                      </a:cubicBezTo>
                      <a:cubicBezTo>
                        <a:pt x="81" y="126"/>
                        <a:pt x="77" y="115"/>
                        <a:pt x="73" y="103"/>
                      </a:cubicBezTo>
                      <a:cubicBezTo>
                        <a:pt x="73" y="101"/>
                        <a:pt x="72" y="101"/>
                        <a:pt x="70" y="101"/>
                      </a:cubicBezTo>
                      <a:cubicBezTo>
                        <a:pt x="55" y="99"/>
                        <a:pt x="40" y="96"/>
                        <a:pt x="25" y="94"/>
                      </a:cubicBezTo>
                      <a:cubicBezTo>
                        <a:pt x="18" y="93"/>
                        <a:pt x="12" y="86"/>
                        <a:pt x="13" y="78"/>
                      </a:cubicBezTo>
                      <a:cubicBezTo>
                        <a:pt x="13" y="71"/>
                        <a:pt x="19" y="64"/>
                        <a:pt x="26" y="64"/>
                      </a:cubicBezTo>
                      <a:cubicBezTo>
                        <a:pt x="31" y="64"/>
                        <a:pt x="37" y="65"/>
                        <a:pt x="42" y="66"/>
                      </a:cubicBezTo>
                      <a:cubicBezTo>
                        <a:pt x="48" y="67"/>
                        <a:pt x="54" y="68"/>
                        <a:pt x="60" y="68"/>
                      </a:cubicBezTo>
                      <a:cubicBezTo>
                        <a:pt x="60" y="68"/>
                        <a:pt x="60" y="68"/>
                        <a:pt x="61" y="68"/>
                      </a:cubicBezTo>
                      <a:cubicBezTo>
                        <a:pt x="61" y="68"/>
                        <a:pt x="60" y="67"/>
                        <a:pt x="60" y="67"/>
                      </a:cubicBezTo>
                      <a:cubicBezTo>
                        <a:pt x="58" y="57"/>
                        <a:pt x="55" y="48"/>
                        <a:pt x="53" y="38"/>
                      </a:cubicBezTo>
                      <a:cubicBezTo>
                        <a:pt x="52" y="34"/>
                        <a:pt x="52" y="29"/>
                        <a:pt x="52" y="25"/>
                      </a:cubicBezTo>
                      <a:cubicBezTo>
                        <a:pt x="53" y="16"/>
                        <a:pt x="58" y="11"/>
                        <a:pt x="66" y="7"/>
                      </a:cubicBezTo>
                      <a:cubicBezTo>
                        <a:pt x="73" y="2"/>
                        <a:pt x="82" y="0"/>
                        <a:pt x="90" y="0"/>
                      </a:cubicBezTo>
                      <a:cubicBezTo>
                        <a:pt x="112" y="0"/>
                        <a:pt x="133" y="1"/>
                        <a:pt x="154" y="1"/>
                      </a:cubicBezTo>
                      <a:cubicBezTo>
                        <a:pt x="157" y="1"/>
                        <a:pt x="160" y="1"/>
                        <a:pt x="163" y="1"/>
                      </a:cubicBezTo>
                      <a:cubicBezTo>
                        <a:pt x="169" y="2"/>
                        <a:pt x="173" y="6"/>
                        <a:pt x="175" y="12"/>
                      </a:cubicBezTo>
                      <a:cubicBezTo>
                        <a:pt x="183" y="30"/>
                        <a:pt x="192" y="49"/>
                        <a:pt x="200" y="68"/>
                      </a:cubicBezTo>
                      <a:cubicBezTo>
                        <a:pt x="202" y="72"/>
                        <a:pt x="204" y="77"/>
                        <a:pt x="205" y="82"/>
                      </a:cubicBezTo>
                      <a:cubicBezTo>
                        <a:pt x="206" y="89"/>
                        <a:pt x="201" y="96"/>
                        <a:pt x="194" y="99"/>
                      </a:cubicBezTo>
                      <a:cubicBezTo>
                        <a:pt x="186" y="101"/>
                        <a:pt x="178" y="98"/>
                        <a:pt x="175" y="91"/>
                      </a:cubicBezTo>
                      <a:cubicBezTo>
                        <a:pt x="171" y="84"/>
                        <a:pt x="168" y="76"/>
                        <a:pt x="164" y="69"/>
                      </a:cubicBezTo>
                      <a:cubicBezTo>
                        <a:pt x="160" y="57"/>
                        <a:pt x="155" y="46"/>
                        <a:pt x="150" y="35"/>
                      </a:cubicBezTo>
                      <a:cubicBezTo>
                        <a:pt x="149" y="34"/>
                        <a:pt x="149" y="33"/>
                        <a:pt x="147" y="33"/>
                      </a:cubicBezTo>
                      <a:cubicBezTo>
                        <a:pt x="141" y="33"/>
                        <a:pt x="135" y="33"/>
                        <a:pt x="128" y="33"/>
                      </a:cubicBezTo>
                      <a:cubicBezTo>
                        <a:pt x="129" y="34"/>
                        <a:pt x="129" y="35"/>
                        <a:pt x="129" y="36"/>
                      </a:cubicBezTo>
                      <a:cubicBezTo>
                        <a:pt x="140" y="70"/>
                        <a:pt x="150" y="104"/>
                        <a:pt x="161" y="138"/>
                      </a:cubicBezTo>
                      <a:cubicBezTo>
                        <a:pt x="165" y="149"/>
                        <a:pt x="164" y="161"/>
                        <a:pt x="159" y="172"/>
                      </a:cubicBezTo>
                      <a:cubicBezTo>
                        <a:pt x="150" y="191"/>
                        <a:pt x="141" y="210"/>
                        <a:pt x="132" y="229"/>
                      </a:cubicBezTo>
                      <a:cubicBezTo>
                        <a:pt x="131" y="230"/>
                        <a:pt x="131" y="232"/>
                        <a:pt x="131" y="234"/>
                      </a:cubicBezTo>
                      <a:cubicBezTo>
                        <a:pt x="137" y="263"/>
                        <a:pt x="144" y="293"/>
                        <a:pt x="150" y="322"/>
                      </a:cubicBezTo>
                      <a:cubicBezTo>
                        <a:pt x="152" y="332"/>
                        <a:pt x="145" y="343"/>
                        <a:pt x="135" y="345"/>
                      </a:cubicBezTo>
                      <a:cubicBezTo>
                        <a:pt x="124" y="348"/>
                        <a:pt x="113" y="342"/>
                        <a:pt x="110" y="332"/>
                      </a:cubicBezTo>
                      <a:cubicBezTo>
                        <a:pt x="107" y="319"/>
                        <a:pt x="104" y="306"/>
                        <a:pt x="101" y="294"/>
                      </a:cubicBezTo>
                      <a:cubicBezTo>
                        <a:pt x="96" y="275"/>
                        <a:pt x="92" y="257"/>
                        <a:pt x="87" y="238"/>
                      </a:cubicBezTo>
                      <a:cubicBezTo>
                        <a:pt x="86" y="232"/>
                        <a:pt x="86" y="227"/>
                        <a:pt x="88" y="222"/>
                      </a:cubicBezTo>
                      <a:cubicBezTo>
                        <a:pt x="92" y="210"/>
                        <a:pt x="97" y="199"/>
                        <a:pt x="101" y="187"/>
                      </a:cubicBezTo>
                      <a:cubicBezTo>
                        <a:pt x="101" y="186"/>
                        <a:pt x="102" y="186"/>
                        <a:pt x="102" y="184"/>
                      </a:cubicBezTo>
                      <a:close/>
                    </a:path>
                  </a:pathLst>
                </a:custGeom>
                <a:solidFill>
                  <a:schemeClr val="accent2"/>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Oval 47"/>
                <p:cNvSpPr>
                  <a:spLocks noChangeArrowheads="1"/>
                </p:cNvSpPr>
                <p:nvPr/>
              </p:nvSpPr>
              <p:spPr bwMode="auto">
                <a:xfrm>
                  <a:off x="-6594664" y="5060258"/>
                  <a:ext cx="222251" cy="219075"/>
                </a:xfrm>
                <a:prstGeom prst="ellipse">
                  <a:avLst/>
                </a:prstGeom>
                <a:solidFill>
                  <a:schemeClr val="bg1"/>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5" name="Group 14">
                <a:extLst>
                  <a:ext uri="{FF2B5EF4-FFF2-40B4-BE49-F238E27FC236}">
                    <a16:creationId xmlns:a16="http://schemas.microsoft.com/office/drawing/2014/main" id="{B3423665-37A1-2A0D-DD5F-C9C323037F9B}"/>
                  </a:ext>
                </a:extLst>
              </p:cNvPr>
              <p:cNvGrpSpPr>
                <a:grpSpLocks noChangeAspect="1"/>
              </p:cNvGrpSpPr>
              <p:nvPr/>
            </p:nvGrpSpPr>
            <p:grpSpPr>
              <a:xfrm>
                <a:off x="4872115" y="1695810"/>
                <a:ext cx="2298230" cy="2304152"/>
                <a:chOff x="-4083050" y="1579563"/>
                <a:chExt cx="3694112" cy="3703638"/>
              </a:xfrm>
              <a:solidFill>
                <a:schemeClr val="accent5"/>
              </a:solidFill>
            </p:grpSpPr>
            <p:sp>
              <p:nvSpPr>
                <p:cNvPr id="16" name="Freeform 5">
                  <a:extLst>
                    <a:ext uri="{FF2B5EF4-FFF2-40B4-BE49-F238E27FC236}">
                      <a16:creationId xmlns:a16="http://schemas.microsoft.com/office/drawing/2014/main" id="{CDA61DC9-FAC5-C7B2-ABC5-70F73705ABC5}"/>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6">
                  <a:extLst>
                    <a:ext uri="{FF2B5EF4-FFF2-40B4-BE49-F238E27FC236}">
                      <a16:creationId xmlns:a16="http://schemas.microsoft.com/office/drawing/2014/main" id="{5B00D64B-DD20-CC55-CD67-2B1F19F72229}"/>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7">
                  <a:extLst>
                    <a:ext uri="{FF2B5EF4-FFF2-40B4-BE49-F238E27FC236}">
                      <a16:creationId xmlns:a16="http://schemas.microsoft.com/office/drawing/2014/main" id="{B758940B-6163-AE9E-206D-69332948F345}"/>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8">
                  <a:extLst>
                    <a:ext uri="{FF2B5EF4-FFF2-40B4-BE49-F238E27FC236}">
                      <a16:creationId xmlns:a16="http://schemas.microsoft.com/office/drawing/2014/main" id="{E37A7938-2317-6DAB-A90B-175D75E34079}"/>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9">
                  <a:extLst>
                    <a:ext uri="{FF2B5EF4-FFF2-40B4-BE49-F238E27FC236}">
                      <a16:creationId xmlns:a16="http://schemas.microsoft.com/office/drawing/2014/main" id="{D14A1272-BC82-FB42-7547-EA9C542A7314}"/>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0">
                  <a:extLst>
                    <a:ext uri="{FF2B5EF4-FFF2-40B4-BE49-F238E27FC236}">
                      <a16:creationId xmlns:a16="http://schemas.microsoft.com/office/drawing/2014/main" id="{2EEBD28B-C9E6-F0B5-3ED4-250E017E221F}"/>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1">
                  <a:extLst>
                    <a:ext uri="{FF2B5EF4-FFF2-40B4-BE49-F238E27FC236}">
                      <a16:creationId xmlns:a16="http://schemas.microsoft.com/office/drawing/2014/main" id="{AC517C51-9EA5-C2EF-26FF-4EA510A86770}"/>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2">
                  <a:extLst>
                    <a:ext uri="{FF2B5EF4-FFF2-40B4-BE49-F238E27FC236}">
                      <a16:creationId xmlns:a16="http://schemas.microsoft.com/office/drawing/2014/main" id="{C177FA35-B90A-08B5-E371-058EF16021FC}"/>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3">
                  <a:extLst>
                    <a:ext uri="{FF2B5EF4-FFF2-40B4-BE49-F238E27FC236}">
                      <a16:creationId xmlns:a16="http://schemas.microsoft.com/office/drawing/2014/main" id="{F93679D3-1CED-8521-8906-A58695E0CB1D}"/>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4">
                  <a:extLst>
                    <a:ext uri="{FF2B5EF4-FFF2-40B4-BE49-F238E27FC236}">
                      <a16:creationId xmlns:a16="http://schemas.microsoft.com/office/drawing/2014/main" id="{6499D9DE-E98C-C885-0A9B-BE197093778F}"/>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5">
                  <a:extLst>
                    <a:ext uri="{FF2B5EF4-FFF2-40B4-BE49-F238E27FC236}">
                      <a16:creationId xmlns:a16="http://schemas.microsoft.com/office/drawing/2014/main" id="{51BC770B-27DF-F7FA-58C1-BB0E3DD69CD6}"/>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6">
                  <a:extLst>
                    <a:ext uri="{FF2B5EF4-FFF2-40B4-BE49-F238E27FC236}">
                      <a16:creationId xmlns:a16="http://schemas.microsoft.com/office/drawing/2014/main" id="{816E83BB-B3C7-B5CA-C841-D64E9A00D276}"/>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7">
                  <a:extLst>
                    <a:ext uri="{FF2B5EF4-FFF2-40B4-BE49-F238E27FC236}">
                      <a16:creationId xmlns:a16="http://schemas.microsoft.com/office/drawing/2014/main" id="{99F5A54E-E46E-032C-30D0-6FD107263A77}"/>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18">
                  <a:extLst>
                    <a:ext uri="{FF2B5EF4-FFF2-40B4-BE49-F238E27FC236}">
                      <a16:creationId xmlns:a16="http://schemas.microsoft.com/office/drawing/2014/main" id="{A6EB90B9-0352-99BA-2AB8-E53EF7A19EEA}"/>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19">
                  <a:extLst>
                    <a:ext uri="{FF2B5EF4-FFF2-40B4-BE49-F238E27FC236}">
                      <a16:creationId xmlns:a16="http://schemas.microsoft.com/office/drawing/2014/main" id="{7CFE1D0A-45E3-F368-0375-602550F91740}"/>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0">
                  <a:extLst>
                    <a:ext uri="{FF2B5EF4-FFF2-40B4-BE49-F238E27FC236}">
                      <a16:creationId xmlns:a16="http://schemas.microsoft.com/office/drawing/2014/main" id="{3F1A7FC4-747C-5005-DC62-357497E49D0D}"/>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1">
                  <a:extLst>
                    <a:ext uri="{FF2B5EF4-FFF2-40B4-BE49-F238E27FC236}">
                      <a16:creationId xmlns:a16="http://schemas.microsoft.com/office/drawing/2014/main" id="{A329A7D2-BBE6-0CEA-02BE-9991E931B2F5}"/>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2">
                  <a:extLst>
                    <a:ext uri="{FF2B5EF4-FFF2-40B4-BE49-F238E27FC236}">
                      <a16:creationId xmlns:a16="http://schemas.microsoft.com/office/drawing/2014/main" id="{A822F052-AC56-669A-EBE4-B6796BB1F8A0}"/>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23">
                  <a:extLst>
                    <a:ext uri="{FF2B5EF4-FFF2-40B4-BE49-F238E27FC236}">
                      <a16:creationId xmlns:a16="http://schemas.microsoft.com/office/drawing/2014/main" id="{FC51AAD1-4794-6114-C9D8-9B5A65AA6E9F}"/>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24">
                  <a:extLst>
                    <a:ext uri="{FF2B5EF4-FFF2-40B4-BE49-F238E27FC236}">
                      <a16:creationId xmlns:a16="http://schemas.microsoft.com/office/drawing/2014/main" id="{AC8C1F0A-1C44-022F-73A0-FB3AB0DE1BBE}"/>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25">
                  <a:extLst>
                    <a:ext uri="{FF2B5EF4-FFF2-40B4-BE49-F238E27FC236}">
                      <a16:creationId xmlns:a16="http://schemas.microsoft.com/office/drawing/2014/main" id="{B280F662-6FCE-B899-8DE7-992F20F38B1C}"/>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26">
                  <a:extLst>
                    <a:ext uri="{FF2B5EF4-FFF2-40B4-BE49-F238E27FC236}">
                      <a16:creationId xmlns:a16="http://schemas.microsoft.com/office/drawing/2014/main" id="{537D399A-EB63-5A8A-0935-4BE30D7B8878}"/>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27">
                  <a:extLst>
                    <a:ext uri="{FF2B5EF4-FFF2-40B4-BE49-F238E27FC236}">
                      <a16:creationId xmlns:a16="http://schemas.microsoft.com/office/drawing/2014/main" id="{07691C0F-5AC4-DF4D-B6DA-BECA07FB1E65}"/>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28">
                  <a:extLst>
                    <a:ext uri="{FF2B5EF4-FFF2-40B4-BE49-F238E27FC236}">
                      <a16:creationId xmlns:a16="http://schemas.microsoft.com/office/drawing/2014/main" id="{4AC2AC8A-7617-77BD-C00E-C0AA9E2CCBBB}"/>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29">
                  <a:extLst>
                    <a:ext uri="{FF2B5EF4-FFF2-40B4-BE49-F238E27FC236}">
                      <a16:creationId xmlns:a16="http://schemas.microsoft.com/office/drawing/2014/main" id="{0DCFAF13-23C6-F0FD-E4AF-BB97F4FCE073}"/>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30">
                  <a:extLst>
                    <a:ext uri="{FF2B5EF4-FFF2-40B4-BE49-F238E27FC236}">
                      <a16:creationId xmlns:a16="http://schemas.microsoft.com/office/drawing/2014/main" id="{6A433F90-1D4E-C920-6E81-717C66F8D933}"/>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31">
                  <a:extLst>
                    <a:ext uri="{FF2B5EF4-FFF2-40B4-BE49-F238E27FC236}">
                      <a16:creationId xmlns:a16="http://schemas.microsoft.com/office/drawing/2014/main" id="{2C127BE2-EDD9-4F47-A40D-683D9EEB4567}"/>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32">
                  <a:extLst>
                    <a:ext uri="{FF2B5EF4-FFF2-40B4-BE49-F238E27FC236}">
                      <a16:creationId xmlns:a16="http://schemas.microsoft.com/office/drawing/2014/main" id="{50A2652B-9A6B-87BF-3323-E25D6E970D13}"/>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33">
                  <a:extLst>
                    <a:ext uri="{FF2B5EF4-FFF2-40B4-BE49-F238E27FC236}">
                      <a16:creationId xmlns:a16="http://schemas.microsoft.com/office/drawing/2014/main" id="{27936723-3687-3C43-35A4-49D8B111782F}"/>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spTree>
    <p:extLst>
      <p:ext uri="{BB962C8B-B14F-4D97-AF65-F5344CB8AC3E}">
        <p14:creationId xmlns:p14="http://schemas.microsoft.com/office/powerpoint/2010/main" val="1070344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lstStyle/>
          <a:p>
            <a:pPr marL="0" indent="0">
              <a:buNone/>
            </a:pPr>
            <a:r>
              <a:rPr lang="en-US" b="1" dirty="0"/>
              <a:t>Explore tardive dyskinesia (TD) using patient cases to:</a:t>
            </a:r>
          </a:p>
          <a:p>
            <a:r>
              <a:rPr lang="en-US" dirty="0"/>
              <a:t>Differentiate the motor symptoms of TD from other drug-induced movement disorders</a:t>
            </a:r>
          </a:p>
          <a:p>
            <a:r>
              <a:rPr lang="en-US" dirty="0"/>
              <a:t>Learn about the prevalence of TD and risk factors</a:t>
            </a:r>
          </a:p>
          <a:p>
            <a:r>
              <a:rPr lang="en-US" dirty="0"/>
              <a:t>Understand the potential emotional, social, and functional impact TD can have on patients</a:t>
            </a:r>
          </a:p>
          <a:p>
            <a:r>
              <a:rPr lang="en-US" dirty="0"/>
              <a:t>Review best practices in the screening and management of TD</a:t>
            </a:r>
          </a:p>
        </p:txBody>
      </p:sp>
      <p:sp>
        <p:nvSpPr>
          <p:cNvPr id="4" name="Slide Number Placeholder 3">
            <a:extLst>
              <a:ext uri="{FF2B5EF4-FFF2-40B4-BE49-F238E27FC236}">
                <a16:creationId xmlns:a16="http://schemas.microsoft.com/office/drawing/2014/main" id="{0468AF22-4C9D-6241-14E0-1477E2993757}"/>
              </a:ext>
            </a:extLst>
          </p:cNvPr>
          <p:cNvSpPr>
            <a:spLocks noGrp="1"/>
          </p:cNvSpPr>
          <p:nvPr>
            <p:ph type="sldNum" sz="quarter" idx="4"/>
          </p:nvPr>
        </p:nvSpPr>
        <p:spPr/>
        <p:txBody>
          <a:bodyPr/>
          <a:lstStyle/>
          <a:p>
            <a:fld id="{D354CF67-C5F0-4CAE-8117-D09CFBB1DF34}" type="slidenum">
              <a:rPr lang="en-US" smtClean="0"/>
              <a:pPr/>
              <a:t>2</a:t>
            </a:fld>
            <a:endParaRPr lang="en-US" dirty="0"/>
          </a:p>
        </p:txBody>
      </p:sp>
    </p:spTree>
    <p:extLst>
      <p:ext uri="{BB962C8B-B14F-4D97-AF65-F5344CB8AC3E}">
        <p14:creationId xmlns:p14="http://schemas.microsoft.com/office/powerpoint/2010/main" val="3060431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Does Oro-Buccal-Lingual Stereotypy Look Like?</a:t>
            </a:r>
          </a:p>
        </p:txBody>
      </p:sp>
      <p:sp>
        <p:nvSpPr>
          <p:cNvPr id="2" name="Content Placeholder 1"/>
          <p:cNvSpPr>
            <a:spLocks noGrp="1"/>
          </p:cNvSpPr>
          <p:nvPr>
            <p:ph idx="1"/>
          </p:nvPr>
        </p:nvSpPr>
        <p:spPr>
          <a:xfrm>
            <a:off x="1493823" y="1699418"/>
            <a:ext cx="3005750" cy="2201070"/>
          </a:xfrm>
        </p:spPr>
        <p:txBody>
          <a:bodyPr/>
          <a:lstStyle/>
          <a:p>
            <a:pPr marL="0" indent="0">
              <a:spcBef>
                <a:spcPts val="1000"/>
              </a:spcBef>
              <a:spcAft>
                <a:spcPts val="1200"/>
              </a:spcAft>
              <a:buNone/>
            </a:pPr>
            <a:r>
              <a:rPr lang="en-US" dirty="0"/>
              <a:t>Lateral jaw movement</a:t>
            </a:r>
          </a:p>
          <a:p>
            <a:pPr marL="0" indent="0">
              <a:spcBef>
                <a:spcPts val="1000"/>
              </a:spcBef>
              <a:spcAft>
                <a:spcPts val="1200"/>
              </a:spcAft>
              <a:buNone/>
            </a:pPr>
            <a:r>
              <a:rPr lang="en-US" dirty="0"/>
              <a:t>Chewing/sucking</a:t>
            </a:r>
          </a:p>
          <a:p>
            <a:pPr marL="0" indent="0">
              <a:spcBef>
                <a:spcPts val="1000"/>
              </a:spcBef>
              <a:spcAft>
                <a:spcPts val="1200"/>
              </a:spcAft>
              <a:buNone/>
            </a:pPr>
            <a:r>
              <a:rPr lang="en-US" dirty="0"/>
              <a:t>Grimacing</a:t>
            </a:r>
          </a:p>
          <a:p>
            <a:pPr marL="0" indent="0">
              <a:spcBef>
                <a:spcPts val="1000"/>
              </a:spcBef>
              <a:spcAft>
                <a:spcPts val="1200"/>
              </a:spcAft>
              <a:buNone/>
            </a:pPr>
            <a:r>
              <a:rPr lang="en-US" dirty="0"/>
              <a:t>Tongue protrusion/darting</a:t>
            </a:r>
          </a:p>
        </p:txBody>
      </p:sp>
      <p:sp>
        <p:nvSpPr>
          <p:cNvPr id="6" name="Slide Number Placeholder 5"/>
          <p:cNvSpPr>
            <a:spLocks noGrp="1"/>
          </p:cNvSpPr>
          <p:nvPr>
            <p:ph type="sldNum" sz="quarter" idx="4"/>
          </p:nvPr>
        </p:nvSpPr>
        <p:spPr/>
        <p:txBody>
          <a:bodyPr/>
          <a:lstStyle/>
          <a:p>
            <a:fld id="{F3C1FD0B-2342-48FB-A867-BE1FD0EAA53B}" type="slidenum">
              <a:rPr lang="en-US"/>
              <a:pPr/>
              <a:t>20</a:t>
            </a:fld>
            <a:endParaRPr lang="en-US" dirty="0"/>
          </a:p>
        </p:txBody>
      </p:sp>
      <p:sp>
        <p:nvSpPr>
          <p:cNvPr id="8" name="Text Placeholder 10"/>
          <p:cNvSpPr>
            <a:spLocks noGrp="1"/>
          </p:cNvSpPr>
          <p:nvPr>
            <p:ph type="body" sz="quarter" idx="10"/>
          </p:nvPr>
        </p:nvSpPr>
        <p:spPr/>
        <p:txBody>
          <a:bodyPr/>
          <a:lstStyle/>
          <a:p>
            <a:r>
              <a:rPr lang="en-US" dirty="0"/>
              <a:t>Differential Diagnosis of Tardive Dyskinesia</a:t>
            </a:r>
          </a:p>
        </p:txBody>
      </p:sp>
      <p:sp>
        <p:nvSpPr>
          <p:cNvPr id="3" name="Rectangle 2">
            <a:hlinkClick r:id="rId3"/>
          </p:cNvPr>
          <p:cNvSpPr/>
          <p:nvPr/>
        </p:nvSpPr>
        <p:spPr>
          <a:xfrm>
            <a:off x="8247924" y="5649667"/>
            <a:ext cx="3304314" cy="74549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spcAft>
                <a:spcPts val="600"/>
              </a:spcAft>
            </a:pPr>
            <a:r>
              <a:rPr lang="en-US" sz="1400" b="1" dirty="0">
                <a:solidFill>
                  <a:schemeClr val="accent1"/>
                </a:solidFill>
                <a:ea typeface="+mj-ea"/>
                <a:cs typeface="+mj-cs"/>
              </a:rPr>
              <a:t>Click here to view other real-world </a:t>
            </a:r>
            <a:br>
              <a:rPr lang="en-US" sz="1400" b="1" dirty="0">
                <a:solidFill>
                  <a:schemeClr val="accent1"/>
                </a:solidFill>
                <a:ea typeface="+mj-ea"/>
                <a:cs typeface="+mj-cs"/>
              </a:rPr>
            </a:br>
            <a:r>
              <a:rPr lang="en-US" sz="1400" b="1" dirty="0">
                <a:solidFill>
                  <a:schemeClr val="accent1"/>
                </a:solidFill>
                <a:ea typeface="+mj-ea"/>
                <a:cs typeface="+mj-cs"/>
              </a:rPr>
              <a:t>patients with TD at MIND-TD.com </a:t>
            </a:r>
          </a:p>
        </p:txBody>
      </p:sp>
      <p:sp>
        <p:nvSpPr>
          <p:cNvPr id="25" name="Freeform 7"/>
          <p:cNvSpPr>
            <a:spLocks/>
          </p:cNvSpPr>
          <p:nvPr/>
        </p:nvSpPr>
        <p:spPr bwMode="auto">
          <a:xfrm>
            <a:off x="989012" y="1646353"/>
            <a:ext cx="434512" cy="395943"/>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5"/>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sp>
        <p:nvSpPr>
          <p:cNvPr id="26" name="Freeform 7"/>
          <p:cNvSpPr>
            <a:spLocks/>
          </p:cNvSpPr>
          <p:nvPr/>
        </p:nvSpPr>
        <p:spPr bwMode="auto">
          <a:xfrm>
            <a:off x="989012" y="2209133"/>
            <a:ext cx="434512" cy="395943"/>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5"/>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sp>
        <p:nvSpPr>
          <p:cNvPr id="29" name="Freeform 7"/>
          <p:cNvSpPr>
            <a:spLocks/>
          </p:cNvSpPr>
          <p:nvPr/>
        </p:nvSpPr>
        <p:spPr bwMode="auto">
          <a:xfrm>
            <a:off x="989012" y="2771914"/>
            <a:ext cx="434512" cy="395943"/>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5"/>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sp>
        <p:nvSpPr>
          <p:cNvPr id="30" name="Freeform 7"/>
          <p:cNvSpPr>
            <a:spLocks/>
          </p:cNvSpPr>
          <p:nvPr/>
        </p:nvSpPr>
        <p:spPr bwMode="auto">
          <a:xfrm>
            <a:off x="989012" y="3334694"/>
            <a:ext cx="434512" cy="395943"/>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5"/>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sp>
        <p:nvSpPr>
          <p:cNvPr id="17" name="Freeform 16">
            <a:hlinkClick r:id="rId4"/>
          </p:cNvPr>
          <p:cNvSpPr/>
          <p:nvPr/>
        </p:nvSpPr>
        <p:spPr>
          <a:xfrm>
            <a:off x="5503771" y="2936360"/>
            <a:ext cx="3139340" cy="1788039"/>
          </a:xfrm>
          <a:custGeom>
            <a:avLst/>
            <a:gdLst>
              <a:gd name="connsiteX0" fmla="*/ 0 w 3656480"/>
              <a:gd name="connsiteY0" fmla="*/ 0 h 424567"/>
              <a:gd name="connsiteX1" fmla="*/ 3656480 w 3656480"/>
              <a:gd name="connsiteY1" fmla="*/ 0 h 424567"/>
              <a:gd name="connsiteX2" fmla="*/ 3656480 w 3656480"/>
              <a:gd name="connsiteY2" fmla="*/ 424567 h 424567"/>
              <a:gd name="connsiteX3" fmla="*/ 0 w 3656480"/>
              <a:gd name="connsiteY3" fmla="*/ 424567 h 424567"/>
              <a:gd name="connsiteX4" fmla="*/ 0 w 3656480"/>
              <a:gd name="connsiteY4" fmla="*/ 0 h 424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6480" h="424567">
                <a:moveTo>
                  <a:pt x="0" y="0"/>
                </a:moveTo>
                <a:lnTo>
                  <a:pt x="3656480" y="0"/>
                </a:lnTo>
                <a:lnTo>
                  <a:pt x="3656480" y="424567"/>
                </a:lnTo>
                <a:lnTo>
                  <a:pt x="0" y="4245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91416" bIns="0" numCol="1" spcCol="1270" anchor="t" anchorCtr="0">
            <a:noAutofit/>
          </a:bodyPr>
          <a:lstStyle/>
          <a:p>
            <a:pPr algn="r" defTabSz="622113">
              <a:spcBef>
                <a:spcPct val="0"/>
              </a:spcBef>
              <a:spcAft>
                <a:spcPct val="35000"/>
              </a:spcAft>
              <a:defRPr/>
            </a:pPr>
            <a:r>
              <a:rPr lang="en-US" sz="1400" dirty="0">
                <a:solidFill>
                  <a:prstClr val="black">
                    <a:hueOff val="0"/>
                    <a:satOff val="0"/>
                    <a:lumOff val="0"/>
                    <a:alphaOff val="0"/>
                  </a:prstClr>
                </a:solidFill>
                <a:latin typeface="+mj-lt"/>
              </a:rPr>
              <a:t>61-Year-Old Man With </a:t>
            </a:r>
            <a:br>
              <a:rPr lang="en-US" sz="1400" dirty="0">
                <a:solidFill>
                  <a:prstClr val="black">
                    <a:hueOff val="0"/>
                    <a:satOff val="0"/>
                    <a:lumOff val="0"/>
                    <a:alphaOff val="0"/>
                  </a:prstClr>
                </a:solidFill>
                <a:latin typeface="+mj-lt"/>
              </a:rPr>
            </a:br>
            <a:r>
              <a:rPr lang="en-US" sz="1400" dirty="0">
                <a:solidFill>
                  <a:prstClr val="black">
                    <a:hueOff val="0"/>
                    <a:satOff val="0"/>
                    <a:lumOff val="0"/>
                    <a:alphaOff val="0"/>
                  </a:prstClr>
                </a:solidFill>
                <a:latin typeface="+mj-lt"/>
              </a:rPr>
              <a:t>Tardive Dyskinesia Showing </a:t>
            </a:r>
            <a:br>
              <a:rPr lang="en-US" sz="1400" dirty="0">
                <a:solidFill>
                  <a:prstClr val="black">
                    <a:hueOff val="0"/>
                    <a:satOff val="0"/>
                    <a:lumOff val="0"/>
                    <a:alphaOff val="0"/>
                  </a:prstClr>
                </a:solidFill>
                <a:latin typeface="+mj-lt"/>
              </a:rPr>
            </a:br>
            <a:r>
              <a:rPr lang="en-US" sz="1400" dirty="0">
                <a:solidFill>
                  <a:prstClr val="black">
                    <a:hueOff val="0"/>
                    <a:satOff val="0"/>
                    <a:lumOff val="0"/>
                    <a:alphaOff val="0"/>
                  </a:prstClr>
                </a:solidFill>
                <a:latin typeface="+mj-lt"/>
              </a:rPr>
              <a:t>Oro-Buccal-Lingual and Mandibular Stereotypy, Increased Blinking (Blepharoclonus), and Squinting/Grimacing (Blepharospasm), Worsened by Stress</a:t>
            </a:r>
          </a:p>
          <a:p>
            <a:pPr algn="r" defTabSz="622113">
              <a:spcBef>
                <a:spcPts val="600"/>
              </a:spcBef>
              <a:spcAft>
                <a:spcPct val="35000"/>
              </a:spcAft>
              <a:defRPr/>
            </a:pPr>
            <a:r>
              <a:rPr lang="en-US" sz="1200" b="1" dirty="0">
                <a:solidFill>
                  <a:prstClr val="black">
                    <a:hueOff val="0"/>
                    <a:satOff val="0"/>
                    <a:lumOff val="0"/>
                    <a:alphaOff val="0"/>
                  </a:prstClr>
                </a:solidFill>
                <a:latin typeface="+mj-lt"/>
              </a:rPr>
              <a:t>Patient consented to the use of this video</a:t>
            </a:r>
          </a:p>
          <a:p>
            <a:pPr algn="r" defTabSz="622113">
              <a:spcBef>
                <a:spcPct val="0"/>
              </a:spcBef>
              <a:spcAft>
                <a:spcPct val="35000"/>
              </a:spcAft>
              <a:defRPr/>
            </a:pPr>
            <a:endParaRPr lang="en-US" sz="1400" dirty="0">
              <a:solidFill>
                <a:prstClr val="black">
                  <a:hueOff val="0"/>
                  <a:satOff val="0"/>
                  <a:lumOff val="0"/>
                  <a:alphaOff val="0"/>
                </a:prstClr>
              </a:solidFill>
              <a:latin typeface="+mj-lt"/>
            </a:endParaRPr>
          </a:p>
        </p:txBody>
      </p:sp>
      <p:pic>
        <p:nvPicPr>
          <p:cNvPr id="11" name="Picture 10">
            <a:hlinkClick r:id="rId5"/>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814549" y="1715247"/>
            <a:ext cx="2171064" cy="3763612"/>
          </a:xfrm>
          <a:prstGeom prst="rect">
            <a:avLst/>
          </a:prstGeom>
        </p:spPr>
      </p:pic>
      <p:sp>
        <p:nvSpPr>
          <p:cNvPr id="18" name="Rectangle 17">
            <a:hlinkClick r:id="rId5"/>
          </p:cNvPr>
          <p:cNvSpPr/>
          <p:nvPr/>
        </p:nvSpPr>
        <p:spPr>
          <a:xfrm>
            <a:off x="8816517" y="4807075"/>
            <a:ext cx="2167128" cy="7454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spcAft>
                <a:spcPts val="600"/>
              </a:spcAft>
            </a:pPr>
            <a:r>
              <a:rPr lang="en-US" sz="1400" b="1" dirty="0">
                <a:solidFill>
                  <a:schemeClr val="bg1"/>
                </a:solidFill>
                <a:ea typeface="+mj-ea"/>
                <a:cs typeface="+mj-cs"/>
              </a:rPr>
              <a:t>Click here to view </a:t>
            </a:r>
            <a:br>
              <a:rPr lang="en-US" sz="1400" b="1" dirty="0">
                <a:solidFill>
                  <a:schemeClr val="bg1"/>
                </a:solidFill>
                <a:ea typeface="+mj-ea"/>
                <a:cs typeface="+mj-cs"/>
              </a:rPr>
            </a:br>
            <a:r>
              <a:rPr lang="en-US" sz="1400" b="1" dirty="0">
                <a:solidFill>
                  <a:schemeClr val="bg1"/>
                </a:solidFill>
                <a:ea typeface="+mj-ea"/>
                <a:cs typeface="+mj-cs"/>
              </a:rPr>
              <a:t>this real-world patient video at MIND-TD.com</a:t>
            </a:r>
          </a:p>
        </p:txBody>
      </p:sp>
      <p:sp>
        <p:nvSpPr>
          <p:cNvPr id="19" name="TextBox 18">
            <a:extLst>
              <a:ext uri="{FF2B5EF4-FFF2-40B4-BE49-F238E27FC236}">
                <a16:creationId xmlns:a16="http://schemas.microsoft.com/office/drawing/2014/main" id="{03CA69B6-542C-C6ED-4728-4914F756250C}"/>
              </a:ext>
            </a:extLst>
          </p:cNvPr>
          <p:cNvSpPr txBox="1"/>
          <p:nvPr/>
        </p:nvSpPr>
        <p:spPr>
          <a:xfrm>
            <a:off x="977900" y="5993395"/>
            <a:ext cx="10574338" cy="518902"/>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dirty="0">
                <a:solidFill>
                  <a:prstClr val="black"/>
                </a:solidFill>
                <a:latin typeface="+mj-lt"/>
              </a:rPr>
              <a:t>Savitt D, Jankovic J. </a:t>
            </a:r>
            <a:r>
              <a:rPr lang="en-US" i="1" dirty="0">
                <a:solidFill>
                  <a:prstClr val="black"/>
                </a:solidFill>
                <a:latin typeface="+mj-lt"/>
              </a:rPr>
              <a:t>J Neurol Sci. </a:t>
            </a:r>
            <a:r>
              <a:rPr lang="en-US" dirty="0">
                <a:solidFill>
                  <a:prstClr val="black"/>
                </a:solidFill>
                <a:latin typeface="+mj-lt"/>
              </a:rPr>
              <a:t>2018;389:35-42</a:t>
            </a:r>
            <a:r>
              <a:rPr lang="en-US" dirty="0"/>
              <a:t>.</a:t>
            </a:r>
          </a:p>
        </p:txBody>
      </p:sp>
    </p:spTree>
    <p:extLst>
      <p:ext uri="{BB962C8B-B14F-4D97-AF65-F5344CB8AC3E}">
        <p14:creationId xmlns:p14="http://schemas.microsoft.com/office/powerpoint/2010/main" val="2183638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TD Can Also Affect the Trunk and Limbs</a:t>
            </a:r>
          </a:p>
        </p:txBody>
      </p:sp>
      <p:sp>
        <p:nvSpPr>
          <p:cNvPr id="16" name="Content Placeholder 1"/>
          <p:cNvSpPr>
            <a:spLocks noGrp="1"/>
          </p:cNvSpPr>
          <p:nvPr>
            <p:ph idx="1"/>
          </p:nvPr>
        </p:nvSpPr>
        <p:spPr>
          <a:xfrm>
            <a:off x="978596" y="1699418"/>
            <a:ext cx="10573642" cy="346665"/>
          </a:xfrm>
        </p:spPr>
        <p:txBody>
          <a:bodyPr>
            <a:normAutofit/>
          </a:bodyPr>
          <a:lstStyle/>
          <a:p>
            <a:pPr marL="0" indent="0">
              <a:buNone/>
            </a:pPr>
            <a:r>
              <a:rPr lang="en-US" sz="1900" b="1" dirty="0"/>
              <a:t>Although TD is most often evident in orofacial musculature, other areas may be affected</a:t>
            </a:r>
            <a:r>
              <a:rPr lang="en-US" sz="1900" b="1" baseline="30000" dirty="0"/>
              <a:t>1</a:t>
            </a:r>
          </a:p>
        </p:txBody>
      </p:sp>
      <p:sp>
        <p:nvSpPr>
          <p:cNvPr id="6" name="Slide Number Placeholder 5"/>
          <p:cNvSpPr>
            <a:spLocks noGrp="1"/>
          </p:cNvSpPr>
          <p:nvPr>
            <p:ph type="sldNum" sz="quarter" idx="4"/>
          </p:nvPr>
        </p:nvSpPr>
        <p:spPr/>
        <p:txBody>
          <a:bodyPr/>
          <a:lstStyle/>
          <a:p>
            <a:fld id="{F3C1FD0B-2342-48FB-A867-BE1FD0EAA53B}" type="slidenum">
              <a:rPr lang="en-US"/>
              <a:pPr/>
              <a:t>21</a:t>
            </a:fld>
            <a:endParaRPr lang="en-US" dirty="0"/>
          </a:p>
        </p:txBody>
      </p:sp>
      <p:sp>
        <p:nvSpPr>
          <p:cNvPr id="8" name="Text Placeholder 10"/>
          <p:cNvSpPr>
            <a:spLocks noGrp="1"/>
          </p:cNvSpPr>
          <p:nvPr>
            <p:ph type="body" sz="quarter" idx="10"/>
          </p:nvPr>
        </p:nvSpPr>
        <p:spPr/>
        <p:txBody>
          <a:bodyPr/>
          <a:lstStyle/>
          <a:p>
            <a:r>
              <a:rPr lang="en-US" dirty="0"/>
              <a:t>Differential Diagnosis of Tardive Dyskinesia</a:t>
            </a:r>
          </a:p>
        </p:txBody>
      </p:sp>
      <p:sp>
        <p:nvSpPr>
          <p:cNvPr id="17" name="Content Placeholder 1">
            <a:extLst>
              <a:ext uri="{FF2B5EF4-FFF2-40B4-BE49-F238E27FC236}">
                <a16:creationId xmlns:a16="http://schemas.microsoft.com/office/drawing/2014/main" id="{D1720328-447B-4053-A08C-E970B4EE4B0F}"/>
              </a:ext>
            </a:extLst>
          </p:cNvPr>
          <p:cNvSpPr txBox="1">
            <a:spLocks/>
          </p:cNvSpPr>
          <p:nvPr/>
        </p:nvSpPr>
        <p:spPr>
          <a:xfrm>
            <a:off x="2740427" y="4647203"/>
            <a:ext cx="2920276" cy="400578"/>
          </a:xfrm>
          <a:prstGeom prst="rect">
            <a:avLst/>
          </a:prstGeom>
        </p:spPr>
        <p:txBody>
          <a:bodyPr lIns="0" tIns="0" rIns="0" bIns="0" anchor="ctr"/>
          <a:lstStyle>
            <a:lvl1pPr marL="176213" indent="-176213" algn="l" defTabSz="457200" rtl="0" eaLnBrk="0" fontAlgn="base" hangingPunct="0">
              <a:lnSpc>
                <a:spcPct val="90000"/>
              </a:lnSpc>
              <a:spcBef>
                <a:spcPts val="800"/>
              </a:spcBef>
              <a:spcAft>
                <a:spcPct val="0"/>
              </a:spcAft>
              <a:buClr>
                <a:schemeClr val="bg2"/>
              </a:buClr>
              <a:buFont typeface="Arial" charset="0"/>
              <a:buChar char="•"/>
              <a:defRPr sz="2200" kern="1200">
                <a:solidFill>
                  <a:schemeClr val="tx1"/>
                </a:solidFill>
                <a:latin typeface="+mn-lt"/>
                <a:ea typeface="+mn-ea"/>
                <a:cs typeface="+mn-cs"/>
              </a:defRPr>
            </a:lvl1pPr>
            <a:lvl2pPr marL="458788" indent="-234950" algn="l" defTabSz="457200" rtl="0" eaLnBrk="0" fontAlgn="base" hangingPunct="0">
              <a:spcBef>
                <a:spcPts val="800"/>
              </a:spcBef>
              <a:spcAft>
                <a:spcPct val="0"/>
              </a:spcAft>
              <a:buClr>
                <a:schemeClr val="bg2"/>
              </a:buClr>
              <a:buFont typeface="Arial" charset="0"/>
              <a:buChar char="–"/>
              <a:defRPr sz="2200" kern="1200">
                <a:solidFill>
                  <a:schemeClr val="tx1"/>
                </a:solidFill>
                <a:latin typeface="+mn-lt"/>
                <a:ea typeface="+mn-ea"/>
                <a:cs typeface="+mn-cs"/>
              </a:defRPr>
            </a:lvl2pPr>
            <a:lvl3pPr marL="917575" indent="-176213" algn="l" defTabSz="457200" rtl="0" eaLnBrk="0" fontAlgn="base" hangingPunct="0">
              <a:spcBef>
                <a:spcPts val="800"/>
              </a:spcBef>
              <a:spcAft>
                <a:spcPct val="0"/>
              </a:spcAft>
              <a:buClr>
                <a:schemeClr val="bg2"/>
              </a:buClr>
              <a:buFont typeface="Arial" charset="0"/>
              <a:buChar char="•"/>
              <a:defRPr sz="2200" kern="1200">
                <a:solidFill>
                  <a:schemeClr val="tx1"/>
                </a:solidFill>
                <a:latin typeface="+mn-lt"/>
                <a:ea typeface="+mn-ea"/>
                <a:cs typeface="+mn-cs"/>
              </a:defRPr>
            </a:lvl3pPr>
            <a:lvl4pPr marL="1201738" indent="-284163" algn="l" defTabSz="457200" rtl="0" eaLnBrk="0" fontAlgn="base" hangingPunct="0">
              <a:spcBef>
                <a:spcPts val="800"/>
              </a:spcBef>
              <a:spcAft>
                <a:spcPct val="0"/>
              </a:spcAft>
              <a:buClr>
                <a:schemeClr val="bg2"/>
              </a:buClr>
              <a:buFont typeface="Arial" charset="0"/>
              <a:buChar char="–"/>
              <a:defRPr sz="22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457063">
              <a:buClr>
                <a:srgbClr val="D39F08"/>
              </a:buClr>
              <a:buNone/>
              <a:defRPr/>
            </a:pPr>
            <a:r>
              <a:rPr lang="en-US" sz="1800" b="1" dirty="0">
                <a:solidFill>
                  <a:schemeClr val="accent1"/>
                </a:solidFill>
                <a:latin typeface="+mj-lt"/>
              </a:rPr>
              <a:t>Trunk dyskinesia</a:t>
            </a:r>
            <a:r>
              <a:rPr lang="en-US" sz="1800" b="1" baseline="30000" dirty="0">
                <a:solidFill>
                  <a:schemeClr val="accent1"/>
                </a:solidFill>
                <a:latin typeface="+mj-lt"/>
                <a:cs typeface="Arial" charset="0"/>
              </a:rPr>
              <a:t>2</a:t>
            </a:r>
            <a:endParaRPr lang="en-US" sz="1800" u="sng" dirty="0">
              <a:solidFill>
                <a:schemeClr val="accent1"/>
              </a:solidFill>
              <a:latin typeface="+mj-lt"/>
            </a:endParaRPr>
          </a:p>
        </p:txBody>
      </p:sp>
      <p:sp>
        <p:nvSpPr>
          <p:cNvPr id="18" name="Content Placeholder 1">
            <a:extLst>
              <a:ext uri="{FF2B5EF4-FFF2-40B4-BE49-F238E27FC236}">
                <a16:creationId xmlns:a16="http://schemas.microsoft.com/office/drawing/2014/main" id="{5106FB20-4DDE-4462-B474-EB6582F8E82D}"/>
              </a:ext>
            </a:extLst>
          </p:cNvPr>
          <p:cNvSpPr txBox="1">
            <a:spLocks/>
          </p:cNvSpPr>
          <p:nvPr/>
        </p:nvSpPr>
        <p:spPr>
          <a:xfrm>
            <a:off x="6357577" y="4647203"/>
            <a:ext cx="2920276" cy="394249"/>
          </a:xfrm>
          <a:prstGeom prst="rect">
            <a:avLst/>
          </a:prstGeom>
        </p:spPr>
        <p:txBody>
          <a:bodyPr lIns="0" tIns="0" rIns="0" bIns="0" anchor="ctr"/>
          <a:lstStyle>
            <a:lvl1pPr marL="176213" indent="-176213" algn="l" defTabSz="457200" rtl="0" eaLnBrk="0" fontAlgn="base" hangingPunct="0">
              <a:lnSpc>
                <a:spcPct val="90000"/>
              </a:lnSpc>
              <a:spcBef>
                <a:spcPts val="800"/>
              </a:spcBef>
              <a:spcAft>
                <a:spcPct val="0"/>
              </a:spcAft>
              <a:buClr>
                <a:schemeClr val="bg2"/>
              </a:buClr>
              <a:buFont typeface="Arial" charset="0"/>
              <a:buChar char="•"/>
              <a:defRPr sz="2200" kern="1200">
                <a:solidFill>
                  <a:schemeClr val="tx1"/>
                </a:solidFill>
                <a:latin typeface="+mn-lt"/>
                <a:ea typeface="+mn-ea"/>
                <a:cs typeface="+mn-cs"/>
              </a:defRPr>
            </a:lvl1pPr>
            <a:lvl2pPr marL="458788" indent="-234950" algn="l" defTabSz="457200" rtl="0" eaLnBrk="0" fontAlgn="base" hangingPunct="0">
              <a:spcBef>
                <a:spcPts val="800"/>
              </a:spcBef>
              <a:spcAft>
                <a:spcPct val="0"/>
              </a:spcAft>
              <a:buClr>
                <a:schemeClr val="bg2"/>
              </a:buClr>
              <a:buFont typeface="Arial" charset="0"/>
              <a:buChar char="–"/>
              <a:defRPr sz="2200" kern="1200">
                <a:solidFill>
                  <a:schemeClr val="tx1"/>
                </a:solidFill>
                <a:latin typeface="+mn-lt"/>
                <a:ea typeface="+mn-ea"/>
                <a:cs typeface="+mn-cs"/>
              </a:defRPr>
            </a:lvl2pPr>
            <a:lvl3pPr marL="917575" indent="-176213" algn="l" defTabSz="457200" rtl="0" eaLnBrk="0" fontAlgn="base" hangingPunct="0">
              <a:spcBef>
                <a:spcPts val="800"/>
              </a:spcBef>
              <a:spcAft>
                <a:spcPct val="0"/>
              </a:spcAft>
              <a:buClr>
                <a:schemeClr val="bg2"/>
              </a:buClr>
              <a:buFont typeface="Arial" charset="0"/>
              <a:buChar char="•"/>
              <a:defRPr sz="2200" kern="1200">
                <a:solidFill>
                  <a:schemeClr val="tx1"/>
                </a:solidFill>
                <a:latin typeface="+mn-lt"/>
                <a:ea typeface="+mn-ea"/>
                <a:cs typeface="+mn-cs"/>
              </a:defRPr>
            </a:lvl3pPr>
            <a:lvl4pPr marL="1201738" indent="-284163" algn="l" defTabSz="457200" rtl="0" eaLnBrk="0" fontAlgn="base" hangingPunct="0">
              <a:spcBef>
                <a:spcPts val="800"/>
              </a:spcBef>
              <a:spcAft>
                <a:spcPct val="0"/>
              </a:spcAft>
              <a:buClr>
                <a:schemeClr val="bg2"/>
              </a:buClr>
              <a:buFont typeface="Arial" charset="0"/>
              <a:buChar char="–"/>
              <a:defRPr sz="22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457063">
              <a:buClr>
                <a:srgbClr val="D39F08"/>
              </a:buClr>
              <a:buNone/>
              <a:defRPr/>
            </a:pPr>
            <a:r>
              <a:rPr lang="en-US" sz="1800" b="1" dirty="0">
                <a:solidFill>
                  <a:schemeClr val="accent1"/>
                </a:solidFill>
                <a:latin typeface="+mj-lt"/>
              </a:rPr>
              <a:t>Limb dyskinesia</a:t>
            </a:r>
            <a:r>
              <a:rPr lang="en-US" sz="1800" b="1" baseline="30000" dirty="0">
                <a:solidFill>
                  <a:schemeClr val="accent1"/>
                </a:solidFill>
                <a:latin typeface="+mj-lt"/>
                <a:cs typeface="Arial" charset="0"/>
              </a:rPr>
              <a:t>2</a:t>
            </a:r>
            <a:endParaRPr lang="en-US" sz="1800" b="1" dirty="0">
              <a:solidFill>
                <a:schemeClr val="accent1"/>
              </a:solidFill>
              <a:latin typeface="+mj-lt"/>
            </a:endParaRPr>
          </a:p>
        </p:txBody>
      </p:sp>
      <p:sp>
        <p:nvSpPr>
          <p:cNvPr id="19" name="Rectangle 18">
            <a:extLst>
              <a:ext uri="{FF2B5EF4-FFF2-40B4-BE49-F238E27FC236}">
                <a16:creationId xmlns:a16="http://schemas.microsoft.com/office/drawing/2014/main" id="{C7E030AA-1F9F-4793-8B7B-A7162FCA2930}"/>
              </a:ext>
            </a:extLst>
          </p:cNvPr>
          <p:cNvSpPr/>
          <p:nvPr/>
        </p:nvSpPr>
        <p:spPr>
          <a:xfrm>
            <a:off x="6388382" y="5054239"/>
            <a:ext cx="2858667" cy="815608"/>
          </a:xfrm>
          <a:prstGeom prst="rect">
            <a:avLst/>
          </a:prstGeom>
        </p:spPr>
        <p:txBody>
          <a:bodyPr wrap="square">
            <a:spAutoFit/>
          </a:bodyPr>
          <a:lstStyle/>
          <a:p>
            <a:pPr algn="ctr" defTabSz="342788">
              <a:spcAft>
                <a:spcPts val="300"/>
              </a:spcAft>
              <a:buClr>
                <a:srgbClr val="F37321"/>
              </a:buClr>
              <a:defRPr/>
            </a:pPr>
            <a:r>
              <a:rPr lang="en-US" sz="1400" dirty="0">
                <a:solidFill>
                  <a:prstClr val="black"/>
                </a:solidFill>
                <a:latin typeface="+mj-lt"/>
                <a:cs typeface="Arial" panose="020B0604020202020204" pitchFamily="34" charset="0"/>
              </a:rPr>
              <a:t>“Piano-playing” fingers</a:t>
            </a:r>
          </a:p>
          <a:p>
            <a:pPr algn="ctr" defTabSz="342788">
              <a:spcAft>
                <a:spcPts val="300"/>
              </a:spcAft>
              <a:buClr>
                <a:srgbClr val="F37321"/>
              </a:buClr>
              <a:defRPr/>
            </a:pPr>
            <a:r>
              <a:rPr lang="en-US" sz="1400" dirty="0">
                <a:solidFill>
                  <a:prstClr val="black"/>
                </a:solidFill>
                <a:latin typeface="+mj-lt"/>
                <a:cs typeface="Arial" panose="020B0604020202020204" pitchFamily="34" charset="0"/>
              </a:rPr>
              <a:t>Splayed/hyperextended toes</a:t>
            </a:r>
          </a:p>
          <a:p>
            <a:pPr algn="ctr" defTabSz="342788">
              <a:spcAft>
                <a:spcPts val="300"/>
              </a:spcAft>
              <a:buClr>
                <a:srgbClr val="F37321"/>
              </a:buClr>
              <a:defRPr/>
            </a:pPr>
            <a:r>
              <a:rPr lang="en-US" sz="1400" dirty="0">
                <a:solidFill>
                  <a:prstClr val="black"/>
                </a:solidFill>
                <a:latin typeface="+mj-lt"/>
                <a:cs typeface="Arial" panose="020B0604020202020204" pitchFamily="34" charset="0"/>
              </a:rPr>
              <a:t>Foot tapping</a:t>
            </a:r>
          </a:p>
        </p:txBody>
      </p:sp>
      <p:sp>
        <p:nvSpPr>
          <p:cNvPr id="20" name="Content Placeholder 1">
            <a:extLst>
              <a:ext uri="{FF2B5EF4-FFF2-40B4-BE49-F238E27FC236}">
                <a16:creationId xmlns:a16="http://schemas.microsoft.com/office/drawing/2014/main" id="{C4E05A1B-2313-4E9A-8C99-B26BA00BA010}"/>
              </a:ext>
            </a:extLst>
          </p:cNvPr>
          <p:cNvSpPr txBox="1">
            <a:spLocks/>
          </p:cNvSpPr>
          <p:nvPr/>
        </p:nvSpPr>
        <p:spPr>
          <a:xfrm>
            <a:off x="2732422" y="5054239"/>
            <a:ext cx="2936286" cy="1131318"/>
          </a:xfrm>
          <a:prstGeom prst="rect">
            <a:avLst/>
          </a:prstGeom>
        </p:spPr>
        <p:txBody>
          <a:bodyPr lIns="0" tIns="0" rIns="0" bIns="0"/>
          <a:lstStyle>
            <a:lvl1pPr marL="176213" indent="-176213" algn="l" defTabSz="457200" rtl="0" eaLnBrk="0" fontAlgn="base" hangingPunct="0">
              <a:lnSpc>
                <a:spcPct val="90000"/>
              </a:lnSpc>
              <a:spcBef>
                <a:spcPts val="800"/>
              </a:spcBef>
              <a:spcAft>
                <a:spcPct val="0"/>
              </a:spcAft>
              <a:buClr>
                <a:schemeClr val="bg2"/>
              </a:buClr>
              <a:buFont typeface="Arial" charset="0"/>
              <a:buChar char="•"/>
              <a:defRPr sz="2200" kern="1200">
                <a:solidFill>
                  <a:schemeClr val="tx1"/>
                </a:solidFill>
                <a:latin typeface="+mn-lt"/>
                <a:ea typeface="+mn-ea"/>
                <a:cs typeface="+mn-cs"/>
              </a:defRPr>
            </a:lvl1pPr>
            <a:lvl2pPr marL="458788" indent="-234950" algn="l" defTabSz="457200" rtl="0" eaLnBrk="0" fontAlgn="base" hangingPunct="0">
              <a:spcBef>
                <a:spcPts val="800"/>
              </a:spcBef>
              <a:spcAft>
                <a:spcPct val="0"/>
              </a:spcAft>
              <a:buClr>
                <a:schemeClr val="bg2"/>
              </a:buClr>
              <a:buFont typeface="Arial" charset="0"/>
              <a:buChar char="–"/>
              <a:defRPr sz="2200" kern="1200">
                <a:solidFill>
                  <a:schemeClr val="tx1"/>
                </a:solidFill>
                <a:latin typeface="+mn-lt"/>
                <a:ea typeface="+mn-ea"/>
                <a:cs typeface="+mn-cs"/>
              </a:defRPr>
            </a:lvl2pPr>
            <a:lvl3pPr marL="917575" indent="-176213" algn="l" defTabSz="457200" rtl="0" eaLnBrk="0" fontAlgn="base" hangingPunct="0">
              <a:spcBef>
                <a:spcPts val="800"/>
              </a:spcBef>
              <a:spcAft>
                <a:spcPct val="0"/>
              </a:spcAft>
              <a:buClr>
                <a:schemeClr val="bg2"/>
              </a:buClr>
              <a:buFont typeface="Arial" charset="0"/>
              <a:buChar char="•"/>
              <a:defRPr sz="2200" kern="1200">
                <a:solidFill>
                  <a:schemeClr val="tx1"/>
                </a:solidFill>
                <a:latin typeface="+mn-lt"/>
                <a:ea typeface="+mn-ea"/>
                <a:cs typeface="+mn-cs"/>
              </a:defRPr>
            </a:lvl3pPr>
            <a:lvl4pPr marL="1201738" indent="-284163" algn="l" defTabSz="457200" rtl="0" eaLnBrk="0" fontAlgn="base" hangingPunct="0">
              <a:spcBef>
                <a:spcPts val="800"/>
              </a:spcBef>
              <a:spcAft>
                <a:spcPct val="0"/>
              </a:spcAft>
              <a:buClr>
                <a:schemeClr val="bg2"/>
              </a:buClr>
              <a:buFont typeface="Arial" charset="0"/>
              <a:buChar char="–"/>
              <a:defRPr sz="22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457063">
              <a:lnSpc>
                <a:spcPct val="100000"/>
              </a:lnSpc>
              <a:spcBef>
                <a:spcPts val="0"/>
              </a:spcBef>
              <a:spcAft>
                <a:spcPts val="300"/>
              </a:spcAft>
              <a:buClr>
                <a:srgbClr val="D39F08"/>
              </a:buClr>
              <a:buNone/>
              <a:defRPr/>
            </a:pPr>
            <a:r>
              <a:rPr lang="en-US" sz="1400" dirty="0">
                <a:solidFill>
                  <a:prstClr val="black"/>
                </a:solidFill>
                <a:latin typeface="+mj-lt"/>
              </a:rPr>
              <a:t>Axial pulling or twisting</a:t>
            </a:r>
          </a:p>
          <a:p>
            <a:pPr marL="0" indent="0" algn="ctr" defTabSz="457063">
              <a:lnSpc>
                <a:spcPct val="100000"/>
              </a:lnSpc>
              <a:spcBef>
                <a:spcPts val="0"/>
              </a:spcBef>
              <a:spcAft>
                <a:spcPts val="300"/>
              </a:spcAft>
              <a:buClr>
                <a:srgbClr val="D39F08"/>
              </a:buClr>
              <a:buNone/>
              <a:defRPr/>
            </a:pPr>
            <a:r>
              <a:rPr lang="en-US" sz="1400" dirty="0">
                <a:solidFill>
                  <a:prstClr val="black"/>
                </a:solidFill>
                <a:latin typeface="+mj-lt"/>
              </a:rPr>
              <a:t>Shoulder shrugging</a:t>
            </a:r>
          </a:p>
          <a:p>
            <a:pPr marL="0" indent="0" algn="ctr" defTabSz="457063">
              <a:lnSpc>
                <a:spcPct val="100000"/>
              </a:lnSpc>
              <a:spcBef>
                <a:spcPts val="0"/>
              </a:spcBef>
              <a:spcAft>
                <a:spcPts val="300"/>
              </a:spcAft>
              <a:buClr>
                <a:srgbClr val="D39F08"/>
              </a:buClr>
              <a:buNone/>
              <a:defRPr/>
            </a:pPr>
            <a:r>
              <a:rPr lang="en-US" sz="1400" dirty="0">
                <a:solidFill>
                  <a:prstClr val="black"/>
                </a:solidFill>
                <a:latin typeface="+mj-lt"/>
              </a:rPr>
              <a:t>Rocking and swaying</a:t>
            </a:r>
          </a:p>
          <a:p>
            <a:pPr marL="0" indent="0" algn="ctr" defTabSz="457063">
              <a:lnSpc>
                <a:spcPct val="100000"/>
              </a:lnSpc>
              <a:spcBef>
                <a:spcPts val="0"/>
              </a:spcBef>
              <a:spcAft>
                <a:spcPts val="300"/>
              </a:spcAft>
              <a:buClr>
                <a:srgbClr val="D39F08"/>
              </a:buClr>
              <a:buNone/>
              <a:defRPr/>
            </a:pPr>
            <a:r>
              <a:rPr lang="en-US" sz="1400" dirty="0">
                <a:solidFill>
                  <a:prstClr val="black"/>
                </a:solidFill>
                <a:latin typeface="+mj-lt"/>
              </a:rPr>
              <a:t>Rotating or thrusting hips</a:t>
            </a:r>
          </a:p>
        </p:txBody>
      </p:sp>
      <p:sp>
        <p:nvSpPr>
          <p:cNvPr id="31" name="TextBox 30">
            <a:extLst>
              <a:ext uri="{FF2B5EF4-FFF2-40B4-BE49-F238E27FC236}">
                <a16:creationId xmlns:a16="http://schemas.microsoft.com/office/drawing/2014/main" id="{52484932-0404-8319-2CC8-D62C71FE3588}"/>
              </a:ext>
            </a:extLst>
          </p:cNvPr>
          <p:cNvSpPr txBox="1"/>
          <p:nvPr/>
        </p:nvSpPr>
        <p:spPr>
          <a:xfrm>
            <a:off x="977900" y="5993395"/>
            <a:ext cx="10574338" cy="518902"/>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b="1" dirty="0">
                <a:latin typeface="+mj-lt"/>
              </a:rPr>
              <a:t>1. </a:t>
            </a:r>
            <a:r>
              <a:rPr lang="en-US" dirty="0">
                <a:latin typeface="+mj-lt"/>
              </a:rPr>
              <a:t>Caroff SN, et al. </a:t>
            </a:r>
            <a:r>
              <a:rPr lang="en-US" i="1" dirty="0">
                <a:latin typeface="+mj-lt"/>
              </a:rPr>
              <a:t>J Clin Psychiatry</a:t>
            </a:r>
            <a:r>
              <a:rPr lang="en-US" dirty="0">
                <a:latin typeface="+mj-lt"/>
              </a:rPr>
              <a:t>. 2020;81(2):19cs12983. </a:t>
            </a:r>
            <a:r>
              <a:rPr lang="en-US" b="1" dirty="0">
                <a:latin typeface="+mj-lt"/>
              </a:rPr>
              <a:t>2.</a:t>
            </a:r>
            <a:r>
              <a:rPr lang="en-US" dirty="0">
                <a:latin typeface="+mj-lt"/>
              </a:rPr>
              <a:t> Tarsy D. </a:t>
            </a:r>
            <a:r>
              <a:rPr lang="en-US" i="1" dirty="0">
                <a:latin typeface="+mj-lt"/>
              </a:rPr>
              <a:t>Curr Treat Options Neurol</a:t>
            </a:r>
            <a:r>
              <a:rPr lang="en-US" dirty="0">
                <a:latin typeface="+mj-lt"/>
              </a:rPr>
              <a:t>. 2000;2(3):205-214</a:t>
            </a:r>
            <a:r>
              <a:rPr lang="en-US" dirty="0"/>
              <a:t>.</a:t>
            </a:r>
          </a:p>
        </p:txBody>
      </p:sp>
      <p:grpSp>
        <p:nvGrpSpPr>
          <p:cNvPr id="12" name="Group 11">
            <a:extLst>
              <a:ext uri="{FF2B5EF4-FFF2-40B4-BE49-F238E27FC236}">
                <a16:creationId xmlns:a16="http://schemas.microsoft.com/office/drawing/2014/main" id="{67907AED-E99B-68E9-F958-EFA6DB6974C7}"/>
              </a:ext>
            </a:extLst>
          </p:cNvPr>
          <p:cNvGrpSpPr/>
          <p:nvPr/>
        </p:nvGrpSpPr>
        <p:grpSpPr>
          <a:xfrm>
            <a:off x="3051450" y="2229205"/>
            <a:ext cx="2298230" cy="2304152"/>
            <a:chOff x="3051450" y="2229205"/>
            <a:chExt cx="2298230" cy="2304152"/>
          </a:xfrm>
        </p:grpSpPr>
        <p:grpSp>
          <p:nvGrpSpPr>
            <p:cNvPr id="11" name="Group 10">
              <a:extLst>
                <a:ext uri="{FF2B5EF4-FFF2-40B4-BE49-F238E27FC236}">
                  <a16:creationId xmlns:a16="http://schemas.microsoft.com/office/drawing/2014/main" id="{4F827C92-D657-B01E-B2CD-96CADC33E4D1}"/>
                </a:ext>
              </a:extLst>
            </p:cNvPr>
            <p:cNvGrpSpPr/>
            <p:nvPr/>
          </p:nvGrpSpPr>
          <p:grpSpPr>
            <a:xfrm>
              <a:off x="3618406" y="2655078"/>
              <a:ext cx="1164318" cy="1470512"/>
              <a:chOff x="3443341" y="2278950"/>
              <a:chExt cx="1332808" cy="1683312"/>
            </a:xfrm>
          </p:grpSpPr>
          <p:sp>
            <p:nvSpPr>
              <p:cNvPr id="33" name="Freeform 32"/>
              <p:cNvSpPr>
                <a:spLocks/>
              </p:cNvSpPr>
              <p:nvPr/>
            </p:nvSpPr>
            <p:spPr bwMode="auto">
              <a:xfrm>
                <a:off x="3443341" y="2484750"/>
                <a:ext cx="1332808" cy="1477512"/>
              </a:xfrm>
              <a:custGeom>
                <a:avLst/>
                <a:gdLst>
                  <a:gd name="T0" fmla="*/ 129 w 418"/>
                  <a:gd name="T1" fmla="*/ 46 h 463"/>
                  <a:gd name="T2" fmla="*/ 99 w 418"/>
                  <a:gd name="T3" fmla="*/ 63 h 463"/>
                  <a:gd name="T4" fmla="*/ 40 w 418"/>
                  <a:gd name="T5" fmla="*/ 138 h 463"/>
                  <a:gd name="T6" fmla="*/ 9 w 418"/>
                  <a:gd name="T7" fmla="*/ 146 h 463"/>
                  <a:gd name="T8" fmla="*/ 3 w 418"/>
                  <a:gd name="T9" fmla="*/ 122 h 463"/>
                  <a:gd name="T10" fmla="*/ 44 w 418"/>
                  <a:gd name="T11" fmla="*/ 61 h 463"/>
                  <a:gd name="T12" fmla="*/ 105 w 418"/>
                  <a:gd name="T13" fmla="*/ 13 h 463"/>
                  <a:gd name="T14" fmla="*/ 161 w 418"/>
                  <a:gd name="T15" fmla="*/ 0 h 463"/>
                  <a:gd name="T16" fmla="*/ 164 w 418"/>
                  <a:gd name="T17" fmla="*/ 0 h 463"/>
                  <a:gd name="T18" fmla="*/ 166 w 418"/>
                  <a:gd name="T19" fmla="*/ 1 h 463"/>
                  <a:gd name="T20" fmla="*/ 184 w 418"/>
                  <a:gd name="T21" fmla="*/ 43 h 463"/>
                  <a:gd name="T22" fmla="*/ 215 w 418"/>
                  <a:gd name="T23" fmla="*/ 60 h 463"/>
                  <a:gd name="T24" fmla="*/ 284 w 418"/>
                  <a:gd name="T25" fmla="*/ 26 h 463"/>
                  <a:gd name="T26" fmla="*/ 325 w 418"/>
                  <a:gd name="T27" fmla="*/ 45 h 463"/>
                  <a:gd name="T28" fmla="*/ 412 w 418"/>
                  <a:gd name="T29" fmla="*/ 135 h 463"/>
                  <a:gd name="T30" fmla="*/ 409 w 418"/>
                  <a:gd name="T31" fmla="*/ 162 h 463"/>
                  <a:gd name="T32" fmla="*/ 382 w 418"/>
                  <a:gd name="T33" fmla="*/ 161 h 463"/>
                  <a:gd name="T34" fmla="*/ 378 w 418"/>
                  <a:gd name="T35" fmla="*/ 156 h 463"/>
                  <a:gd name="T36" fmla="*/ 314 w 418"/>
                  <a:gd name="T37" fmla="*/ 86 h 463"/>
                  <a:gd name="T38" fmla="*/ 274 w 418"/>
                  <a:gd name="T39" fmla="*/ 65 h 463"/>
                  <a:gd name="T40" fmla="*/ 256 w 418"/>
                  <a:gd name="T41" fmla="*/ 103 h 463"/>
                  <a:gd name="T42" fmla="*/ 257 w 418"/>
                  <a:gd name="T43" fmla="*/ 174 h 463"/>
                  <a:gd name="T44" fmla="*/ 263 w 418"/>
                  <a:gd name="T45" fmla="*/ 183 h 463"/>
                  <a:gd name="T46" fmla="*/ 350 w 418"/>
                  <a:gd name="T47" fmla="*/ 277 h 463"/>
                  <a:gd name="T48" fmla="*/ 369 w 418"/>
                  <a:gd name="T49" fmla="*/ 338 h 463"/>
                  <a:gd name="T50" fmla="*/ 361 w 418"/>
                  <a:gd name="T51" fmla="*/ 436 h 463"/>
                  <a:gd name="T52" fmla="*/ 331 w 418"/>
                  <a:gd name="T53" fmla="*/ 459 h 463"/>
                  <a:gd name="T54" fmla="*/ 300 w 418"/>
                  <a:gd name="T55" fmla="*/ 436 h 463"/>
                  <a:gd name="T56" fmla="*/ 301 w 418"/>
                  <a:gd name="T57" fmla="*/ 417 h 463"/>
                  <a:gd name="T58" fmla="*/ 308 w 418"/>
                  <a:gd name="T59" fmla="*/ 357 h 463"/>
                  <a:gd name="T60" fmla="*/ 282 w 418"/>
                  <a:gd name="T61" fmla="*/ 286 h 463"/>
                  <a:gd name="T62" fmla="*/ 227 w 418"/>
                  <a:gd name="T63" fmla="*/ 235 h 463"/>
                  <a:gd name="T64" fmla="*/ 225 w 418"/>
                  <a:gd name="T65" fmla="*/ 233 h 463"/>
                  <a:gd name="T66" fmla="*/ 228 w 418"/>
                  <a:gd name="T67" fmla="*/ 252 h 463"/>
                  <a:gd name="T68" fmla="*/ 220 w 418"/>
                  <a:gd name="T69" fmla="*/ 352 h 463"/>
                  <a:gd name="T70" fmla="*/ 169 w 418"/>
                  <a:gd name="T71" fmla="*/ 448 h 463"/>
                  <a:gd name="T72" fmla="*/ 126 w 418"/>
                  <a:gd name="T73" fmla="*/ 453 h 463"/>
                  <a:gd name="T74" fmla="*/ 119 w 418"/>
                  <a:gd name="T75" fmla="*/ 410 h 463"/>
                  <a:gd name="T76" fmla="*/ 142 w 418"/>
                  <a:gd name="T77" fmla="*/ 376 h 463"/>
                  <a:gd name="T78" fmla="*/ 168 w 418"/>
                  <a:gd name="T79" fmla="*/ 285 h 463"/>
                  <a:gd name="T80" fmla="*/ 154 w 418"/>
                  <a:gd name="T81" fmla="*/ 220 h 463"/>
                  <a:gd name="T82" fmla="*/ 143 w 418"/>
                  <a:gd name="T83" fmla="*/ 185 h 463"/>
                  <a:gd name="T84" fmla="*/ 130 w 418"/>
                  <a:gd name="T85" fmla="*/ 122 h 463"/>
                  <a:gd name="T86" fmla="*/ 129 w 418"/>
                  <a:gd name="T87" fmla="*/ 54 h 463"/>
                  <a:gd name="T88" fmla="*/ 129 w 418"/>
                  <a:gd name="T89" fmla="*/ 47 h 463"/>
                  <a:gd name="T90" fmla="*/ 129 w 418"/>
                  <a:gd name="T91" fmla="*/ 46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8" h="463">
                    <a:moveTo>
                      <a:pt x="129" y="46"/>
                    </a:moveTo>
                    <a:cubicBezTo>
                      <a:pt x="118" y="50"/>
                      <a:pt x="108" y="56"/>
                      <a:pt x="99" y="63"/>
                    </a:cubicBezTo>
                    <a:cubicBezTo>
                      <a:pt x="74" y="84"/>
                      <a:pt x="54" y="109"/>
                      <a:pt x="40" y="138"/>
                    </a:cubicBezTo>
                    <a:cubicBezTo>
                      <a:pt x="34" y="152"/>
                      <a:pt x="19" y="155"/>
                      <a:pt x="9" y="146"/>
                    </a:cubicBezTo>
                    <a:cubicBezTo>
                      <a:pt x="2" y="141"/>
                      <a:pt x="0" y="131"/>
                      <a:pt x="3" y="122"/>
                    </a:cubicBezTo>
                    <a:cubicBezTo>
                      <a:pt x="14" y="100"/>
                      <a:pt x="27" y="80"/>
                      <a:pt x="44" y="61"/>
                    </a:cubicBezTo>
                    <a:cubicBezTo>
                      <a:pt x="61" y="41"/>
                      <a:pt x="81" y="24"/>
                      <a:pt x="105" y="13"/>
                    </a:cubicBezTo>
                    <a:cubicBezTo>
                      <a:pt x="123" y="4"/>
                      <a:pt x="142" y="0"/>
                      <a:pt x="161" y="0"/>
                    </a:cubicBezTo>
                    <a:cubicBezTo>
                      <a:pt x="162" y="0"/>
                      <a:pt x="163" y="0"/>
                      <a:pt x="164" y="0"/>
                    </a:cubicBezTo>
                    <a:cubicBezTo>
                      <a:pt x="165" y="0"/>
                      <a:pt x="165" y="0"/>
                      <a:pt x="166" y="1"/>
                    </a:cubicBezTo>
                    <a:cubicBezTo>
                      <a:pt x="166" y="17"/>
                      <a:pt x="172" y="31"/>
                      <a:pt x="184" y="43"/>
                    </a:cubicBezTo>
                    <a:cubicBezTo>
                      <a:pt x="193" y="52"/>
                      <a:pt x="203" y="58"/>
                      <a:pt x="215" y="60"/>
                    </a:cubicBezTo>
                    <a:cubicBezTo>
                      <a:pt x="240" y="65"/>
                      <a:pt x="269" y="55"/>
                      <a:pt x="284" y="26"/>
                    </a:cubicBezTo>
                    <a:cubicBezTo>
                      <a:pt x="298" y="31"/>
                      <a:pt x="312" y="37"/>
                      <a:pt x="325" y="45"/>
                    </a:cubicBezTo>
                    <a:cubicBezTo>
                      <a:pt x="361" y="68"/>
                      <a:pt x="390" y="99"/>
                      <a:pt x="412" y="135"/>
                    </a:cubicBezTo>
                    <a:cubicBezTo>
                      <a:pt x="418" y="144"/>
                      <a:pt x="416" y="155"/>
                      <a:pt x="409" y="162"/>
                    </a:cubicBezTo>
                    <a:cubicBezTo>
                      <a:pt x="401" y="169"/>
                      <a:pt x="390" y="168"/>
                      <a:pt x="382" y="161"/>
                    </a:cubicBezTo>
                    <a:cubicBezTo>
                      <a:pt x="380" y="160"/>
                      <a:pt x="379" y="158"/>
                      <a:pt x="378" y="156"/>
                    </a:cubicBezTo>
                    <a:cubicBezTo>
                      <a:pt x="361" y="129"/>
                      <a:pt x="340" y="105"/>
                      <a:pt x="314" y="86"/>
                    </a:cubicBezTo>
                    <a:cubicBezTo>
                      <a:pt x="301" y="77"/>
                      <a:pt x="288" y="70"/>
                      <a:pt x="274" y="65"/>
                    </a:cubicBezTo>
                    <a:cubicBezTo>
                      <a:pt x="266" y="77"/>
                      <a:pt x="260" y="90"/>
                      <a:pt x="256" y="103"/>
                    </a:cubicBezTo>
                    <a:cubicBezTo>
                      <a:pt x="248" y="127"/>
                      <a:pt x="251" y="151"/>
                      <a:pt x="257" y="174"/>
                    </a:cubicBezTo>
                    <a:cubicBezTo>
                      <a:pt x="258" y="178"/>
                      <a:pt x="260" y="181"/>
                      <a:pt x="263" y="183"/>
                    </a:cubicBezTo>
                    <a:cubicBezTo>
                      <a:pt x="300" y="207"/>
                      <a:pt x="330" y="238"/>
                      <a:pt x="350" y="277"/>
                    </a:cubicBezTo>
                    <a:cubicBezTo>
                      <a:pt x="359" y="296"/>
                      <a:pt x="366" y="317"/>
                      <a:pt x="369" y="338"/>
                    </a:cubicBezTo>
                    <a:cubicBezTo>
                      <a:pt x="373" y="371"/>
                      <a:pt x="370" y="404"/>
                      <a:pt x="361" y="436"/>
                    </a:cubicBezTo>
                    <a:cubicBezTo>
                      <a:pt x="358" y="450"/>
                      <a:pt x="345" y="460"/>
                      <a:pt x="331" y="459"/>
                    </a:cubicBezTo>
                    <a:cubicBezTo>
                      <a:pt x="316" y="459"/>
                      <a:pt x="304" y="450"/>
                      <a:pt x="300" y="436"/>
                    </a:cubicBezTo>
                    <a:cubicBezTo>
                      <a:pt x="299" y="430"/>
                      <a:pt x="300" y="423"/>
                      <a:pt x="301" y="417"/>
                    </a:cubicBezTo>
                    <a:cubicBezTo>
                      <a:pt x="307" y="398"/>
                      <a:pt x="309" y="378"/>
                      <a:pt x="308" y="357"/>
                    </a:cubicBezTo>
                    <a:cubicBezTo>
                      <a:pt x="306" y="331"/>
                      <a:pt x="297" y="307"/>
                      <a:pt x="282" y="286"/>
                    </a:cubicBezTo>
                    <a:cubicBezTo>
                      <a:pt x="267" y="265"/>
                      <a:pt x="249" y="249"/>
                      <a:pt x="227" y="235"/>
                    </a:cubicBezTo>
                    <a:cubicBezTo>
                      <a:pt x="227" y="234"/>
                      <a:pt x="226" y="234"/>
                      <a:pt x="225" y="233"/>
                    </a:cubicBezTo>
                    <a:cubicBezTo>
                      <a:pt x="226" y="240"/>
                      <a:pt x="227" y="246"/>
                      <a:pt x="228" y="252"/>
                    </a:cubicBezTo>
                    <a:cubicBezTo>
                      <a:pt x="233" y="286"/>
                      <a:pt x="230" y="319"/>
                      <a:pt x="220" y="352"/>
                    </a:cubicBezTo>
                    <a:cubicBezTo>
                      <a:pt x="210" y="388"/>
                      <a:pt x="192" y="419"/>
                      <a:pt x="169" y="448"/>
                    </a:cubicBezTo>
                    <a:cubicBezTo>
                      <a:pt x="159" y="461"/>
                      <a:pt x="140" y="463"/>
                      <a:pt x="126" y="453"/>
                    </a:cubicBezTo>
                    <a:cubicBezTo>
                      <a:pt x="113" y="443"/>
                      <a:pt x="110" y="425"/>
                      <a:pt x="119" y="410"/>
                    </a:cubicBezTo>
                    <a:cubicBezTo>
                      <a:pt x="126" y="399"/>
                      <a:pt x="135" y="388"/>
                      <a:pt x="142" y="376"/>
                    </a:cubicBezTo>
                    <a:cubicBezTo>
                      <a:pt x="158" y="348"/>
                      <a:pt x="167" y="318"/>
                      <a:pt x="168" y="285"/>
                    </a:cubicBezTo>
                    <a:cubicBezTo>
                      <a:pt x="168" y="263"/>
                      <a:pt x="164" y="241"/>
                      <a:pt x="154" y="220"/>
                    </a:cubicBezTo>
                    <a:cubicBezTo>
                      <a:pt x="148" y="209"/>
                      <a:pt x="146" y="197"/>
                      <a:pt x="143" y="185"/>
                    </a:cubicBezTo>
                    <a:cubicBezTo>
                      <a:pt x="139" y="164"/>
                      <a:pt x="134" y="143"/>
                      <a:pt x="130" y="122"/>
                    </a:cubicBezTo>
                    <a:cubicBezTo>
                      <a:pt x="126" y="99"/>
                      <a:pt x="126" y="77"/>
                      <a:pt x="129" y="54"/>
                    </a:cubicBezTo>
                    <a:cubicBezTo>
                      <a:pt x="129" y="52"/>
                      <a:pt x="129" y="50"/>
                      <a:pt x="129" y="47"/>
                    </a:cubicBezTo>
                    <a:cubicBezTo>
                      <a:pt x="129" y="47"/>
                      <a:pt x="129" y="47"/>
                      <a:pt x="129" y="46"/>
                    </a:cubicBezTo>
                    <a:close/>
                  </a:path>
                </a:pathLst>
              </a:custGeom>
              <a:solidFill>
                <a:schemeClr val="accent2"/>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33"/>
              <p:cNvSpPr>
                <a:spLocks/>
              </p:cNvSpPr>
              <p:nvPr/>
            </p:nvSpPr>
            <p:spPr bwMode="auto">
              <a:xfrm>
                <a:off x="3987340" y="2278950"/>
                <a:ext cx="361001" cy="359477"/>
              </a:xfrm>
              <a:custGeom>
                <a:avLst/>
                <a:gdLst>
                  <a:gd name="T0" fmla="*/ 57 w 113"/>
                  <a:gd name="T1" fmla="*/ 0 h 113"/>
                  <a:gd name="T2" fmla="*/ 113 w 113"/>
                  <a:gd name="T3" fmla="*/ 56 h 113"/>
                  <a:gd name="T4" fmla="*/ 57 w 113"/>
                  <a:gd name="T5" fmla="*/ 113 h 113"/>
                  <a:gd name="T6" fmla="*/ 0 w 113"/>
                  <a:gd name="T7" fmla="*/ 56 h 113"/>
                  <a:gd name="T8" fmla="*/ 57 w 113"/>
                  <a:gd name="T9" fmla="*/ 0 h 113"/>
                </a:gdLst>
                <a:ahLst/>
                <a:cxnLst>
                  <a:cxn ang="0">
                    <a:pos x="T0" y="T1"/>
                  </a:cxn>
                  <a:cxn ang="0">
                    <a:pos x="T2" y="T3"/>
                  </a:cxn>
                  <a:cxn ang="0">
                    <a:pos x="T4" y="T5"/>
                  </a:cxn>
                  <a:cxn ang="0">
                    <a:pos x="T6" y="T7"/>
                  </a:cxn>
                  <a:cxn ang="0">
                    <a:pos x="T8" y="T9"/>
                  </a:cxn>
                </a:cxnLst>
                <a:rect l="0" t="0" r="r" b="b"/>
                <a:pathLst>
                  <a:path w="113" h="113">
                    <a:moveTo>
                      <a:pt x="57" y="0"/>
                    </a:moveTo>
                    <a:cubicBezTo>
                      <a:pt x="88" y="0"/>
                      <a:pt x="113" y="25"/>
                      <a:pt x="113" y="56"/>
                    </a:cubicBezTo>
                    <a:cubicBezTo>
                      <a:pt x="113" y="87"/>
                      <a:pt x="88" y="113"/>
                      <a:pt x="57" y="113"/>
                    </a:cubicBezTo>
                    <a:cubicBezTo>
                      <a:pt x="26" y="113"/>
                      <a:pt x="0" y="87"/>
                      <a:pt x="0" y="56"/>
                    </a:cubicBezTo>
                    <a:cubicBezTo>
                      <a:pt x="0" y="25"/>
                      <a:pt x="25" y="0"/>
                      <a:pt x="57" y="0"/>
                    </a:cubicBezTo>
                    <a:close/>
                  </a:path>
                </a:pathLst>
              </a:custGeom>
              <a:solidFill>
                <a:schemeClr val="bg1"/>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35"/>
              <p:cNvSpPr>
                <a:spLocks/>
              </p:cNvSpPr>
              <p:nvPr/>
            </p:nvSpPr>
            <p:spPr bwMode="auto">
              <a:xfrm>
                <a:off x="3732828" y="2819559"/>
                <a:ext cx="57882" cy="123380"/>
              </a:xfrm>
              <a:custGeom>
                <a:avLst/>
                <a:gdLst>
                  <a:gd name="T0" fmla="*/ 0 w 18"/>
                  <a:gd name="T1" fmla="*/ 14 h 39"/>
                  <a:gd name="T2" fmla="*/ 4 w 18"/>
                  <a:gd name="T3" fmla="*/ 3 h 39"/>
                  <a:gd name="T4" fmla="*/ 8 w 18"/>
                  <a:gd name="T5" fmla="*/ 0 h 39"/>
                  <a:gd name="T6" fmla="*/ 8 w 18"/>
                  <a:gd name="T7" fmla="*/ 5 h 39"/>
                  <a:gd name="T8" fmla="*/ 6 w 18"/>
                  <a:gd name="T9" fmla="*/ 14 h 39"/>
                  <a:gd name="T10" fmla="*/ 14 w 18"/>
                  <a:gd name="T11" fmla="*/ 32 h 39"/>
                  <a:gd name="T12" fmla="*/ 16 w 18"/>
                  <a:gd name="T13" fmla="*/ 34 h 39"/>
                  <a:gd name="T14" fmla="*/ 18 w 18"/>
                  <a:gd name="T15" fmla="*/ 38 h 39"/>
                  <a:gd name="T16" fmla="*/ 14 w 18"/>
                  <a:gd name="T17" fmla="*/ 38 h 39"/>
                  <a:gd name="T18" fmla="*/ 0 w 18"/>
                  <a:gd name="T19"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39">
                    <a:moveTo>
                      <a:pt x="0" y="14"/>
                    </a:moveTo>
                    <a:cubicBezTo>
                      <a:pt x="1" y="11"/>
                      <a:pt x="2" y="7"/>
                      <a:pt x="4" y="3"/>
                    </a:cubicBezTo>
                    <a:cubicBezTo>
                      <a:pt x="5" y="2"/>
                      <a:pt x="6" y="1"/>
                      <a:pt x="8" y="0"/>
                    </a:cubicBezTo>
                    <a:cubicBezTo>
                      <a:pt x="8" y="2"/>
                      <a:pt x="9" y="3"/>
                      <a:pt x="8" y="5"/>
                    </a:cubicBezTo>
                    <a:cubicBezTo>
                      <a:pt x="8" y="8"/>
                      <a:pt x="6" y="11"/>
                      <a:pt x="6" y="14"/>
                    </a:cubicBezTo>
                    <a:cubicBezTo>
                      <a:pt x="5" y="22"/>
                      <a:pt x="8" y="28"/>
                      <a:pt x="14" y="32"/>
                    </a:cubicBezTo>
                    <a:cubicBezTo>
                      <a:pt x="15" y="33"/>
                      <a:pt x="16" y="33"/>
                      <a:pt x="16" y="34"/>
                    </a:cubicBezTo>
                    <a:cubicBezTo>
                      <a:pt x="17" y="35"/>
                      <a:pt x="17" y="36"/>
                      <a:pt x="18" y="38"/>
                    </a:cubicBezTo>
                    <a:cubicBezTo>
                      <a:pt x="17" y="38"/>
                      <a:pt x="15" y="39"/>
                      <a:pt x="14" y="38"/>
                    </a:cubicBezTo>
                    <a:cubicBezTo>
                      <a:pt x="5" y="33"/>
                      <a:pt x="1" y="26"/>
                      <a:pt x="0" y="1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799" dirty="0">
                  <a:solidFill>
                    <a:prstClr val="black"/>
                  </a:solidFill>
                  <a:latin typeface="Arial Narrow"/>
                </a:endParaRPr>
              </a:p>
            </p:txBody>
          </p:sp>
          <p:sp>
            <p:nvSpPr>
              <p:cNvPr id="37" name="Freeform 37"/>
              <p:cNvSpPr>
                <a:spLocks/>
              </p:cNvSpPr>
              <p:nvPr/>
            </p:nvSpPr>
            <p:spPr bwMode="auto">
              <a:xfrm>
                <a:off x="4366641" y="2895739"/>
                <a:ext cx="63974" cy="121856"/>
              </a:xfrm>
              <a:custGeom>
                <a:avLst/>
                <a:gdLst>
                  <a:gd name="T0" fmla="*/ 20 w 20"/>
                  <a:gd name="T1" fmla="*/ 23 h 38"/>
                  <a:gd name="T2" fmla="*/ 16 w 20"/>
                  <a:gd name="T3" fmla="*/ 36 h 38"/>
                  <a:gd name="T4" fmla="*/ 12 w 20"/>
                  <a:gd name="T5" fmla="*/ 38 h 38"/>
                  <a:gd name="T6" fmla="*/ 11 w 20"/>
                  <a:gd name="T7" fmla="*/ 34 h 38"/>
                  <a:gd name="T8" fmla="*/ 14 w 20"/>
                  <a:gd name="T9" fmla="*/ 26 h 38"/>
                  <a:gd name="T10" fmla="*/ 4 w 20"/>
                  <a:gd name="T11" fmla="*/ 6 h 38"/>
                  <a:gd name="T12" fmla="*/ 2 w 20"/>
                  <a:gd name="T13" fmla="*/ 5 h 38"/>
                  <a:gd name="T14" fmla="*/ 0 w 20"/>
                  <a:gd name="T15" fmla="*/ 1 h 38"/>
                  <a:gd name="T16" fmla="*/ 4 w 20"/>
                  <a:gd name="T17" fmla="*/ 1 h 38"/>
                  <a:gd name="T18" fmla="*/ 18 w 20"/>
                  <a:gd name="T19" fmla="*/ 17 h 38"/>
                  <a:gd name="T20" fmla="*/ 19 w 20"/>
                  <a:gd name="T21" fmla="*/ 23 h 38"/>
                  <a:gd name="T22" fmla="*/ 20 w 20"/>
                  <a:gd name="T23"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38">
                    <a:moveTo>
                      <a:pt x="20" y="23"/>
                    </a:moveTo>
                    <a:cubicBezTo>
                      <a:pt x="18" y="27"/>
                      <a:pt x="17" y="32"/>
                      <a:pt x="16" y="36"/>
                    </a:cubicBezTo>
                    <a:cubicBezTo>
                      <a:pt x="15" y="37"/>
                      <a:pt x="14" y="37"/>
                      <a:pt x="12" y="38"/>
                    </a:cubicBezTo>
                    <a:cubicBezTo>
                      <a:pt x="12" y="36"/>
                      <a:pt x="11" y="35"/>
                      <a:pt x="11" y="34"/>
                    </a:cubicBezTo>
                    <a:cubicBezTo>
                      <a:pt x="12" y="31"/>
                      <a:pt x="13" y="28"/>
                      <a:pt x="14" y="26"/>
                    </a:cubicBezTo>
                    <a:cubicBezTo>
                      <a:pt x="15" y="17"/>
                      <a:pt x="11" y="11"/>
                      <a:pt x="4" y="6"/>
                    </a:cubicBezTo>
                    <a:cubicBezTo>
                      <a:pt x="3" y="6"/>
                      <a:pt x="2" y="5"/>
                      <a:pt x="2" y="5"/>
                    </a:cubicBezTo>
                    <a:cubicBezTo>
                      <a:pt x="1" y="4"/>
                      <a:pt x="1" y="2"/>
                      <a:pt x="0" y="1"/>
                    </a:cubicBezTo>
                    <a:cubicBezTo>
                      <a:pt x="2" y="1"/>
                      <a:pt x="3" y="0"/>
                      <a:pt x="4" y="1"/>
                    </a:cubicBezTo>
                    <a:cubicBezTo>
                      <a:pt x="11" y="4"/>
                      <a:pt x="16" y="9"/>
                      <a:pt x="18" y="17"/>
                    </a:cubicBezTo>
                    <a:cubicBezTo>
                      <a:pt x="19" y="19"/>
                      <a:pt x="19" y="21"/>
                      <a:pt x="19" y="23"/>
                    </a:cubicBezTo>
                    <a:cubicBezTo>
                      <a:pt x="19" y="23"/>
                      <a:pt x="19" y="23"/>
                      <a:pt x="20" y="2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799" dirty="0">
                  <a:solidFill>
                    <a:prstClr val="black"/>
                  </a:solidFill>
                  <a:latin typeface="Arial Narrow"/>
                </a:endParaRPr>
              </a:p>
            </p:txBody>
          </p:sp>
          <p:sp>
            <p:nvSpPr>
              <p:cNvPr id="38" name="Freeform 38"/>
              <p:cNvSpPr>
                <a:spLocks/>
              </p:cNvSpPr>
              <p:nvPr/>
            </p:nvSpPr>
            <p:spPr bwMode="auto">
              <a:xfrm>
                <a:off x="4500741" y="2467638"/>
                <a:ext cx="70068" cy="123380"/>
              </a:xfrm>
              <a:custGeom>
                <a:avLst/>
                <a:gdLst>
                  <a:gd name="T0" fmla="*/ 14 w 22"/>
                  <a:gd name="T1" fmla="*/ 26 h 39"/>
                  <a:gd name="T2" fmla="*/ 3 w 22"/>
                  <a:gd name="T3" fmla="*/ 6 h 39"/>
                  <a:gd name="T4" fmla="*/ 0 w 22"/>
                  <a:gd name="T5" fmla="*/ 3 h 39"/>
                  <a:gd name="T6" fmla="*/ 5 w 22"/>
                  <a:gd name="T7" fmla="*/ 2 h 39"/>
                  <a:gd name="T8" fmla="*/ 17 w 22"/>
                  <a:gd name="T9" fmla="*/ 34 h 39"/>
                  <a:gd name="T10" fmla="*/ 16 w 22"/>
                  <a:gd name="T11" fmla="*/ 37 h 39"/>
                  <a:gd name="T12" fmla="*/ 13 w 22"/>
                  <a:gd name="T13" fmla="*/ 39 h 39"/>
                  <a:gd name="T14" fmla="*/ 12 w 22"/>
                  <a:gd name="T15" fmla="*/ 35 h 39"/>
                  <a:gd name="T16" fmla="*/ 14 w 22"/>
                  <a:gd name="T1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9">
                    <a:moveTo>
                      <a:pt x="14" y="26"/>
                    </a:moveTo>
                    <a:cubicBezTo>
                      <a:pt x="14" y="16"/>
                      <a:pt x="9" y="11"/>
                      <a:pt x="3" y="6"/>
                    </a:cubicBezTo>
                    <a:cubicBezTo>
                      <a:pt x="2" y="6"/>
                      <a:pt x="0" y="4"/>
                      <a:pt x="0" y="3"/>
                    </a:cubicBezTo>
                    <a:cubicBezTo>
                      <a:pt x="1" y="0"/>
                      <a:pt x="3" y="1"/>
                      <a:pt x="5" y="2"/>
                    </a:cubicBezTo>
                    <a:cubicBezTo>
                      <a:pt x="17" y="8"/>
                      <a:pt x="22" y="21"/>
                      <a:pt x="17" y="34"/>
                    </a:cubicBezTo>
                    <a:cubicBezTo>
                      <a:pt x="17" y="35"/>
                      <a:pt x="17" y="36"/>
                      <a:pt x="16" y="37"/>
                    </a:cubicBezTo>
                    <a:cubicBezTo>
                      <a:pt x="15" y="38"/>
                      <a:pt x="14" y="38"/>
                      <a:pt x="13" y="39"/>
                    </a:cubicBezTo>
                    <a:cubicBezTo>
                      <a:pt x="12" y="38"/>
                      <a:pt x="11" y="36"/>
                      <a:pt x="12" y="35"/>
                    </a:cubicBezTo>
                    <a:cubicBezTo>
                      <a:pt x="12" y="32"/>
                      <a:pt x="13" y="28"/>
                      <a:pt x="14" y="2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799" dirty="0">
                  <a:solidFill>
                    <a:prstClr val="black"/>
                  </a:solidFill>
                  <a:latin typeface="Arial Narrow"/>
                </a:endParaRPr>
              </a:p>
            </p:txBody>
          </p:sp>
          <p:sp>
            <p:nvSpPr>
              <p:cNvPr id="39" name="Freeform 39"/>
              <p:cNvSpPr>
                <a:spLocks/>
              </p:cNvSpPr>
              <p:nvPr/>
            </p:nvSpPr>
            <p:spPr bwMode="auto">
              <a:xfrm>
                <a:off x="3780086" y="2362478"/>
                <a:ext cx="102055" cy="85300"/>
              </a:xfrm>
              <a:custGeom>
                <a:avLst/>
                <a:gdLst>
                  <a:gd name="T0" fmla="*/ 25 w 32"/>
                  <a:gd name="T1" fmla="*/ 0 h 27"/>
                  <a:gd name="T2" fmla="*/ 30 w 32"/>
                  <a:gd name="T3" fmla="*/ 0 h 27"/>
                  <a:gd name="T4" fmla="*/ 32 w 32"/>
                  <a:gd name="T5" fmla="*/ 3 h 27"/>
                  <a:gd name="T6" fmla="*/ 30 w 32"/>
                  <a:gd name="T7" fmla="*/ 5 h 27"/>
                  <a:gd name="T8" fmla="*/ 23 w 32"/>
                  <a:gd name="T9" fmla="*/ 5 h 27"/>
                  <a:gd name="T10" fmla="*/ 5 w 32"/>
                  <a:gd name="T11" fmla="*/ 23 h 27"/>
                  <a:gd name="T12" fmla="*/ 5 w 32"/>
                  <a:gd name="T13" fmla="*/ 24 h 27"/>
                  <a:gd name="T14" fmla="*/ 2 w 32"/>
                  <a:gd name="T15" fmla="*/ 27 h 27"/>
                  <a:gd name="T16" fmla="*/ 0 w 32"/>
                  <a:gd name="T17" fmla="*/ 23 h 27"/>
                  <a:gd name="T18" fmla="*/ 18 w 32"/>
                  <a:gd name="T19" fmla="*/ 1 h 27"/>
                  <a:gd name="T20" fmla="*/ 25 w 32"/>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7">
                    <a:moveTo>
                      <a:pt x="25" y="0"/>
                    </a:moveTo>
                    <a:cubicBezTo>
                      <a:pt x="28" y="0"/>
                      <a:pt x="29" y="0"/>
                      <a:pt x="30" y="0"/>
                    </a:cubicBezTo>
                    <a:cubicBezTo>
                      <a:pt x="31" y="1"/>
                      <a:pt x="32" y="2"/>
                      <a:pt x="32" y="3"/>
                    </a:cubicBezTo>
                    <a:cubicBezTo>
                      <a:pt x="32" y="4"/>
                      <a:pt x="31" y="5"/>
                      <a:pt x="30" y="5"/>
                    </a:cubicBezTo>
                    <a:cubicBezTo>
                      <a:pt x="28" y="5"/>
                      <a:pt x="25" y="5"/>
                      <a:pt x="23" y="5"/>
                    </a:cubicBezTo>
                    <a:cubicBezTo>
                      <a:pt x="13" y="7"/>
                      <a:pt x="7" y="13"/>
                      <a:pt x="5" y="23"/>
                    </a:cubicBezTo>
                    <a:cubicBezTo>
                      <a:pt x="5" y="23"/>
                      <a:pt x="5" y="23"/>
                      <a:pt x="5" y="24"/>
                    </a:cubicBezTo>
                    <a:cubicBezTo>
                      <a:pt x="4" y="25"/>
                      <a:pt x="3" y="26"/>
                      <a:pt x="2" y="27"/>
                    </a:cubicBezTo>
                    <a:cubicBezTo>
                      <a:pt x="1" y="26"/>
                      <a:pt x="0" y="24"/>
                      <a:pt x="0" y="23"/>
                    </a:cubicBezTo>
                    <a:cubicBezTo>
                      <a:pt x="1" y="13"/>
                      <a:pt x="8" y="4"/>
                      <a:pt x="18" y="1"/>
                    </a:cubicBezTo>
                    <a:cubicBezTo>
                      <a:pt x="21" y="1"/>
                      <a:pt x="23" y="0"/>
                      <a:pt x="25"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799" dirty="0">
                  <a:solidFill>
                    <a:prstClr val="black"/>
                  </a:solidFill>
                  <a:latin typeface="Arial Narrow"/>
                </a:endParaRPr>
              </a:p>
            </p:txBody>
          </p:sp>
          <p:sp>
            <p:nvSpPr>
              <p:cNvPr id="40" name="Freeform 40"/>
              <p:cNvSpPr>
                <a:spLocks/>
              </p:cNvSpPr>
              <p:nvPr/>
            </p:nvSpPr>
            <p:spPr bwMode="auto">
              <a:xfrm>
                <a:off x="4474847" y="2499626"/>
                <a:ext cx="48742" cy="82254"/>
              </a:xfrm>
              <a:custGeom>
                <a:avLst/>
                <a:gdLst>
                  <a:gd name="T0" fmla="*/ 15 w 15"/>
                  <a:gd name="T1" fmla="*/ 17 h 26"/>
                  <a:gd name="T2" fmla="*/ 13 w 15"/>
                  <a:gd name="T3" fmla="*/ 24 h 26"/>
                  <a:gd name="T4" fmla="*/ 10 w 15"/>
                  <a:gd name="T5" fmla="*/ 26 h 26"/>
                  <a:gd name="T6" fmla="*/ 9 w 15"/>
                  <a:gd name="T7" fmla="*/ 23 h 26"/>
                  <a:gd name="T8" fmla="*/ 2 w 15"/>
                  <a:gd name="T9" fmla="*/ 5 h 26"/>
                  <a:gd name="T10" fmla="*/ 0 w 15"/>
                  <a:gd name="T11" fmla="*/ 2 h 26"/>
                  <a:gd name="T12" fmla="*/ 4 w 15"/>
                  <a:gd name="T13" fmla="*/ 1 h 26"/>
                  <a:gd name="T14" fmla="*/ 15 w 15"/>
                  <a:gd name="T15" fmla="*/ 17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6">
                    <a:moveTo>
                      <a:pt x="15" y="17"/>
                    </a:moveTo>
                    <a:cubicBezTo>
                      <a:pt x="15" y="19"/>
                      <a:pt x="14" y="22"/>
                      <a:pt x="13" y="24"/>
                    </a:cubicBezTo>
                    <a:cubicBezTo>
                      <a:pt x="13" y="25"/>
                      <a:pt x="11" y="25"/>
                      <a:pt x="10" y="26"/>
                    </a:cubicBezTo>
                    <a:cubicBezTo>
                      <a:pt x="9" y="25"/>
                      <a:pt x="8" y="23"/>
                      <a:pt x="9" y="23"/>
                    </a:cubicBezTo>
                    <a:cubicBezTo>
                      <a:pt x="11" y="15"/>
                      <a:pt x="9" y="9"/>
                      <a:pt x="2" y="5"/>
                    </a:cubicBezTo>
                    <a:cubicBezTo>
                      <a:pt x="1" y="4"/>
                      <a:pt x="1" y="3"/>
                      <a:pt x="0" y="2"/>
                    </a:cubicBezTo>
                    <a:cubicBezTo>
                      <a:pt x="1" y="1"/>
                      <a:pt x="3" y="0"/>
                      <a:pt x="4" y="1"/>
                    </a:cubicBezTo>
                    <a:cubicBezTo>
                      <a:pt x="10" y="3"/>
                      <a:pt x="15" y="9"/>
                      <a:pt x="15" y="1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799" dirty="0">
                  <a:solidFill>
                    <a:prstClr val="black"/>
                  </a:solidFill>
                  <a:latin typeface="Arial Narrow"/>
                </a:endParaRPr>
              </a:p>
            </p:txBody>
          </p:sp>
          <p:sp>
            <p:nvSpPr>
              <p:cNvPr id="41" name="Freeform 41"/>
              <p:cNvSpPr>
                <a:spLocks/>
              </p:cNvSpPr>
              <p:nvPr/>
            </p:nvSpPr>
            <p:spPr bwMode="auto">
              <a:xfrm>
                <a:off x="4342268" y="2921634"/>
                <a:ext cx="47220" cy="85300"/>
              </a:xfrm>
              <a:custGeom>
                <a:avLst/>
                <a:gdLst>
                  <a:gd name="T0" fmla="*/ 15 w 15"/>
                  <a:gd name="T1" fmla="*/ 18 h 27"/>
                  <a:gd name="T2" fmla="*/ 13 w 15"/>
                  <a:gd name="T3" fmla="*/ 24 h 27"/>
                  <a:gd name="T4" fmla="*/ 10 w 15"/>
                  <a:gd name="T5" fmla="*/ 27 h 27"/>
                  <a:gd name="T6" fmla="*/ 9 w 15"/>
                  <a:gd name="T7" fmla="*/ 23 h 27"/>
                  <a:gd name="T8" fmla="*/ 10 w 15"/>
                  <a:gd name="T9" fmla="*/ 17 h 27"/>
                  <a:gd name="T10" fmla="*/ 3 w 15"/>
                  <a:gd name="T11" fmla="*/ 6 h 27"/>
                  <a:gd name="T12" fmla="*/ 0 w 15"/>
                  <a:gd name="T13" fmla="*/ 2 h 27"/>
                  <a:gd name="T14" fmla="*/ 5 w 15"/>
                  <a:gd name="T15" fmla="*/ 2 h 27"/>
                  <a:gd name="T16" fmla="*/ 15 w 15"/>
                  <a:gd name="T17"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7">
                    <a:moveTo>
                      <a:pt x="15" y="18"/>
                    </a:moveTo>
                    <a:cubicBezTo>
                      <a:pt x="14" y="20"/>
                      <a:pt x="14" y="22"/>
                      <a:pt x="13" y="24"/>
                    </a:cubicBezTo>
                    <a:cubicBezTo>
                      <a:pt x="13" y="25"/>
                      <a:pt x="11" y="26"/>
                      <a:pt x="10" y="27"/>
                    </a:cubicBezTo>
                    <a:cubicBezTo>
                      <a:pt x="9" y="25"/>
                      <a:pt x="8" y="24"/>
                      <a:pt x="9" y="23"/>
                    </a:cubicBezTo>
                    <a:cubicBezTo>
                      <a:pt x="9" y="21"/>
                      <a:pt x="10" y="19"/>
                      <a:pt x="10" y="17"/>
                    </a:cubicBezTo>
                    <a:cubicBezTo>
                      <a:pt x="10" y="12"/>
                      <a:pt x="6" y="9"/>
                      <a:pt x="3" y="6"/>
                    </a:cubicBezTo>
                    <a:cubicBezTo>
                      <a:pt x="1" y="5"/>
                      <a:pt x="0" y="3"/>
                      <a:pt x="0" y="2"/>
                    </a:cubicBezTo>
                    <a:cubicBezTo>
                      <a:pt x="1" y="0"/>
                      <a:pt x="3" y="1"/>
                      <a:pt x="5" y="2"/>
                    </a:cubicBezTo>
                    <a:cubicBezTo>
                      <a:pt x="11" y="5"/>
                      <a:pt x="15" y="10"/>
                      <a:pt x="15" y="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799" dirty="0">
                  <a:solidFill>
                    <a:prstClr val="black"/>
                  </a:solidFill>
                  <a:latin typeface="Arial Narrow"/>
                </a:endParaRPr>
              </a:p>
            </p:txBody>
          </p:sp>
          <p:sp>
            <p:nvSpPr>
              <p:cNvPr id="42" name="Freeform 42"/>
              <p:cNvSpPr>
                <a:spLocks/>
              </p:cNvSpPr>
              <p:nvPr/>
            </p:nvSpPr>
            <p:spPr bwMode="auto">
              <a:xfrm>
                <a:off x="3770908" y="2831744"/>
                <a:ext cx="51790" cy="85300"/>
              </a:xfrm>
              <a:custGeom>
                <a:avLst/>
                <a:gdLst>
                  <a:gd name="T0" fmla="*/ 0 w 16"/>
                  <a:gd name="T1" fmla="*/ 10 h 27"/>
                  <a:gd name="T2" fmla="*/ 3 w 16"/>
                  <a:gd name="T3" fmla="*/ 2 h 27"/>
                  <a:gd name="T4" fmla="*/ 6 w 16"/>
                  <a:gd name="T5" fmla="*/ 0 h 27"/>
                  <a:gd name="T6" fmla="*/ 8 w 16"/>
                  <a:gd name="T7" fmla="*/ 3 h 27"/>
                  <a:gd name="T8" fmla="*/ 7 w 16"/>
                  <a:gd name="T9" fmla="*/ 5 h 27"/>
                  <a:gd name="T10" fmla="*/ 12 w 16"/>
                  <a:gd name="T11" fmla="*/ 21 h 27"/>
                  <a:gd name="T12" fmla="*/ 14 w 16"/>
                  <a:gd name="T13" fmla="*/ 25 h 27"/>
                  <a:gd name="T14" fmla="*/ 10 w 16"/>
                  <a:gd name="T15" fmla="*/ 25 h 27"/>
                  <a:gd name="T16" fmla="*/ 0 w 16"/>
                  <a:gd name="T17"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7">
                    <a:moveTo>
                      <a:pt x="0" y="10"/>
                    </a:moveTo>
                    <a:cubicBezTo>
                      <a:pt x="1" y="7"/>
                      <a:pt x="2" y="4"/>
                      <a:pt x="3" y="2"/>
                    </a:cubicBezTo>
                    <a:cubicBezTo>
                      <a:pt x="3" y="1"/>
                      <a:pt x="5" y="1"/>
                      <a:pt x="6" y="0"/>
                    </a:cubicBezTo>
                    <a:cubicBezTo>
                      <a:pt x="7" y="1"/>
                      <a:pt x="7" y="2"/>
                      <a:pt x="8" y="3"/>
                    </a:cubicBezTo>
                    <a:cubicBezTo>
                      <a:pt x="8" y="4"/>
                      <a:pt x="7" y="4"/>
                      <a:pt x="7" y="5"/>
                    </a:cubicBezTo>
                    <a:cubicBezTo>
                      <a:pt x="4" y="12"/>
                      <a:pt x="6" y="17"/>
                      <a:pt x="12" y="21"/>
                    </a:cubicBezTo>
                    <a:cubicBezTo>
                      <a:pt x="14" y="22"/>
                      <a:pt x="16" y="23"/>
                      <a:pt x="14" y="25"/>
                    </a:cubicBezTo>
                    <a:cubicBezTo>
                      <a:pt x="13" y="27"/>
                      <a:pt x="11" y="26"/>
                      <a:pt x="10" y="25"/>
                    </a:cubicBezTo>
                    <a:cubicBezTo>
                      <a:pt x="4" y="22"/>
                      <a:pt x="1" y="16"/>
                      <a:pt x="0"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799" dirty="0">
                  <a:solidFill>
                    <a:prstClr val="black"/>
                  </a:solidFill>
                  <a:latin typeface="Arial Narrow"/>
                </a:endParaRPr>
              </a:p>
            </p:txBody>
          </p:sp>
          <p:sp>
            <p:nvSpPr>
              <p:cNvPr id="43" name="Freeform 43"/>
              <p:cNvSpPr>
                <a:spLocks/>
              </p:cNvSpPr>
              <p:nvPr/>
            </p:nvSpPr>
            <p:spPr bwMode="auto">
              <a:xfrm>
                <a:off x="3815120" y="2397512"/>
                <a:ext cx="70068" cy="63974"/>
              </a:xfrm>
              <a:custGeom>
                <a:avLst/>
                <a:gdLst>
                  <a:gd name="T0" fmla="*/ 17 w 22"/>
                  <a:gd name="T1" fmla="*/ 0 h 20"/>
                  <a:gd name="T2" fmla="*/ 20 w 22"/>
                  <a:gd name="T3" fmla="*/ 1 h 20"/>
                  <a:gd name="T4" fmla="*/ 22 w 22"/>
                  <a:gd name="T5" fmla="*/ 3 h 20"/>
                  <a:gd name="T6" fmla="*/ 20 w 22"/>
                  <a:gd name="T7" fmla="*/ 5 h 20"/>
                  <a:gd name="T8" fmla="*/ 17 w 22"/>
                  <a:gd name="T9" fmla="*/ 6 h 20"/>
                  <a:gd name="T10" fmla="*/ 5 w 22"/>
                  <a:gd name="T11" fmla="*/ 16 h 20"/>
                  <a:gd name="T12" fmla="*/ 2 w 22"/>
                  <a:gd name="T13" fmla="*/ 20 h 20"/>
                  <a:gd name="T14" fmla="*/ 0 w 22"/>
                  <a:gd name="T15" fmla="*/ 16 h 20"/>
                  <a:gd name="T16" fmla="*/ 17 w 22"/>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0">
                    <a:moveTo>
                      <a:pt x="17" y="0"/>
                    </a:moveTo>
                    <a:cubicBezTo>
                      <a:pt x="18" y="0"/>
                      <a:pt x="19" y="0"/>
                      <a:pt x="20" y="1"/>
                    </a:cubicBezTo>
                    <a:cubicBezTo>
                      <a:pt x="21" y="1"/>
                      <a:pt x="22" y="2"/>
                      <a:pt x="22" y="3"/>
                    </a:cubicBezTo>
                    <a:cubicBezTo>
                      <a:pt x="22" y="4"/>
                      <a:pt x="21" y="5"/>
                      <a:pt x="20" y="5"/>
                    </a:cubicBezTo>
                    <a:cubicBezTo>
                      <a:pt x="19" y="6"/>
                      <a:pt x="18" y="5"/>
                      <a:pt x="17" y="6"/>
                    </a:cubicBezTo>
                    <a:cubicBezTo>
                      <a:pt x="10" y="6"/>
                      <a:pt x="6" y="10"/>
                      <a:pt x="5" y="16"/>
                    </a:cubicBezTo>
                    <a:cubicBezTo>
                      <a:pt x="5" y="18"/>
                      <a:pt x="5" y="20"/>
                      <a:pt x="2" y="20"/>
                    </a:cubicBezTo>
                    <a:cubicBezTo>
                      <a:pt x="0" y="20"/>
                      <a:pt x="0" y="18"/>
                      <a:pt x="0" y="16"/>
                    </a:cubicBezTo>
                    <a:cubicBezTo>
                      <a:pt x="2" y="6"/>
                      <a:pt x="8" y="1"/>
                      <a:pt x="1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799" dirty="0">
                  <a:solidFill>
                    <a:prstClr val="black"/>
                  </a:solidFill>
                  <a:latin typeface="Arial Narrow"/>
                </a:endParaRPr>
              </a:p>
            </p:txBody>
          </p:sp>
          <p:sp>
            <p:nvSpPr>
              <p:cNvPr id="29" name="Freeform 35"/>
              <p:cNvSpPr>
                <a:spLocks/>
              </p:cNvSpPr>
              <p:nvPr/>
            </p:nvSpPr>
            <p:spPr bwMode="auto">
              <a:xfrm>
                <a:off x="3795317" y="3153260"/>
                <a:ext cx="57882" cy="123380"/>
              </a:xfrm>
              <a:custGeom>
                <a:avLst/>
                <a:gdLst>
                  <a:gd name="T0" fmla="*/ 0 w 18"/>
                  <a:gd name="T1" fmla="*/ 14 h 39"/>
                  <a:gd name="T2" fmla="*/ 4 w 18"/>
                  <a:gd name="T3" fmla="*/ 3 h 39"/>
                  <a:gd name="T4" fmla="*/ 8 w 18"/>
                  <a:gd name="T5" fmla="*/ 0 h 39"/>
                  <a:gd name="T6" fmla="*/ 8 w 18"/>
                  <a:gd name="T7" fmla="*/ 5 h 39"/>
                  <a:gd name="T8" fmla="*/ 6 w 18"/>
                  <a:gd name="T9" fmla="*/ 14 h 39"/>
                  <a:gd name="T10" fmla="*/ 14 w 18"/>
                  <a:gd name="T11" fmla="*/ 32 h 39"/>
                  <a:gd name="T12" fmla="*/ 16 w 18"/>
                  <a:gd name="T13" fmla="*/ 34 h 39"/>
                  <a:gd name="T14" fmla="*/ 18 w 18"/>
                  <a:gd name="T15" fmla="*/ 38 h 39"/>
                  <a:gd name="T16" fmla="*/ 14 w 18"/>
                  <a:gd name="T17" fmla="*/ 38 h 39"/>
                  <a:gd name="T18" fmla="*/ 0 w 18"/>
                  <a:gd name="T19"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39">
                    <a:moveTo>
                      <a:pt x="0" y="14"/>
                    </a:moveTo>
                    <a:cubicBezTo>
                      <a:pt x="1" y="11"/>
                      <a:pt x="2" y="7"/>
                      <a:pt x="4" y="3"/>
                    </a:cubicBezTo>
                    <a:cubicBezTo>
                      <a:pt x="5" y="2"/>
                      <a:pt x="6" y="1"/>
                      <a:pt x="8" y="0"/>
                    </a:cubicBezTo>
                    <a:cubicBezTo>
                      <a:pt x="8" y="2"/>
                      <a:pt x="9" y="3"/>
                      <a:pt x="8" y="5"/>
                    </a:cubicBezTo>
                    <a:cubicBezTo>
                      <a:pt x="8" y="8"/>
                      <a:pt x="6" y="11"/>
                      <a:pt x="6" y="14"/>
                    </a:cubicBezTo>
                    <a:cubicBezTo>
                      <a:pt x="5" y="22"/>
                      <a:pt x="8" y="28"/>
                      <a:pt x="14" y="32"/>
                    </a:cubicBezTo>
                    <a:cubicBezTo>
                      <a:pt x="15" y="33"/>
                      <a:pt x="16" y="33"/>
                      <a:pt x="16" y="34"/>
                    </a:cubicBezTo>
                    <a:cubicBezTo>
                      <a:pt x="17" y="35"/>
                      <a:pt x="17" y="36"/>
                      <a:pt x="18" y="38"/>
                    </a:cubicBezTo>
                    <a:cubicBezTo>
                      <a:pt x="17" y="38"/>
                      <a:pt x="15" y="39"/>
                      <a:pt x="14" y="38"/>
                    </a:cubicBezTo>
                    <a:cubicBezTo>
                      <a:pt x="5" y="33"/>
                      <a:pt x="1" y="26"/>
                      <a:pt x="0" y="1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799" dirty="0">
                  <a:solidFill>
                    <a:prstClr val="black"/>
                  </a:solidFill>
                  <a:latin typeface="Arial Narrow"/>
                </a:endParaRPr>
              </a:p>
            </p:txBody>
          </p:sp>
          <p:sp>
            <p:nvSpPr>
              <p:cNvPr id="30" name="Freeform 42"/>
              <p:cNvSpPr>
                <a:spLocks/>
              </p:cNvSpPr>
              <p:nvPr/>
            </p:nvSpPr>
            <p:spPr bwMode="auto">
              <a:xfrm>
                <a:off x="3833398" y="3165446"/>
                <a:ext cx="51790" cy="85300"/>
              </a:xfrm>
              <a:custGeom>
                <a:avLst/>
                <a:gdLst>
                  <a:gd name="T0" fmla="*/ 0 w 16"/>
                  <a:gd name="T1" fmla="*/ 10 h 27"/>
                  <a:gd name="T2" fmla="*/ 3 w 16"/>
                  <a:gd name="T3" fmla="*/ 2 h 27"/>
                  <a:gd name="T4" fmla="*/ 6 w 16"/>
                  <a:gd name="T5" fmla="*/ 0 h 27"/>
                  <a:gd name="T6" fmla="*/ 8 w 16"/>
                  <a:gd name="T7" fmla="*/ 3 h 27"/>
                  <a:gd name="T8" fmla="*/ 7 w 16"/>
                  <a:gd name="T9" fmla="*/ 5 h 27"/>
                  <a:gd name="T10" fmla="*/ 12 w 16"/>
                  <a:gd name="T11" fmla="*/ 21 h 27"/>
                  <a:gd name="T12" fmla="*/ 14 w 16"/>
                  <a:gd name="T13" fmla="*/ 25 h 27"/>
                  <a:gd name="T14" fmla="*/ 10 w 16"/>
                  <a:gd name="T15" fmla="*/ 25 h 27"/>
                  <a:gd name="T16" fmla="*/ 0 w 16"/>
                  <a:gd name="T17"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7">
                    <a:moveTo>
                      <a:pt x="0" y="10"/>
                    </a:moveTo>
                    <a:cubicBezTo>
                      <a:pt x="1" y="7"/>
                      <a:pt x="2" y="4"/>
                      <a:pt x="3" y="2"/>
                    </a:cubicBezTo>
                    <a:cubicBezTo>
                      <a:pt x="3" y="1"/>
                      <a:pt x="5" y="1"/>
                      <a:pt x="6" y="0"/>
                    </a:cubicBezTo>
                    <a:cubicBezTo>
                      <a:pt x="7" y="1"/>
                      <a:pt x="7" y="2"/>
                      <a:pt x="8" y="3"/>
                    </a:cubicBezTo>
                    <a:cubicBezTo>
                      <a:pt x="8" y="4"/>
                      <a:pt x="7" y="4"/>
                      <a:pt x="7" y="5"/>
                    </a:cubicBezTo>
                    <a:cubicBezTo>
                      <a:pt x="4" y="12"/>
                      <a:pt x="6" y="17"/>
                      <a:pt x="12" y="21"/>
                    </a:cubicBezTo>
                    <a:cubicBezTo>
                      <a:pt x="14" y="22"/>
                      <a:pt x="16" y="23"/>
                      <a:pt x="14" y="25"/>
                    </a:cubicBezTo>
                    <a:cubicBezTo>
                      <a:pt x="13" y="27"/>
                      <a:pt x="11" y="26"/>
                      <a:pt x="10" y="25"/>
                    </a:cubicBezTo>
                    <a:cubicBezTo>
                      <a:pt x="4" y="22"/>
                      <a:pt x="1" y="16"/>
                      <a:pt x="0"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799" dirty="0">
                  <a:solidFill>
                    <a:prstClr val="black"/>
                  </a:solidFill>
                  <a:latin typeface="Arial Narrow"/>
                </a:endParaRPr>
              </a:p>
            </p:txBody>
          </p:sp>
        </p:grpSp>
        <p:grpSp>
          <p:nvGrpSpPr>
            <p:cNvPr id="49" name="Group 48">
              <a:extLst>
                <a:ext uri="{FF2B5EF4-FFF2-40B4-BE49-F238E27FC236}">
                  <a16:creationId xmlns:a16="http://schemas.microsoft.com/office/drawing/2014/main" id="{4DB5AE37-BD32-DC05-CCC3-57670F224BA9}"/>
                </a:ext>
              </a:extLst>
            </p:cNvPr>
            <p:cNvGrpSpPr>
              <a:grpSpLocks noChangeAspect="1"/>
            </p:cNvGrpSpPr>
            <p:nvPr/>
          </p:nvGrpSpPr>
          <p:grpSpPr>
            <a:xfrm>
              <a:off x="3051450" y="2229205"/>
              <a:ext cx="2298230" cy="2304152"/>
              <a:chOff x="-4083050" y="1579563"/>
              <a:chExt cx="3694112" cy="3703638"/>
            </a:xfrm>
            <a:solidFill>
              <a:schemeClr val="accent5"/>
            </a:solidFill>
          </p:grpSpPr>
          <p:sp>
            <p:nvSpPr>
              <p:cNvPr id="50" name="Freeform 5">
                <a:extLst>
                  <a:ext uri="{FF2B5EF4-FFF2-40B4-BE49-F238E27FC236}">
                    <a16:creationId xmlns:a16="http://schemas.microsoft.com/office/drawing/2014/main" id="{FD17FAF1-8FE0-0A37-F155-13814AD20CFE}"/>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6">
                <a:extLst>
                  <a:ext uri="{FF2B5EF4-FFF2-40B4-BE49-F238E27FC236}">
                    <a16:creationId xmlns:a16="http://schemas.microsoft.com/office/drawing/2014/main" id="{9167CD05-A266-A35E-3ACC-12404C8F9FBE}"/>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7">
                <a:extLst>
                  <a:ext uri="{FF2B5EF4-FFF2-40B4-BE49-F238E27FC236}">
                    <a16:creationId xmlns:a16="http://schemas.microsoft.com/office/drawing/2014/main" id="{A2066782-017D-F3A2-2D34-69F99306AAC3}"/>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8">
                <a:extLst>
                  <a:ext uri="{FF2B5EF4-FFF2-40B4-BE49-F238E27FC236}">
                    <a16:creationId xmlns:a16="http://schemas.microsoft.com/office/drawing/2014/main" id="{BFC271CF-D3E6-36B4-96C5-BBCF19F808D1}"/>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9">
                <a:extLst>
                  <a:ext uri="{FF2B5EF4-FFF2-40B4-BE49-F238E27FC236}">
                    <a16:creationId xmlns:a16="http://schemas.microsoft.com/office/drawing/2014/main" id="{B85070A6-08B5-A131-C2E8-3C34208D653B}"/>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0">
                <a:extLst>
                  <a:ext uri="{FF2B5EF4-FFF2-40B4-BE49-F238E27FC236}">
                    <a16:creationId xmlns:a16="http://schemas.microsoft.com/office/drawing/2014/main" id="{CCCA846B-161F-B385-5F93-F6EF1BCBAFD2}"/>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1">
                <a:extLst>
                  <a:ext uri="{FF2B5EF4-FFF2-40B4-BE49-F238E27FC236}">
                    <a16:creationId xmlns:a16="http://schemas.microsoft.com/office/drawing/2014/main" id="{05E06B5A-75D4-93FA-2603-4F48C25948E6}"/>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2">
                <a:extLst>
                  <a:ext uri="{FF2B5EF4-FFF2-40B4-BE49-F238E27FC236}">
                    <a16:creationId xmlns:a16="http://schemas.microsoft.com/office/drawing/2014/main" id="{794DE090-EC23-278A-F282-6340845018FE}"/>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3">
                <a:extLst>
                  <a:ext uri="{FF2B5EF4-FFF2-40B4-BE49-F238E27FC236}">
                    <a16:creationId xmlns:a16="http://schemas.microsoft.com/office/drawing/2014/main" id="{376915DA-4120-6707-3E5A-065D0956FE9E}"/>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4">
                <a:extLst>
                  <a:ext uri="{FF2B5EF4-FFF2-40B4-BE49-F238E27FC236}">
                    <a16:creationId xmlns:a16="http://schemas.microsoft.com/office/drawing/2014/main" id="{F8D96E28-2A0A-C72A-E056-5E1E8E6AF402}"/>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15">
                <a:extLst>
                  <a:ext uri="{FF2B5EF4-FFF2-40B4-BE49-F238E27FC236}">
                    <a16:creationId xmlns:a16="http://schemas.microsoft.com/office/drawing/2014/main" id="{32A7545A-A605-25E8-1ECF-397FD69DE157}"/>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16">
                <a:extLst>
                  <a:ext uri="{FF2B5EF4-FFF2-40B4-BE49-F238E27FC236}">
                    <a16:creationId xmlns:a16="http://schemas.microsoft.com/office/drawing/2014/main" id="{77C58788-3CA4-044B-BD15-06D3C2D18A58}"/>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17">
                <a:extLst>
                  <a:ext uri="{FF2B5EF4-FFF2-40B4-BE49-F238E27FC236}">
                    <a16:creationId xmlns:a16="http://schemas.microsoft.com/office/drawing/2014/main" id="{17D3E362-4B71-DFB7-569D-DBE1FAF35021}"/>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18">
                <a:extLst>
                  <a:ext uri="{FF2B5EF4-FFF2-40B4-BE49-F238E27FC236}">
                    <a16:creationId xmlns:a16="http://schemas.microsoft.com/office/drawing/2014/main" id="{8E75B498-328F-60A9-87C3-7827316F0F87}"/>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19">
                <a:extLst>
                  <a:ext uri="{FF2B5EF4-FFF2-40B4-BE49-F238E27FC236}">
                    <a16:creationId xmlns:a16="http://schemas.microsoft.com/office/drawing/2014/main" id="{D66E6370-B4C3-3FC9-D7AE-6F513C92CD81}"/>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0">
                <a:extLst>
                  <a:ext uri="{FF2B5EF4-FFF2-40B4-BE49-F238E27FC236}">
                    <a16:creationId xmlns:a16="http://schemas.microsoft.com/office/drawing/2014/main" id="{E6C11252-83C0-894B-D12A-9E562DE3BD34}"/>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21">
                <a:extLst>
                  <a:ext uri="{FF2B5EF4-FFF2-40B4-BE49-F238E27FC236}">
                    <a16:creationId xmlns:a16="http://schemas.microsoft.com/office/drawing/2014/main" id="{008653ED-D5A9-37D8-91AA-1574A9D4CCA2}"/>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22">
                <a:extLst>
                  <a:ext uri="{FF2B5EF4-FFF2-40B4-BE49-F238E27FC236}">
                    <a16:creationId xmlns:a16="http://schemas.microsoft.com/office/drawing/2014/main" id="{73F0476E-DA91-7FA3-DD79-65A21F564A1E}"/>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23">
                <a:extLst>
                  <a:ext uri="{FF2B5EF4-FFF2-40B4-BE49-F238E27FC236}">
                    <a16:creationId xmlns:a16="http://schemas.microsoft.com/office/drawing/2014/main" id="{1A91EDAA-DCDF-1BCC-270B-DD3B2679E390}"/>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24">
                <a:extLst>
                  <a:ext uri="{FF2B5EF4-FFF2-40B4-BE49-F238E27FC236}">
                    <a16:creationId xmlns:a16="http://schemas.microsoft.com/office/drawing/2014/main" id="{F02FC61F-C3EC-F625-1C39-AF36F0560982}"/>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25">
                <a:extLst>
                  <a:ext uri="{FF2B5EF4-FFF2-40B4-BE49-F238E27FC236}">
                    <a16:creationId xmlns:a16="http://schemas.microsoft.com/office/drawing/2014/main" id="{9FDDD33D-85CC-68A5-F30C-4060CC53486D}"/>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26">
                <a:extLst>
                  <a:ext uri="{FF2B5EF4-FFF2-40B4-BE49-F238E27FC236}">
                    <a16:creationId xmlns:a16="http://schemas.microsoft.com/office/drawing/2014/main" id="{C2FB11BA-864F-17C4-1179-A4BC5D37776E}"/>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27">
                <a:extLst>
                  <a:ext uri="{FF2B5EF4-FFF2-40B4-BE49-F238E27FC236}">
                    <a16:creationId xmlns:a16="http://schemas.microsoft.com/office/drawing/2014/main" id="{B5680717-16D9-0DDC-25AA-2C6559E421EE}"/>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28">
                <a:extLst>
                  <a:ext uri="{FF2B5EF4-FFF2-40B4-BE49-F238E27FC236}">
                    <a16:creationId xmlns:a16="http://schemas.microsoft.com/office/drawing/2014/main" id="{25994B30-180B-2DB8-1BDA-7FDDD940D6E2}"/>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29">
                <a:extLst>
                  <a:ext uri="{FF2B5EF4-FFF2-40B4-BE49-F238E27FC236}">
                    <a16:creationId xmlns:a16="http://schemas.microsoft.com/office/drawing/2014/main" id="{2059B7EA-8560-90FB-3B82-C1097B026F35}"/>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30">
                <a:extLst>
                  <a:ext uri="{FF2B5EF4-FFF2-40B4-BE49-F238E27FC236}">
                    <a16:creationId xmlns:a16="http://schemas.microsoft.com/office/drawing/2014/main" id="{0B885E43-6A91-7AF7-EB0A-2B1363FFD44E}"/>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31">
                <a:extLst>
                  <a:ext uri="{FF2B5EF4-FFF2-40B4-BE49-F238E27FC236}">
                    <a16:creationId xmlns:a16="http://schemas.microsoft.com/office/drawing/2014/main" id="{2BFC2DED-04A3-7BE0-2C49-127631CB5CF3}"/>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32">
                <a:extLst>
                  <a:ext uri="{FF2B5EF4-FFF2-40B4-BE49-F238E27FC236}">
                    <a16:creationId xmlns:a16="http://schemas.microsoft.com/office/drawing/2014/main" id="{7F3C7016-AB11-6EA9-FC32-DAC6F7B4E073}"/>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33">
                <a:extLst>
                  <a:ext uri="{FF2B5EF4-FFF2-40B4-BE49-F238E27FC236}">
                    <a16:creationId xmlns:a16="http://schemas.microsoft.com/office/drawing/2014/main" id="{191C1841-3664-8ECE-73AE-6F6194CD1F2D}"/>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4" name="Group 13">
            <a:extLst>
              <a:ext uri="{FF2B5EF4-FFF2-40B4-BE49-F238E27FC236}">
                <a16:creationId xmlns:a16="http://schemas.microsoft.com/office/drawing/2014/main" id="{2768FF12-088D-59FB-815D-9A2F3B68188C}"/>
              </a:ext>
            </a:extLst>
          </p:cNvPr>
          <p:cNvGrpSpPr/>
          <p:nvPr/>
        </p:nvGrpSpPr>
        <p:grpSpPr>
          <a:xfrm>
            <a:off x="6668600" y="2229205"/>
            <a:ext cx="2298230" cy="2304152"/>
            <a:chOff x="6668600" y="2229205"/>
            <a:chExt cx="2298230" cy="2304152"/>
          </a:xfrm>
        </p:grpSpPr>
        <p:grpSp>
          <p:nvGrpSpPr>
            <p:cNvPr id="47" name="Group 46"/>
            <p:cNvGrpSpPr/>
            <p:nvPr/>
          </p:nvGrpSpPr>
          <p:grpSpPr>
            <a:xfrm>
              <a:off x="6929040" y="2824555"/>
              <a:ext cx="1777350" cy="1113453"/>
              <a:chOff x="6225702" y="1857983"/>
              <a:chExt cx="2645921" cy="1657586"/>
            </a:xfrm>
          </p:grpSpPr>
          <p:sp>
            <p:nvSpPr>
              <p:cNvPr id="13" name="Freeform 6"/>
              <p:cNvSpPr>
                <a:spLocks/>
              </p:cNvSpPr>
              <p:nvPr/>
            </p:nvSpPr>
            <p:spPr bwMode="auto">
              <a:xfrm flipH="1">
                <a:off x="7869675" y="1863066"/>
                <a:ext cx="1001948" cy="1651051"/>
              </a:xfrm>
              <a:custGeom>
                <a:avLst/>
                <a:gdLst>
                  <a:gd name="T0" fmla="*/ 170 w 508"/>
                  <a:gd name="T1" fmla="*/ 216 h 835"/>
                  <a:gd name="T2" fmla="*/ 168 w 508"/>
                  <a:gd name="T3" fmla="*/ 204 h 835"/>
                  <a:gd name="T4" fmla="*/ 150 w 508"/>
                  <a:gd name="T5" fmla="*/ 163 h 835"/>
                  <a:gd name="T6" fmla="*/ 135 w 508"/>
                  <a:gd name="T7" fmla="*/ 127 h 835"/>
                  <a:gd name="T8" fmla="*/ 176 w 508"/>
                  <a:gd name="T9" fmla="*/ 80 h 835"/>
                  <a:gd name="T10" fmla="*/ 198 w 508"/>
                  <a:gd name="T11" fmla="*/ 95 h 835"/>
                  <a:gd name="T12" fmla="*/ 212 w 508"/>
                  <a:gd name="T13" fmla="*/ 141 h 835"/>
                  <a:gd name="T14" fmla="*/ 224 w 508"/>
                  <a:gd name="T15" fmla="*/ 180 h 835"/>
                  <a:gd name="T16" fmla="*/ 235 w 508"/>
                  <a:gd name="T17" fmla="*/ 193 h 835"/>
                  <a:gd name="T18" fmla="*/ 250 w 508"/>
                  <a:gd name="T19" fmla="*/ 197 h 835"/>
                  <a:gd name="T20" fmla="*/ 257 w 508"/>
                  <a:gd name="T21" fmla="*/ 182 h 835"/>
                  <a:gd name="T22" fmla="*/ 252 w 508"/>
                  <a:gd name="T23" fmla="*/ 156 h 835"/>
                  <a:gd name="T24" fmla="*/ 231 w 508"/>
                  <a:gd name="T25" fmla="*/ 104 h 835"/>
                  <a:gd name="T26" fmla="*/ 216 w 508"/>
                  <a:gd name="T27" fmla="*/ 56 h 835"/>
                  <a:gd name="T28" fmla="*/ 240 w 508"/>
                  <a:gd name="T29" fmla="*/ 13 h 835"/>
                  <a:gd name="T30" fmla="*/ 299 w 508"/>
                  <a:gd name="T31" fmla="*/ 6 h 835"/>
                  <a:gd name="T32" fmla="*/ 335 w 508"/>
                  <a:gd name="T33" fmla="*/ 37 h 835"/>
                  <a:gd name="T34" fmla="*/ 354 w 508"/>
                  <a:gd name="T35" fmla="*/ 102 h 835"/>
                  <a:gd name="T36" fmla="*/ 355 w 508"/>
                  <a:gd name="T37" fmla="*/ 188 h 835"/>
                  <a:gd name="T38" fmla="*/ 357 w 508"/>
                  <a:gd name="T39" fmla="*/ 193 h 835"/>
                  <a:gd name="T40" fmla="*/ 391 w 508"/>
                  <a:gd name="T41" fmla="*/ 280 h 835"/>
                  <a:gd name="T42" fmla="*/ 383 w 508"/>
                  <a:gd name="T43" fmla="*/ 367 h 835"/>
                  <a:gd name="T44" fmla="*/ 373 w 508"/>
                  <a:gd name="T45" fmla="*/ 438 h 835"/>
                  <a:gd name="T46" fmla="*/ 408 w 508"/>
                  <a:gd name="T47" fmla="*/ 559 h 835"/>
                  <a:gd name="T48" fmla="*/ 451 w 508"/>
                  <a:gd name="T49" fmla="*/ 614 h 835"/>
                  <a:gd name="T50" fmla="*/ 497 w 508"/>
                  <a:gd name="T51" fmla="*/ 694 h 835"/>
                  <a:gd name="T52" fmla="*/ 476 w 508"/>
                  <a:gd name="T53" fmla="*/ 791 h 835"/>
                  <a:gd name="T54" fmla="*/ 374 w 508"/>
                  <a:gd name="T55" fmla="*/ 831 h 835"/>
                  <a:gd name="T56" fmla="*/ 321 w 508"/>
                  <a:gd name="T57" fmla="*/ 806 h 835"/>
                  <a:gd name="T58" fmla="*/ 263 w 508"/>
                  <a:gd name="T59" fmla="*/ 747 h 835"/>
                  <a:gd name="T60" fmla="*/ 94 w 508"/>
                  <a:gd name="T61" fmla="*/ 449 h 835"/>
                  <a:gd name="T62" fmla="*/ 78 w 508"/>
                  <a:gd name="T63" fmla="*/ 389 h 835"/>
                  <a:gd name="T64" fmla="*/ 67 w 508"/>
                  <a:gd name="T65" fmla="*/ 374 h 835"/>
                  <a:gd name="T66" fmla="*/ 39 w 508"/>
                  <a:gd name="T67" fmla="*/ 362 h 835"/>
                  <a:gd name="T68" fmla="*/ 21 w 508"/>
                  <a:gd name="T69" fmla="*/ 354 h 835"/>
                  <a:gd name="T70" fmla="*/ 16 w 508"/>
                  <a:gd name="T71" fmla="*/ 297 h 835"/>
                  <a:gd name="T72" fmla="*/ 38 w 508"/>
                  <a:gd name="T73" fmla="*/ 292 h 835"/>
                  <a:gd name="T74" fmla="*/ 60 w 508"/>
                  <a:gd name="T75" fmla="*/ 306 h 835"/>
                  <a:gd name="T76" fmla="*/ 82 w 508"/>
                  <a:gd name="T77" fmla="*/ 330 h 835"/>
                  <a:gd name="T78" fmla="*/ 88 w 508"/>
                  <a:gd name="T79" fmla="*/ 333 h 835"/>
                  <a:gd name="T80" fmla="*/ 109 w 508"/>
                  <a:gd name="T81" fmla="*/ 321 h 835"/>
                  <a:gd name="T82" fmla="*/ 102 w 508"/>
                  <a:gd name="T83" fmla="*/ 310 h 835"/>
                  <a:gd name="T84" fmla="*/ 82 w 508"/>
                  <a:gd name="T85" fmla="*/ 298 h 835"/>
                  <a:gd name="T86" fmla="*/ 46 w 508"/>
                  <a:gd name="T87" fmla="*/ 269 h 835"/>
                  <a:gd name="T88" fmla="*/ 38 w 508"/>
                  <a:gd name="T89" fmla="*/ 217 h 835"/>
                  <a:gd name="T90" fmla="*/ 81 w 508"/>
                  <a:gd name="T91" fmla="*/ 212 h 835"/>
                  <a:gd name="T92" fmla="*/ 98 w 508"/>
                  <a:gd name="T93" fmla="*/ 241 h 835"/>
                  <a:gd name="T94" fmla="*/ 118 w 508"/>
                  <a:gd name="T95" fmla="*/ 269 h 835"/>
                  <a:gd name="T96" fmla="*/ 127 w 508"/>
                  <a:gd name="T97" fmla="*/ 273 h 835"/>
                  <a:gd name="T98" fmla="*/ 135 w 508"/>
                  <a:gd name="T99" fmla="*/ 260 h 835"/>
                  <a:gd name="T100" fmla="*/ 126 w 508"/>
                  <a:gd name="T101" fmla="*/ 242 h 835"/>
                  <a:gd name="T102" fmla="*/ 91 w 508"/>
                  <a:gd name="T103" fmla="*/ 200 h 835"/>
                  <a:gd name="T104" fmla="*/ 76 w 508"/>
                  <a:gd name="T105" fmla="*/ 160 h 835"/>
                  <a:gd name="T106" fmla="*/ 88 w 508"/>
                  <a:gd name="T107" fmla="*/ 136 h 835"/>
                  <a:gd name="T108" fmla="*/ 119 w 508"/>
                  <a:gd name="T109" fmla="*/ 137 h 835"/>
                  <a:gd name="T110" fmla="*/ 143 w 508"/>
                  <a:gd name="T111" fmla="*/ 171 h 835"/>
                  <a:gd name="T112" fmla="*/ 160 w 508"/>
                  <a:gd name="T113" fmla="*/ 207 h 835"/>
                  <a:gd name="T114" fmla="*/ 167 w 508"/>
                  <a:gd name="T115" fmla="*/ 217 h 835"/>
                  <a:gd name="T116" fmla="*/ 170 w 508"/>
                  <a:gd name="T117" fmla="*/ 216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8" h="835">
                    <a:moveTo>
                      <a:pt x="170" y="216"/>
                    </a:moveTo>
                    <a:cubicBezTo>
                      <a:pt x="169" y="212"/>
                      <a:pt x="169" y="208"/>
                      <a:pt x="168" y="204"/>
                    </a:cubicBezTo>
                    <a:cubicBezTo>
                      <a:pt x="165" y="189"/>
                      <a:pt x="159" y="175"/>
                      <a:pt x="150" y="163"/>
                    </a:cubicBezTo>
                    <a:cubicBezTo>
                      <a:pt x="143" y="152"/>
                      <a:pt x="137" y="140"/>
                      <a:pt x="135" y="127"/>
                    </a:cubicBezTo>
                    <a:cubicBezTo>
                      <a:pt x="128" y="94"/>
                      <a:pt x="152" y="80"/>
                      <a:pt x="176" y="80"/>
                    </a:cubicBezTo>
                    <a:cubicBezTo>
                      <a:pt x="186" y="81"/>
                      <a:pt x="193" y="87"/>
                      <a:pt x="198" y="95"/>
                    </a:cubicBezTo>
                    <a:cubicBezTo>
                      <a:pt x="207" y="109"/>
                      <a:pt x="209" y="125"/>
                      <a:pt x="212" y="141"/>
                    </a:cubicBezTo>
                    <a:cubicBezTo>
                      <a:pt x="215" y="154"/>
                      <a:pt x="216" y="168"/>
                      <a:pt x="224" y="180"/>
                    </a:cubicBezTo>
                    <a:cubicBezTo>
                      <a:pt x="227" y="185"/>
                      <a:pt x="231" y="189"/>
                      <a:pt x="235" y="193"/>
                    </a:cubicBezTo>
                    <a:cubicBezTo>
                      <a:pt x="239" y="197"/>
                      <a:pt x="244" y="200"/>
                      <a:pt x="250" y="197"/>
                    </a:cubicBezTo>
                    <a:cubicBezTo>
                      <a:pt x="257" y="194"/>
                      <a:pt x="257" y="187"/>
                      <a:pt x="257" y="182"/>
                    </a:cubicBezTo>
                    <a:cubicBezTo>
                      <a:pt x="256" y="173"/>
                      <a:pt x="254" y="165"/>
                      <a:pt x="252" y="156"/>
                    </a:cubicBezTo>
                    <a:cubicBezTo>
                      <a:pt x="247" y="138"/>
                      <a:pt x="240" y="120"/>
                      <a:pt x="231" y="104"/>
                    </a:cubicBezTo>
                    <a:cubicBezTo>
                      <a:pt x="222" y="89"/>
                      <a:pt x="217" y="73"/>
                      <a:pt x="216" y="56"/>
                    </a:cubicBezTo>
                    <a:cubicBezTo>
                      <a:pt x="216" y="37"/>
                      <a:pt x="223" y="22"/>
                      <a:pt x="240" y="13"/>
                    </a:cubicBezTo>
                    <a:cubicBezTo>
                      <a:pt x="259" y="4"/>
                      <a:pt x="278" y="0"/>
                      <a:pt x="299" y="6"/>
                    </a:cubicBezTo>
                    <a:cubicBezTo>
                      <a:pt x="316" y="10"/>
                      <a:pt x="327" y="22"/>
                      <a:pt x="335" y="37"/>
                    </a:cubicBezTo>
                    <a:cubicBezTo>
                      <a:pt x="346" y="57"/>
                      <a:pt x="351" y="79"/>
                      <a:pt x="354" y="102"/>
                    </a:cubicBezTo>
                    <a:cubicBezTo>
                      <a:pt x="358" y="130"/>
                      <a:pt x="357" y="159"/>
                      <a:pt x="355" y="188"/>
                    </a:cubicBezTo>
                    <a:cubicBezTo>
                      <a:pt x="355" y="189"/>
                      <a:pt x="356" y="192"/>
                      <a:pt x="357" y="193"/>
                    </a:cubicBezTo>
                    <a:cubicBezTo>
                      <a:pt x="376" y="219"/>
                      <a:pt x="386" y="248"/>
                      <a:pt x="391" y="280"/>
                    </a:cubicBezTo>
                    <a:cubicBezTo>
                      <a:pt x="396" y="310"/>
                      <a:pt x="390" y="338"/>
                      <a:pt x="383" y="367"/>
                    </a:cubicBezTo>
                    <a:cubicBezTo>
                      <a:pt x="377" y="390"/>
                      <a:pt x="373" y="414"/>
                      <a:pt x="373" y="438"/>
                    </a:cubicBezTo>
                    <a:cubicBezTo>
                      <a:pt x="372" y="482"/>
                      <a:pt x="385" y="522"/>
                      <a:pt x="408" y="559"/>
                    </a:cubicBezTo>
                    <a:cubicBezTo>
                      <a:pt x="421" y="578"/>
                      <a:pt x="436" y="596"/>
                      <a:pt x="451" y="614"/>
                    </a:cubicBezTo>
                    <a:cubicBezTo>
                      <a:pt x="470" y="638"/>
                      <a:pt x="488" y="663"/>
                      <a:pt x="497" y="694"/>
                    </a:cubicBezTo>
                    <a:cubicBezTo>
                      <a:pt x="508" y="730"/>
                      <a:pt x="504" y="764"/>
                      <a:pt x="476" y="791"/>
                    </a:cubicBezTo>
                    <a:cubicBezTo>
                      <a:pt x="448" y="817"/>
                      <a:pt x="415" y="835"/>
                      <a:pt x="374" y="831"/>
                    </a:cubicBezTo>
                    <a:cubicBezTo>
                      <a:pt x="354" y="828"/>
                      <a:pt x="337" y="819"/>
                      <a:pt x="321" y="806"/>
                    </a:cubicBezTo>
                    <a:cubicBezTo>
                      <a:pt x="299" y="789"/>
                      <a:pt x="280" y="769"/>
                      <a:pt x="263" y="747"/>
                    </a:cubicBezTo>
                    <a:cubicBezTo>
                      <a:pt x="192" y="656"/>
                      <a:pt x="134" y="557"/>
                      <a:pt x="94" y="449"/>
                    </a:cubicBezTo>
                    <a:cubicBezTo>
                      <a:pt x="86" y="429"/>
                      <a:pt x="80" y="410"/>
                      <a:pt x="78" y="389"/>
                    </a:cubicBezTo>
                    <a:cubicBezTo>
                      <a:pt x="77" y="382"/>
                      <a:pt x="73" y="377"/>
                      <a:pt x="67" y="374"/>
                    </a:cubicBezTo>
                    <a:cubicBezTo>
                      <a:pt x="58" y="370"/>
                      <a:pt x="48" y="366"/>
                      <a:pt x="39" y="362"/>
                    </a:cubicBezTo>
                    <a:cubicBezTo>
                      <a:pt x="33" y="360"/>
                      <a:pt x="26" y="357"/>
                      <a:pt x="21" y="354"/>
                    </a:cubicBezTo>
                    <a:cubicBezTo>
                      <a:pt x="0" y="341"/>
                      <a:pt x="3" y="309"/>
                      <a:pt x="16" y="297"/>
                    </a:cubicBezTo>
                    <a:cubicBezTo>
                      <a:pt x="22" y="292"/>
                      <a:pt x="30" y="290"/>
                      <a:pt x="38" y="292"/>
                    </a:cubicBezTo>
                    <a:cubicBezTo>
                      <a:pt x="47" y="294"/>
                      <a:pt x="54" y="299"/>
                      <a:pt x="60" y="306"/>
                    </a:cubicBezTo>
                    <a:cubicBezTo>
                      <a:pt x="67" y="314"/>
                      <a:pt x="75" y="322"/>
                      <a:pt x="82" y="330"/>
                    </a:cubicBezTo>
                    <a:cubicBezTo>
                      <a:pt x="84" y="331"/>
                      <a:pt x="86" y="332"/>
                      <a:pt x="88" y="333"/>
                    </a:cubicBezTo>
                    <a:cubicBezTo>
                      <a:pt x="98" y="338"/>
                      <a:pt x="107" y="333"/>
                      <a:pt x="109" y="321"/>
                    </a:cubicBezTo>
                    <a:cubicBezTo>
                      <a:pt x="109" y="316"/>
                      <a:pt x="106" y="313"/>
                      <a:pt x="102" y="310"/>
                    </a:cubicBezTo>
                    <a:cubicBezTo>
                      <a:pt x="95" y="306"/>
                      <a:pt x="88" y="302"/>
                      <a:pt x="82" y="298"/>
                    </a:cubicBezTo>
                    <a:cubicBezTo>
                      <a:pt x="68" y="290"/>
                      <a:pt x="56" y="281"/>
                      <a:pt x="46" y="269"/>
                    </a:cubicBezTo>
                    <a:cubicBezTo>
                      <a:pt x="33" y="253"/>
                      <a:pt x="29" y="236"/>
                      <a:pt x="38" y="217"/>
                    </a:cubicBezTo>
                    <a:cubicBezTo>
                      <a:pt x="46" y="198"/>
                      <a:pt x="69" y="195"/>
                      <a:pt x="81" y="212"/>
                    </a:cubicBezTo>
                    <a:cubicBezTo>
                      <a:pt x="88" y="221"/>
                      <a:pt x="92" y="231"/>
                      <a:pt x="98" y="241"/>
                    </a:cubicBezTo>
                    <a:cubicBezTo>
                      <a:pt x="104" y="250"/>
                      <a:pt x="111" y="260"/>
                      <a:pt x="118" y="269"/>
                    </a:cubicBezTo>
                    <a:cubicBezTo>
                      <a:pt x="120" y="271"/>
                      <a:pt x="124" y="273"/>
                      <a:pt x="127" y="273"/>
                    </a:cubicBezTo>
                    <a:cubicBezTo>
                      <a:pt x="134" y="273"/>
                      <a:pt x="138" y="266"/>
                      <a:pt x="135" y="260"/>
                    </a:cubicBezTo>
                    <a:cubicBezTo>
                      <a:pt x="133" y="254"/>
                      <a:pt x="130" y="247"/>
                      <a:pt x="126" y="242"/>
                    </a:cubicBezTo>
                    <a:cubicBezTo>
                      <a:pt x="114" y="228"/>
                      <a:pt x="102" y="214"/>
                      <a:pt x="91" y="200"/>
                    </a:cubicBezTo>
                    <a:cubicBezTo>
                      <a:pt x="81" y="189"/>
                      <a:pt x="74" y="176"/>
                      <a:pt x="76" y="160"/>
                    </a:cubicBezTo>
                    <a:cubicBezTo>
                      <a:pt x="76" y="151"/>
                      <a:pt x="81" y="143"/>
                      <a:pt x="88" y="136"/>
                    </a:cubicBezTo>
                    <a:cubicBezTo>
                      <a:pt x="99" y="128"/>
                      <a:pt x="109" y="129"/>
                      <a:pt x="119" y="137"/>
                    </a:cubicBezTo>
                    <a:cubicBezTo>
                      <a:pt x="130" y="146"/>
                      <a:pt x="137" y="158"/>
                      <a:pt x="143" y="171"/>
                    </a:cubicBezTo>
                    <a:cubicBezTo>
                      <a:pt x="149" y="183"/>
                      <a:pt x="154" y="195"/>
                      <a:pt x="160" y="207"/>
                    </a:cubicBezTo>
                    <a:cubicBezTo>
                      <a:pt x="162" y="210"/>
                      <a:pt x="165" y="214"/>
                      <a:pt x="167" y="217"/>
                    </a:cubicBezTo>
                    <a:cubicBezTo>
                      <a:pt x="168" y="217"/>
                      <a:pt x="169" y="216"/>
                      <a:pt x="170" y="216"/>
                    </a:cubicBezTo>
                    <a:close/>
                  </a:path>
                </a:pathLst>
              </a:custGeom>
              <a:solidFill>
                <a:schemeClr val="bg1"/>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8"/>
              <p:cNvSpPr>
                <a:spLocks/>
              </p:cNvSpPr>
              <p:nvPr/>
            </p:nvSpPr>
            <p:spPr bwMode="auto">
              <a:xfrm flipH="1">
                <a:off x="6225702" y="1857983"/>
                <a:ext cx="1623490" cy="1657586"/>
              </a:xfrm>
              <a:custGeom>
                <a:avLst/>
                <a:gdLst>
                  <a:gd name="T0" fmla="*/ 439 w 943"/>
                  <a:gd name="T1" fmla="*/ 371 h 960"/>
                  <a:gd name="T2" fmla="*/ 460 w 943"/>
                  <a:gd name="T3" fmla="*/ 375 h 960"/>
                  <a:gd name="T4" fmla="*/ 491 w 943"/>
                  <a:gd name="T5" fmla="*/ 319 h 960"/>
                  <a:gd name="T6" fmla="*/ 622 w 943"/>
                  <a:gd name="T7" fmla="*/ 82 h 960"/>
                  <a:gd name="T8" fmla="*/ 676 w 943"/>
                  <a:gd name="T9" fmla="*/ 56 h 960"/>
                  <a:gd name="T10" fmla="*/ 706 w 943"/>
                  <a:gd name="T11" fmla="*/ 125 h 960"/>
                  <a:gd name="T12" fmla="*/ 615 w 943"/>
                  <a:gd name="T13" fmla="*/ 298 h 960"/>
                  <a:gd name="T14" fmla="*/ 550 w 943"/>
                  <a:gd name="T15" fmla="*/ 421 h 960"/>
                  <a:gd name="T16" fmla="*/ 564 w 943"/>
                  <a:gd name="T17" fmla="*/ 438 h 960"/>
                  <a:gd name="T18" fmla="*/ 568 w 943"/>
                  <a:gd name="T19" fmla="*/ 431 h 960"/>
                  <a:gd name="T20" fmla="*/ 767 w 943"/>
                  <a:gd name="T21" fmla="*/ 225 h 960"/>
                  <a:gd name="T22" fmla="*/ 807 w 943"/>
                  <a:gd name="T23" fmla="*/ 208 h 960"/>
                  <a:gd name="T24" fmla="*/ 850 w 943"/>
                  <a:gd name="T25" fmla="*/ 263 h 960"/>
                  <a:gd name="T26" fmla="*/ 834 w 943"/>
                  <a:gd name="T27" fmla="*/ 292 h 960"/>
                  <a:gd name="T28" fmla="*/ 675 w 943"/>
                  <a:gd name="T29" fmla="*/ 469 h 960"/>
                  <a:gd name="T30" fmla="*/ 627 w 943"/>
                  <a:gd name="T31" fmla="*/ 523 h 960"/>
                  <a:gd name="T32" fmla="*/ 625 w 943"/>
                  <a:gd name="T33" fmla="*/ 530 h 960"/>
                  <a:gd name="T34" fmla="*/ 633 w 943"/>
                  <a:gd name="T35" fmla="*/ 545 h 960"/>
                  <a:gd name="T36" fmla="*/ 640 w 943"/>
                  <a:gd name="T37" fmla="*/ 548 h 960"/>
                  <a:gd name="T38" fmla="*/ 869 w 943"/>
                  <a:gd name="T39" fmla="*/ 487 h 960"/>
                  <a:gd name="T40" fmla="*/ 915 w 943"/>
                  <a:gd name="T41" fmla="*/ 495 h 960"/>
                  <a:gd name="T42" fmla="*/ 905 w 943"/>
                  <a:gd name="T43" fmla="*/ 574 h 960"/>
                  <a:gd name="T44" fmla="*/ 827 w 943"/>
                  <a:gd name="T45" fmla="*/ 601 h 960"/>
                  <a:gd name="T46" fmla="*/ 650 w 943"/>
                  <a:gd name="T47" fmla="*/ 661 h 960"/>
                  <a:gd name="T48" fmla="*/ 641 w 943"/>
                  <a:gd name="T49" fmla="*/ 668 h 960"/>
                  <a:gd name="T50" fmla="*/ 486 w 943"/>
                  <a:gd name="T51" fmla="*/ 841 h 960"/>
                  <a:gd name="T52" fmla="*/ 481 w 943"/>
                  <a:gd name="T53" fmla="*/ 851 h 960"/>
                  <a:gd name="T54" fmla="*/ 472 w 943"/>
                  <a:gd name="T55" fmla="*/ 917 h 960"/>
                  <a:gd name="T56" fmla="*/ 424 w 943"/>
                  <a:gd name="T57" fmla="*/ 960 h 960"/>
                  <a:gd name="T58" fmla="*/ 234 w 943"/>
                  <a:gd name="T59" fmla="*/ 960 h 960"/>
                  <a:gd name="T60" fmla="*/ 186 w 943"/>
                  <a:gd name="T61" fmla="*/ 919 h 960"/>
                  <a:gd name="T62" fmla="*/ 171 w 943"/>
                  <a:gd name="T63" fmla="*/ 817 h 960"/>
                  <a:gd name="T64" fmla="*/ 148 w 943"/>
                  <a:gd name="T65" fmla="*/ 652 h 960"/>
                  <a:gd name="T66" fmla="*/ 146 w 943"/>
                  <a:gd name="T67" fmla="*/ 645 h 960"/>
                  <a:gd name="T68" fmla="*/ 98 w 943"/>
                  <a:gd name="T69" fmla="*/ 534 h 960"/>
                  <a:gd name="T70" fmla="*/ 77 w 943"/>
                  <a:gd name="T71" fmla="*/ 464 h 960"/>
                  <a:gd name="T72" fmla="*/ 62 w 943"/>
                  <a:gd name="T73" fmla="*/ 414 h 960"/>
                  <a:gd name="T74" fmla="*/ 59 w 943"/>
                  <a:gd name="T75" fmla="*/ 405 h 960"/>
                  <a:gd name="T76" fmla="*/ 10 w 943"/>
                  <a:gd name="T77" fmla="*/ 316 h 960"/>
                  <a:gd name="T78" fmla="*/ 11 w 943"/>
                  <a:gd name="T79" fmla="*/ 265 h 960"/>
                  <a:gd name="T80" fmla="*/ 85 w 943"/>
                  <a:gd name="T81" fmla="*/ 261 h 960"/>
                  <a:gd name="T82" fmla="*/ 112 w 943"/>
                  <a:gd name="T83" fmla="*/ 301 h 960"/>
                  <a:gd name="T84" fmla="*/ 140 w 943"/>
                  <a:gd name="T85" fmla="*/ 344 h 960"/>
                  <a:gd name="T86" fmla="*/ 181 w 943"/>
                  <a:gd name="T87" fmla="*/ 423 h 960"/>
                  <a:gd name="T88" fmla="*/ 202 w 943"/>
                  <a:gd name="T89" fmla="*/ 465 h 960"/>
                  <a:gd name="T90" fmla="*/ 208 w 943"/>
                  <a:gd name="T91" fmla="*/ 470 h 960"/>
                  <a:gd name="T92" fmla="*/ 233 w 943"/>
                  <a:gd name="T93" fmla="*/ 480 h 960"/>
                  <a:gd name="T94" fmla="*/ 240 w 943"/>
                  <a:gd name="T95" fmla="*/ 480 h 960"/>
                  <a:gd name="T96" fmla="*/ 272 w 943"/>
                  <a:gd name="T97" fmla="*/ 461 h 960"/>
                  <a:gd name="T98" fmla="*/ 278 w 943"/>
                  <a:gd name="T99" fmla="*/ 456 h 960"/>
                  <a:gd name="T100" fmla="*/ 322 w 943"/>
                  <a:gd name="T101" fmla="*/ 391 h 960"/>
                  <a:gd name="T102" fmla="*/ 326 w 943"/>
                  <a:gd name="T103" fmla="*/ 382 h 960"/>
                  <a:gd name="T104" fmla="*/ 408 w 943"/>
                  <a:gd name="T105" fmla="*/ 47 h 960"/>
                  <a:gd name="T106" fmla="*/ 443 w 943"/>
                  <a:gd name="T107" fmla="*/ 9 h 960"/>
                  <a:gd name="T108" fmla="*/ 501 w 943"/>
                  <a:gd name="T109" fmla="*/ 63 h 960"/>
                  <a:gd name="T110" fmla="*/ 476 w 943"/>
                  <a:gd name="T111" fmla="*/ 187 h 960"/>
                  <a:gd name="T112" fmla="*/ 439 w 943"/>
                  <a:gd name="T113" fmla="*/ 369 h 960"/>
                  <a:gd name="T114" fmla="*/ 439 w 943"/>
                  <a:gd name="T115" fmla="*/ 371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43" h="960">
                    <a:moveTo>
                      <a:pt x="439" y="371"/>
                    </a:moveTo>
                    <a:cubicBezTo>
                      <a:pt x="446" y="372"/>
                      <a:pt x="453" y="374"/>
                      <a:pt x="460" y="375"/>
                    </a:cubicBezTo>
                    <a:cubicBezTo>
                      <a:pt x="470" y="356"/>
                      <a:pt x="481" y="337"/>
                      <a:pt x="491" y="319"/>
                    </a:cubicBezTo>
                    <a:cubicBezTo>
                      <a:pt x="535" y="240"/>
                      <a:pt x="579" y="161"/>
                      <a:pt x="622" y="82"/>
                    </a:cubicBezTo>
                    <a:cubicBezTo>
                      <a:pt x="634" y="60"/>
                      <a:pt x="654" y="51"/>
                      <a:pt x="676" y="56"/>
                    </a:cubicBezTo>
                    <a:cubicBezTo>
                      <a:pt x="707" y="63"/>
                      <a:pt x="721" y="96"/>
                      <a:pt x="706" y="125"/>
                    </a:cubicBezTo>
                    <a:cubicBezTo>
                      <a:pt x="676" y="183"/>
                      <a:pt x="645" y="241"/>
                      <a:pt x="615" y="298"/>
                    </a:cubicBezTo>
                    <a:cubicBezTo>
                      <a:pt x="593" y="339"/>
                      <a:pt x="572" y="380"/>
                      <a:pt x="550" y="421"/>
                    </a:cubicBezTo>
                    <a:cubicBezTo>
                      <a:pt x="554" y="426"/>
                      <a:pt x="558" y="431"/>
                      <a:pt x="564" y="438"/>
                    </a:cubicBezTo>
                    <a:cubicBezTo>
                      <a:pt x="565" y="435"/>
                      <a:pt x="566" y="433"/>
                      <a:pt x="568" y="431"/>
                    </a:cubicBezTo>
                    <a:cubicBezTo>
                      <a:pt x="634" y="363"/>
                      <a:pt x="700" y="294"/>
                      <a:pt x="767" y="225"/>
                    </a:cubicBezTo>
                    <a:cubicBezTo>
                      <a:pt x="778" y="214"/>
                      <a:pt x="791" y="207"/>
                      <a:pt x="807" y="208"/>
                    </a:cubicBezTo>
                    <a:cubicBezTo>
                      <a:pt x="835" y="210"/>
                      <a:pt x="855" y="236"/>
                      <a:pt x="850" y="263"/>
                    </a:cubicBezTo>
                    <a:cubicBezTo>
                      <a:pt x="847" y="275"/>
                      <a:pt x="841" y="284"/>
                      <a:pt x="834" y="292"/>
                    </a:cubicBezTo>
                    <a:cubicBezTo>
                      <a:pt x="781" y="351"/>
                      <a:pt x="728" y="410"/>
                      <a:pt x="675" y="469"/>
                    </a:cubicBezTo>
                    <a:cubicBezTo>
                      <a:pt x="659" y="487"/>
                      <a:pt x="643" y="505"/>
                      <a:pt x="627" y="523"/>
                    </a:cubicBezTo>
                    <a:cubicBezTo>
                      <a:pt x="624" y="525"/>
                      <a:pt x="624" y="527"/>
                      <a:pt x="625" y="530"/>
                    </a:cubicBezTo>
                    <a:cubicBezTo>
                      <a:pt x="628" y="535"/>
                      <a:pt x="631" y="540"/>
                      <a:pt x="633" y="545"/>
                    </a:cubicBezTo>
                    <a:cubicBezTo>
                      <a:pt x="634" y="549"/>
                      <a:pt x="636" y="550"/>
                      <a:pt x="640" y="548"/>
                    </a:cubicBezTo>
                    <a:cubicBezTo>
                      <a:pt x="716" y="528"/>
                      <a:pt x="793" y="508"/>
                      <a:pt x="869" y="487"/>
                    </a:cubicBezTo>
                    <a:cubicBezTo>
                      <a:pt x="885" y="483"/>
                      <a:pt x="901" y="484"/>
                      <a:pt x="915" y="495"/>
                    </a:cubicBezTo>
                    <a:cubicBezTo>
                      <a:pt x="943" y="517"/>
                      <a:pt x="938" y="561"/>
                      <a:pt x="905" y="574"/>
                    </a:cubicBezTo>
                    <a:cubicBezTo>
                      <a:pt x="880" y="584"/>
                      <a:pt x="853" y="592"/>
                      <a:pt x="827" y="601"/>
                    </a:cubicBezTo>
                    <a:cubicBezTo>
                      <a:pt x="768" y="621"/>
                      <a:pt x="709" y="641"/>
                      <a:pt x="650" y="661"/>
                    </a:cubicBezTo>
                    <a:cubicBezTo>
                      <a:pt x="647" y="663"/>
                      <a:pt x="643" y="665"/>
                      <a:pt x="641" y="668"/>
                    </a:cubicBezTo>
                    <a:cubicBezTo>
                      <a:pt x="589" y="725"/>
                      <a:pt x="538" y="783"/>
                      <a:pt x="486" y="841"/>
                    </a:cubicBezTo>
                    <a:cubicBezTo>
                      <a:pt x="484" y="844"/>
                      <a:pt x="482" y="848"/>
                      <a:pt x="481" y="851"/>
                    </a:cubicBezTo>
                    <a:cubicBezTo>
                      <a:pt x="478" y="873"/>
                      <a:pt x="475" y="895"/>
                      <a:pt x="472" y="917"/>
                    </a:cubicBezTo>
                    <a:cubicBezTo>
                      <a:pt x="468" y="943"/>
                      <a:pt x="450" y="960"/>
                      <a:pt x="424" y="960"/>
                    </a:cubicBezTo>
                    <a:cubicBezTo>
                      <a:pt x="361" y="960"/>
                      <a:pt x="297" y="960"/>
                      <a:pt x="234" y="960"/>
                    </a:cubicBezTo>
                    <a:cubicBezTo>
                      <a:pt x="208" y="960"/>
                      <a:pt x="190" y="945"/>
                      <a:pt x="186" y="919"/>
                    </a:cubicBezTo>
                    <a:cubicBezTo>
                      <a:pt x="180" y="885"/>
                      <a:pt x="176" y="851"/>
                      <a:pt x="171" y="817"/>
                    </a:cubicBezTo>
                    <a:cubicBezTo>
                      <a:pt x="163" y="762"/>
                      <a:pt x="156" y="707"/>
                      <a:pt x="148" y="652"/>
                    </a:cubicBezTo>
                    <a:cubicBezTo>
                      <a:pt x="147" y="650"/>
                      <a:pt x="147" y="648"/>
                      <a:pt x="146" y="645"/>
                    </a:cubicBezTo>
                    <a:cubicBezTo>
                      <a:pt x="130" y="608"/>
                      <a:pt x="113" y="571"/>
                      <a:pt x="98" y="534"/>
                    </a:cubicBezTo>
                    <a:cubicBezTo>
                      <a:pt x="90" y="511"/>
                      <a:pt x="84" y="487"/>
                      <a:pt x="77" y="464"/>
                    </a:cubicBezTo>
                    <a:cubicBezTo>
                      <a:pt x="72" y="447"/>
                      <a:pt x="67" y="431"/>
                      <a:pt x="62" y="414"/>
                    </a:cubicBezTo>
                    <a:cubicBezTo>
                      <a:pt x="62" y="411"/>
                      <a:pt x="60" y="408"/>
                      <a:pt x="59" y="405"/>
                    </a:cubicBezTo>
                    <a:cubicBezTo>
                      <a:pt x="43" y="375"/>
                      <a:pt x="26" y="346"/>
                      <a:pt x="10" y="316"/>
                    </a:cubicBezTo>
                    <a:cubicBezTo>
                      <a:pt x="1" y="299"/>
                      <a:pt x="0" y="282"/>
                      <a:pt x="11" y="265"/>
                    </a:cubicBezTo>
                    <a:cubicBezTo>
                      <a:pt x="27" y="240"/>
                      <a:pt x="66" y="237"/>
                      <a:pt x="85" y="261"/>
                    </a:cubicBezTo>
                    <a:cubicBezTo>
                      <a:pt x="95" y="273"/>
                      <a:pt x="104" y="287"/>
                      <a:pt x="112" y="301"/>
                    </a:cubicBezTo>
                    <a:cubicBezTo>
                      <a:pt x="122" y="315"/>
                      <a:pt x="132" y="329"/>
                      <a:pt x="140" y="344"/>
                    </a:cubicBezTo>
                    <a:cubicBezTo>
                      <a:pt x="154" y="370"/>
                      <a:pt x="168" y="396"/>
                      <a:pt x="181" y="423"/>
                    </a:cubicBezTo>
                    <a:cubicBezTo>
                      <a:pt x="188" y="437"/>
                      <a:pt x="195" y="451"/>
                      <a:pt x="202" y="465"/>
                    </a:cubicBezTo>
                    <a:cubicBezTo>
                      <a:pt x="203" y="467"/>
                      <a:pt x="206" y="469"/>
                      <a:pt x="208" y="470"/>
                    </a:cubicBezTo>
                    <a:cubicBezTo>
                      <a:pt x="216" y="474"/>
                      <a:pt x="224" y="477"/>
                      <a:pt x="233" y="480"/>
                    </a:cubicBezTo>
                    <a:cubicBezTo>
                      <a:pt x="235" y="481"/>
                      <a:pt x="238" y="481"/>
                      <a:pt x="240" y="480"/>
                    </a:cubicBezTo>
                    <a:cubicBezTo>
                      <a:pt x="251" y="474"/>
                      <a:pt x="261" y="467"/>
                      <a:pt x="272" y="461"/>
                    </a:cubicBezTo>
                    <a:cubicBezTo>
                      <a:pt x="274" y="460"/>
                      <a:pt x="276" y="458"/>
                      <a:pt x="278" y="456"/>
                    </a:cubicBezTo>
                    <a:cubicBezTo>
                      <a:pt x="293" y="435"/>
                      <a:pt x="308" y="413"/>
                      <a:pt x="322" y="391"/>
                    </a:cubicBezTo>
                    <a:cubicBezTo>
                      <a:pt x="324" y="389"/>
                      <a:pt x="325" y="385"/>
                      <a:pt x="326" y="382"/>
                    </a:cubicBezTo>
                    <a:cubicBezTo>
                      <a:pt x="354" y="271"/>
                      <a:pt x="381" y="159"/>
                      <a:pt x="408" y="47"/>
                    </a:cubicBezTo>
                    <a:cubicBezTo>
                      <a:pt x="413" y="28"/>
                      <a:pt x="423" y="14"/>
                      <a:pt x="443" y="9"/>
                    </a:cubicBezTo>
                    <a:cubicBezTo>
                      <a:pt x="477" y="0"/>
                      <a:pt x="508" y="28"/>
                      <a:pt x="501" y="63"/>
                    </a:cubicBezTo>
                    <a:cubicBezTo>
                      <a:pt x="493" y="104"/>
                      <a:pt x="484" y="146"/>
                      <a:pt x="476" y="187"/>
                    </a:cubicBezTo>
                    <a:cubicBezTo>
                      <a:pt x="464" y="248"/>
                      <a:pt x="451" y="309"/>
                      <a:pt x="439" y="369"/>
                    </a:cubicBezTo>
                    <a:cubicBezTo>
                      <a:pt x="439" y="370"/>
                      <a:pt x="439" y="370"/>
                      <a:pt x="439" y="371"/>
                    </a:cubicBezTo>
                    <a:close/>
                  </a:path>
                </a:pathLst>
              </a:custGeom>
              <a:solidFill>
                <a:schemeClr val="accent2"/>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81" name="Group 80">
              <a:extLst>
                <a:ext uri="{FF2B5EF4-FFF2-40B4-BE49-F238E27FC236}">
                  <a16:creationId xmlns:a16="http://schemas.microsoft.com/office/drawing/2014/main" id="{75063590-11ED-F8A8-7057-37470F742F23}"/>
                </a:ext>
              </a:extLst>
            </p:cNvPr>
            <p:cNvGrpSpPr>
              <a:grpSpLocks noChangeAspect="1"/>
            </p:cNvGrpSpPr>
            <p:nvPr/>
          </p:nvGrpSpPr>
          <p:grpSpPr>
            <a:xfrm>
              <a:off x="6668600" y="2229205"/>
              <a:ext cx="2298230" cy="2304152"/>
              <a:chOff x="-4083050" y="1579563"/>
              <a:chExt cx="3694112" cy="3703638"/>
            </a:xfrm>
            <a:solidFill>
              <a:schemeClr val="accent5"/>
            </a:solidFill>
          </p:grpSpPr>
          <p:sp>
            <p:nvSpPr>
              <p:cNvPr id="82" name="Freeform 5">
                <a:extLst>
                  <a:ext uri="{FF2B5EF4-FFF2-40B4-BE49-F238E27FC236}">
                    <a16:creationId xmlns:a16="http://schemas.microsoft.com/office/drawing/2014/main" id="{D61105F3-E76E-E623-5E66-C6CBB757E88C}"/>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6">
                <a:extLst>
                  <a:ext uri="{FF2B5EF4-FFF2-40B4-BE49-F238E27FC236}">
                    <a16:creationId xmlns:a16="http://schemas.microsoft.com/office/drawing/2014/main" id="{23BC4966-5BB8-56B3-3389-B1B8D612357E}"/>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7">
                <a:extLst>
                  <a:ext uri="{FF2B5EF4-FFF2-40B4-BE49-F238E27FC236}">
                    <a16:creationId xmlns:a16="http://schemas.microsoft.com/office/drawing/2014/main" id="{532FA5FF-6283-16DA-ECEB-8040256099B2}"/>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8">
                <a:extLst>
                  <a:ext uri="{FF2B5EF4-FFF2-40B4-BE49-F238E27FC236}">
                    <a16:creationId xmlns:a16="http://schemas.microsoft.com/office/drawing/2014/main" id="{EFE74A29-2F38-7148-828B-F3F04B82681B}"/>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9">
                <a:extLst>
                  <a:ext uri="{FF2B5EF4-FFF2-40B4-BE49-F238E27FC236}">
                    <a16:creationId xmlns:a16="http://schemas.microsoft.com/office/drawing/2014/main" id="{16441CFD-06B5-DD15-8BFF-CBAB205EEF68}"/>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10">
                <a:extLst>
                  <a:ext uri="{FF2B5EF4-FFF2-40B4-BE49-F238E27FC236}">
                    <a16:creationId xmlns:a16="http://schemas.microsoft.com/office/drawing/2014/main" id="{984D50ED-E637-7BCB-4608-51B63F66E385}"/>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11">
                <a:extLst>
                  <a:ext uri="{FF2B5EF4-FFF2-40B4-BE49-F238E27FC236}">
                    <a16:creationId xmlns:a16="http://schemas.microsoft.com/office/drawing/2014/main" id="{BA0DA9AD-35E0-ECAA-1D48-2EA2F5E3B6D0}"/>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12">
                <a:extLst>
                  <a:ext uri="{FF2B5EF4-FFF2-40B4-BE49-F238E27FC236}">
                    <a16:creationId xmlns:a16="http://schemas.microsoft.com/office/drawing/2014/main" id="{CD6E4259-0587-76C6-8BB6-6821428C4A05}"/>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13">
                <a:extLst>
                  <a:ext uri="{FF2B5EF4-FFF2-40B4-BE49-F238E27FC236}">
                    <a16:creationId xmlns:a16="http://schemas.microsoft.com/office/drawing/2014/main" id="{1F59F4FC-C4CB-9E54-DC43-FD04BF1BD31B}"/>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14">
                <a:extLst>
                  <a:ext uri="{FF2B5EF4-FFF2-40B4-BE49-F238E27FC236}">
                    <a16:creationId xmlns:a16="http://schemas.microsoft.com/office/drawing/2014/main" id="{2866C3A6-6F3F-34F6-08BB-C6853877196B}"/>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15">
                <a:extLst>
                  <a:ext uri="{FF2B5EF4-FFF2-40B4-BE49-F238E27FC236}">
                    <a16:creationId xmlns:a16="http://schemas.microsoft.com/office/drawing/2014/main" id="{F9052E90-91D7-7453-EBF2-6F2A7E8162CA}"/>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16">
                <a:extLst>
                  <a:ext uri="{FF2B5EF4-FFF2-40B4-BE49-F238E27FC236}">
                    <a16:creationId xmlns:a16="http://schemas.microsoft.com/office/drawing/2014/main" id="{88F34753-FD2A-683F-3A41-6D499D8C5A72}"/>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17">
                <a:extLst>
                  <a:ext uri="{FF2B5EF4-FFF2-40B4-BE49-F238E27FC236}">
                    <a16:creationId xmlns:a16="http://schemas.microsoft.com/office/drawing/2014/main" id="{58304439-CF19-D0AD-4221-912BCBC2EE47}"/>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8">
                <a:extLst>
                  <a:ext uri="{FF2B5EF4-FFF2-40B4-BE49-F238E27FC236}">
                    <a16:creationId xmlns:a16="http://schemas.microsoft.com/office/drawing/2014/main" id="{0FB4CED7-05E1-DA54-A29D-BFB90D617502}"/>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9">
                <a:extLst>
                  <a:ext uri="{FF2B5EF4-FFF2-40B4-BE49-F238E27FC236}">
                    <a16:creationId xmlns:a16="http://schemas.microsoft.com/office/drawing/2014/main" id="{950FE831-8ACC-64DE-4E96-A55FF6127298}"/>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20">
                <a:extLst>
                  <a:ext uri="{FF2B5EF4-FFF2-40B4-BE49-F238E27FC236}">
                    <a16:creationId xmlns:a16="http://schemas.microsoft.com/office/drawing/2014/main" id="{0CA5A058-8AFF-1929-6274-547876880E10}"/>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21">
                <a:extLst>
                  <a:ext uri="{FF2B5EF4-FFF2-40B4-BE49-F238E27FC236}">
                    <a16:creationId xmlns:a16="http://schemas.microsoft.com/office/drawing/2014/main" id="{2582B786-905A-4E22-CE31-A8D34F34B43F}"/>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22">
                <a:extLst>
                  <a:ext uri="{FF2B5EF4-FFF2-40B4-BE49-F238E27FC236}">
                    <a16:creationId xmlns:a16="http://schemas.microsoft.com/office/drawing/2014/main" id="{0B5115C1-42D5-1993-2E5C-D4B971B6EAEB}"/>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23">
                <a:extLst>
                  <a:ext uri="{FF2B5EF4-FFF2-40B4-BE49-F238E27FC236}">
                    <a16:creationId xmlns:a16="http://schemas.microsoft.com/office/drawing/2014/main" id="{FDA51535-6CD1-29F6-CA20-E89B487ADF56}"/>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24">
                <a:extLst>
                  <a:ext uri="{FF2B5EF4-FFF2-40B4-BE49-F238E27FC236}">
                    <a16:creationId xmlns:a16="http://schemas.microsoft.com/office/drawing/2014/main" id="{3C203C10-3A06-031D-2901-C222D0E3817A}"/>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25">
                <a:extLst>
                  <a:ext uri="{FF2B5EF4-FFF2-40B4-BE49-F238E27FC236}">
                    <a16:creationId xmlns:a16="http://schemas.microsoft.com/office/drawing/2014/main" id="{25501382-F3FF-FD27-9357-491E0E020D29}"/>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26">
                <a:extLst>
                  <a:ext uri="{FF2B5EF4-FFF2-40B4-BE49-F238E27FC236}">
                    <a16:creationId xmlns:a16="http://schemas.microsoft.com/office/drawing/2014/main" id="{1944EA07-AB4E-0A60-07AF-2F4AB15122EF}"/>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27">
                <a:extLst>
                  <a:ext uri="{FF2B5EF4-FFF2-40B4-BE49-F238E27FC236}">
                    <a16:creationId xmlns:a16="http://schemas.microsoft.com/office/drawing/2014/main" id="{64B8EECC-39A6-4143-9C56-624B1C3E627E}"/>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28">
                <a:extLst>
                  <a:ext uri="{FF2B5EF4-FFF2-40B4-BE49-F238E27FC236}">
                    <a16:creationId xmlns:a16="http://schemas.microsoft.com/office/drawing/2014/main" id="{7D678C64-1065-62DA-27DC-2DE76B64E9BD}"/>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29">
                <a:extLst>
                  <a:ext uri="{FF2B5EF4-FFF2-40B4-BE49-F238E27FC236}">
                    <a16:creationId xmlns:a16="http://schemas.microsoft.com/office/drawing/2014/main" id="{BBC79B73-5329-D5C5-F96D-F9DD12822986}"/>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30">
                <a:extLst>
                  <a:ext uri="{FF2B5EF4-FFF2-40B4-BE49-F238E27FC236}">
                    <a16:creationId xmlns:a16="http://schemas.microsoft.com/office/drawing/2014/main" id="{C31CCC5E-1FAB-D366-5E3C-400A6BBCDCEB}"/>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31">
                <a:extLst>
                  <a:ext uri="{FF2B5EF4-FFF2-40B4-BE49-F238E27FC236}">
                    <a16:creationId xmlns:a16="http://schemas.microsoft.com/office/drawing/2014/main" id="{DC8233A1-5B64-F996-59E7-8546179B730C}"/>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32">
                <a:extLst>
                  <a:ext uri="{FF2B5EF4-FFF2-40B4-BE49-F238E27FC236}">
                    <a16:creationId xmlns:a16="http://schemas.microsoft.com/office/drawing/2014/main" id="{254B8F8E-764B-89D2-B2E3-ABFAF3F9D1B7}"/>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33">
                <a:extLst>
                  <a:ext uri="{FF2B5EF4-FFF2-40B4-BE49-F238E27FC236}">
                    <a16:creationId xmlns:a16="http://schemas.microsoft.com/office/drawing/2014/main" id="{97E1CEE0-4786-58B5-89DB-AF68DDA0C3E5}"/>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4111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Patient Attributes Are Important </a:t>
            </a:r>
            <a:br>
              <a:rPr lang="en-US" dirty="0"/>
            </a:br>
            <a:r>
              <a:rPr lang="en-US" dirty="0"/>
              <a:t>for Consideration of a TD Diagnosis?</a:t>
            </a:r>
          </a:p>
        </p:txBody>
      </p:sp>
      <p:sp>
        <p:nvSpPr>
          <p:cNvPr id="2" name="Content Placeholder 1"/>
          <p:cNvSpPr>
            <a:spLocks noGrp="1"/>
          </p:cNvSpPr>
          <p:nvPr>
            <p:ph idx="1"/>
          </p:nvPr>
        </p:nvSpPr>
        <p:spPr/>
        <p:txBody>
          <a:bodyPr>
            <a:noAutofit/>
          </a:bodyPr>
          <a:lstStyle/>
          <a:p>
            <a:pPr marL="571329" indent="0">
              <a:spcAft>
                <a:spcPts val="1200"/>
              </a:spcAft>
              <a:buNone/>
            </a:pPr>
            <a:r>
              <a:rPr lang="en-US" dirty="0"/>
              <a:t>Involuntary movements that develop from exposure to antipsychotic medication or within 4 to 8 weeks of withdrawal from an antipsychotic medication</a:t>
            </a:r>
          </a:p>
          <a:p>
            <a:pPr marL="571329" indent="0">
              <a:spcAft>
                <a:spcPts val="1200"/>
              </a:spcAft>
              <a:buNone/>
            </a:pPr>
            <a:r>
              <a:rPr lang="en-US" dirty="0"/>
              <a:t>Ruling out other movement disorders, medical conditions, or other drugs that cause involuntary movements</a:t>
            </a:r>
          </a:p>
          <a:p>
            <a:pPr marL="571329" indent="0">
              <a:spcAft>
                <a:spcPts val="1200"/>
              </a:spcAft>
              <a:buNone/>
            </a:pPr>
            <a:r>
              <a:rPr lang="en-US" dirty="0"/>
              <a:t>Patient history</a:t>
            </a:r>
          </a:p>
          <a:p>
            <a:pPr marL="571329" indent="0">
              <a:spcAft>
                <a:spcPts val="1200"/>
              </a:spcAft>
              <a:buNone/>
            </a:pPr>
            <a:r>
              <a:rPr lang="en-US" dirty="0"/>
              <a:t>Cumulative exposure to antipsychotic medication</a:t>
            </a:r>
          </a:p>
          <a:p>
            <a:pPr marL="571329" indent="0">
              <a:spcAft>
                <a:spcPts val="1200"/>
              </a:spcAft>
              <a:buNone/>
            </a:pPr>
            <a:r>
              <a:rPr lang="en-US" dirty="0"/>
              <a:t>Current medications</a:t>
            </a:r>
          </a:p>
          <a:p>
            <a:pPr marL="571329" indent="0">
              <a:spcAft>
                <a:spcPts val="1200"/>
              </a:spcAft>
              <a:buNone/>
            </a:pPr>
            <a:r>
              <a:rPr lang="en-US" dirty="0"/>
              <a:t>Duration of involuntary movements</a:t>
            </a:r>
          </a:p>
          <a:p>
            <a:pPr marL="571329" indent="0">
              <a:spcAft>
                <a:spcPts val="1200"/>
              </a:spcAft>
              <a:buNone/>
            </a:pPr>
            <a:r>
              <a:rPr lang="en-US" dirty="0"/>
              <a:t>Severity of involuntary movements</a:t>
            </a:r>
          </a:p>
        </p:txBody>
      </p:sp>
      <p:sp>
        <p:nvSpPr>
          <p:cNvPr id="6" name="Slide Number Placeholder 5"/>
          <p:cNvSpPr>
            <a:spLocks noGrp="1"/>
          </p:cNvSpPr>
          <p:nvPr>
            <p:ph type="sldNum" sz="quarter" idx="4"/>
          </p:nvPr>
        </p:nvSpPr>
        <p:spPr/>
        <p:txBody>
          <a:bodyPr/>
          <a:lstStyle/>
          <a:p>
            <a:pPr defTabSz="914126">
              <a:lnSpc>
                <a:spcPct val="100000"/>
              </a:lnSpc>
              <a:defRPr/>
            </a:pPr>
            <a:fld id="{F3C1FD0B-2342-48FB-A867-BE1FD0EAA53B}" type="slidenum">
              <a:rPr lang="en-US"/>
              <a:pPr defTabSz="914126">
                <a:lnSpc>
                  <a:spcPct val="100000"/>
                </a:lnSpc>
                <a:defRPr/>
              </a:pPr>
              <a:t>22</a:t>
            </a:fld>
            <a:endParaRPr lang="en-US" dirty="0"/>
          </a:p>
        </p:txBody>
      </p:sp>
      <p:sp>
        <p:nvSpPr>
          <p:cNvPr id="8" name="Text Placeholder 10"/>
          <p:cNvSpPr>
            <a:spLocks noGrp="1"/>
          </p:cNvSpPr>
          <p:nvPr>
            <p:ph type="body" sz="quarter" idx="10"/>
          </p:nvPr>
        </p:nvSpPr>
        <p:spPr/>
        <p:txBody>
          <a:bodyPr>
            <a:normAutofit/>
          </a:bodyPr>
          <a:lstStyle/>
          <a:p>
            <a:r>
              <a:rPr lang="en-US" dirty="0"/>
              <a:t>Differential Diagnosis of Tardive Dyskinesia</a:t>
            </a:r>
          </a:p>
        </p:txBody>
      </p:sp>
      <p:sp>
        <p:nvSpPr>
          <p:cNvPr id="25" name="Freeform 7"/>
          <p:cNvSpPr>
            <a:spLocks/>
          </p:cNvSpPr>
          <p:nvPr/>
        </p:nvSpPr>
        <p:spPr bwMode="auto">
          <a:xfrm>
            <a:off x="989012" y="1798301"/>
            <a:ext cx="434512" cy="395943"/>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5"/>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sp>
        <p:nvSpPr>
          <p:cNvPr id="26" name="Freeform 7"/>
          <p:cNvSpPr>
            <a:spLocks/>
          </p:cNvSpPr>
          <p:nvPr/>
        </p:nvSpPr>
        <p:spPr bwMode="auto">
          <a:xfrm>
            <a:off x="989012" y="2591693"/>
            <a:ext cx="434512" cy="395943"/>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5"/>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sp>
        <p:nvSpPr>
          <p:cNvPr id="29" name="Freeform 7"/>
          <p:cNvSpPr>
            <a:spLocks/>
          </p:cNvSpPr>
          <p:nvPr/>
        </p:nvSpPr>
        <p:spPr bwMode="auto">
          <a:xfrm>
            <a:off x="989012" y="3258343"/>
            <a:ext cx="434512" cy="395943"/>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5"/>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sp>
        <p:nvSpPr>
          <p:cNvPr id="30" name="Freeform 7"/>
          <p:cNvSpPr>
            <a:spLocks/>
          </p:cNvSpPr>
          <p:nvPr/>
        </p:nvSpPr>
        <p:spPr bwMode="auto">
          <a:xfrm>
            <a:off x="989012" y="3771080"/>
            <a:ext cx="434512" cy="395943"/>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5"/>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sp>
        <p:nvSpPr>
          <p:cNvPr id="31" name="Freeform 7"/>
          <p:cNvSpPr>
            <a:spLocks/>
          </p:cNvSpPr>
          <p:nvPr/>
        </p:nvSpPr>
        <p:spPr bwMode="auto">
          <a:xfrm>
            <a:off x="989012" y="4274762"/>
            <a:ext cx="434512" cy="395943"/>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5"/>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sp>
        <p:nvSpPr>
          <p:cNvPr id="32" name="Freeform 7"/>
          <p:cNvSpPr>
            <a:spLocks/>
          </p:cNvSpPr>
          <p:nvPr/>
        </p:nvSpPr>
        <p:spPr bwMode="auto">
          <a:xfrm>
            <a:off x="989012" y="4805607"/>
            <a:ext cx="434512" cy="395943"/>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5"/>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sp>
        <p:nvSpPr>
          <p:cNvPr id="33" name="Freeform 7"/>
          <p:cNvSpPr>
            <a:spLocks/>
          </p:cNvSpPr>
          <p:nvPr/>
        </p:nvSpPr>
        <p:spPr bwMode="auto">
          <a:xfrm>
            <a:off x="989012" y="5336458"/>
            <a:ext cx="434512" cy="395943"/>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5"/>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sp>
        <p:nvSpPr>
          <p:cNvPr id="14" name="TextBox 13">
            <a:extLst>
              <a:ext uri="{FF2B5EF4-FFF2-40B4-BE49-F238E27FC236}">
                <a16:creationId xmlns:a16="http://schemas.microsoft.com/office/drawing/2014/main" id="{574DDEBF-DB03-7335-468A-F8D73F210ACF}"/>
              </a:ext>
            </a:extLst>
          </p:cNvPr>
          <p:cNvSpPr txBox="1"/>
          <p:nvPr/>
        </p:nvSpPr>
        <p:spPr>
          <a:xfrm>
            <a:off x="977900" y="5993395"/>
            <a:ext cx="10574338" cy="518902"/>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dirty="0">
                <a:solidFill>
                  <a:prstClr val="black"/>
                </a:solidFill>
                <a:latin typeface="+mj-lt"/>
              </a:rPr>
              <a:t>Caroff SN, et al. </a:t>
            </a:r>
            <a:r>
              <a:rPr lang="en-US" i="1" dirty="0">
                <a:solidFill>
                  <a:prstClr val="black"/>
                </a:solidFill>
                <a:latin typeface="+mj-lt"/>
              </a:rPr>
              <a:t>J Clin Psychiatry</a:t>
            </a:r>
            <a:r>
              <a:rPr lang="en-US" dirty="0">
                <a:solidFill>
                  <a:prstClr val="black"/>
                </a:solidFill>
                <a:latin typeface="+mj-lt"/>
              </a:rPr>
              <a:t>. 2020;81(2):19cs12983</a:t>
            </a:r>
            <a:r>
              <a:rPr lang="en-US" dirty="0"/>
              <a:t>.</a:t>
            </a:r>
          </a:p>
        </p:txBody>
      </p:sp>
    </p:spTree>
    <p:extLst>
      <p:ext uri="{BB962C8B-B14F-4D97-AF65-F5344CB8AC3E}">
        <p14:creationId xmlns:p14="http://schemas.microsoft.com/office/powerpoint/2010/main" val="120367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FB2AD-3A84-483F-8562-3A8A14537C13}"/>
              </a:ext>
            </a:extLst>
          </p:cNvPr>
          <p:cNvSpPr>
            <a:spLocks noGrp="1"/>
          </p:cNvSpPr>
          <p:nvPr>
            <p:ph type="title"/>
          </p:nvPr>
        </p:nvSpPr>
        <p:spPr/>
        <p:txBody>
          <a:bodyPr/>
          <a:lstStyle/>
          <a:p>
            <a:r>
              <a:rPr lang="en-US" dirty="0"/>
              <a:t>TD Must Be Distinguished From Other Movement </a:t>
            </a:r>
            <a:br>
              <a:rPr lang="en-US" dirty="0"/>
            </a:br>
            <a:r>
              <a:rPr lang="en-US" dirty="0"/>
              <a:t>Disorders Associated With Antipsychotics</a:t>
            </a:r>
          </a:p>
        </p:txBody>
      </p:sp>
      <p:sp>
        <p:nvSpPr>
          <p:cNvPr id="3" name="Slide Number Placeholder 2"/>
          <p:cNvSpPr>
            <a:spLocks noGrp="1"/>
          </p:cNvSpPr>
          <p:nvPr>
            <p:ph type="sldNum" sz="quarter" idx="4"/>
          </p:nvPr>
        </p:nvSpPr>
        <p:spPr/>
        <p:txBody>
          <a:bodyPr/>
          <a:lstStyle/>
          <a:p>
            <a:fld id="{F3C1FD0B-2342-48FB-A867-BE1FD0EAA53B}" type="slidenum">
              <a:rPr lang="en-US"/>
              <a:pPr/>
              <a:t>23</a:t>
            </a:fld>
            <a:endParaRPr lang="en-US" dirty="0"/>
          </a:p>
        </p:txBody>
      </p:sp>
      <p:sp>
        <p:nvSpPr>
          <p:cNvPr id="21" name="Text Placeholder 10"/>
          <p:cNvSpPr>
            <a:spLocks noGrp="1"/>
          </p:cNvSpPr>
          <p:nvPr>
            <p:ph type="body" sz="quarter" idx="10"/>
          </p:nvPr>
        </p:nvSpPr>
        <p:spPr/>
        <p:txBody>
          <a:bodyPr/>
          <a:lstStyle/>
          <a:p>
            <a:r>
              <a:rPr lang="en-US" dirty="0"/>
              <a:t>Differential Diagnosis of Tardive Dyskinesia</a:t>
            </a:r>
          </a:p>
        </p:txBody>
      </p:sp>
      <p:sp>
        <p:nvSpPr>
          <p:cNvPr id="26" name="TextBox 25">
            <a:extLst>
              <a:ext uri="{FF2B5EF4-FFF2-40B4-BE49-F238E27FC236}">
                <a16:creationId xmlns:a16="http://schemas.microsoft.com/office/drawing/2014/main" id="{70AA3DB9-8B4B-EDB2-5D91-FE823CF3AED7}"/>
              </a:ext>
            </a:extLst>
          </p:cNvPr>
          <p:cNvSpPr txBox="1"/>
          <p:nvPr/>
        </p:nvSpPr>
        <p:spPr>
          <a:xfrm>
            <a:off x="977900" y="6096798"/>
            <a:ext cx="10574338" cy="415498"/>
          </a:xfrm>
          <a:prstGeom prst="rect">
            <a:avLst/>
          </a:prstGeom>
          <a:noFill/>
        </p:spPr>
        <p:txBody>
          <a:bodyPr wrap="square" lIns="0" tIns="0" rIns="0" bIns="0" rtlCol="0" anchor="b" anchorCtr="0">
            <a:sp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b="1" dirty="0"/>
              <a:t>1. </a:t>
            </a:r>
            <a:r>
              <a:rPr lang="en-US" dirty="0"/>
              <a:t>Meyer JM. Pharmacotherapy of psychosis and mania. In: Brunton LL, et al, eds. </a:t>
            </a:r>
            <a:r>
              <a:rPr lang="en-US" i="1" dirty="0"/>
              <a:t>Goodman &amp; Gilman's: The Pharmacological Basis of Therapeutics</a:t>
            </a:r>
            <a:r>
              <a:rPr lang="en-US" dirty="0"/>
              <a:t>. 13th ed. McGraw-Hill; 2018. </a:t>
            </a:r>
            <a:r>
              <a:rPr lang="en-US" b="1" dirty="0"/>
              <a:t>2. </a:t>
            </a:r>
            <a:r>
              <a:rPr lang="en-US" dirty="0"/>
              <a:t>American Psychiatric Association: </a:t>
            </a:r>
            <a:r>
              <a:rPr lang="en-US" i="1" dirty="0"/>
              <a:t>Diagnostic and Statistical Manual of Mental Disorders</a:t>
            </a:r>
            <a:r>
              <a:rPr lang="en-US" dirty="0"/>
              <a:t>. 5th ed. American Psychiatric Association; 2013. </a:t>
            </a:r>
            <a:r>
              <a:rPr lang="en-US" b="1" dirty="0"/>
              <a:t>3.</a:t>
            </a:r>
            <a:r>
              <a:rPr lang="en-US" dirty="0"/>
              <a:t> van Harten PN, et al. </a:t>
            </a:r>
            <a:r>
              <a:rPr lang="en-US" i="1" dirty="0"/>
              <a:t>Schizophr Res</a:t>
            </a:r>
            <a:r>
              <a:rPr lang="en-US" dirty="0"/>
              <a:t>. 1997;26(2-3):235-242. </a:t>
            </a:r>
            <a:r>
              <a:rPr lang="en-US" b="1" dirty="0"/>
              <a:t>4.</a:t>
            </a:r>
            <a:r>
              <a:rPr lang="en-US" dirty="0"/>
              <a:t> Caroff S, et al. </a:t>
            </a:r>
            <a:r>
              <a:rPr lang="en-US" i="1" dirty="0"/>
              <a:t>Neurol Clin. </a:t>
            </a:r>
            <a:r>
              <a:rPr lang="en-US" dirty="0"/>
              <a:t>2011;29(1):127-148, viii. </a:t>
            </a:r>
            <a:r>
              <a:rPr lang="en-US" b="1" dirty="0"/>
              <a:t>5.</a:t>
            </a:r>
            <a:r>
              <a:rPr lang="en-US" dirty="0"/>
              <a:t> Caroff SN, et al. </a:t>
            </a:r>
            <a:r>
              <a:rPr lang="en-US" i="1" dirty="0"/>
              <a:t>Psychiatr Clin North Am</a:t>
            </a:r>
            <a:r>
              <a:rPr lang="en-US" dirty="0"/>
              <a:t>. 2016;39(3):391-411.</a:t>
            </a:r>
          </a:p>
        </p:txBody>
      </p:sp>
      <p:grpSp>
        <p:nvGrpSpPr>
          <p:cNvPr id="27" name="Group 26">
            <a:extLst>
              <a:ext uri="{FF2B5EF4-FFF2-40B4-BE49-F238E27FC236}">
                <a16:creationId xmlns:a16="http://schemas.microsoft.com/office/drawing/2014/main" id="{11282D9F-BEEC-AAEA-07AD-8565FC66E2CD}"/>
              </a:ext>
            </a:extLst>
          </p:cNvPr>
          <p:cNvGrpSpPr/>
          <p:nvPr/>
        </p:nvGrpSpPr>
        <p:grpSpPr>
          <a:xfrm>
            <a:off x="977900" y="1701800"/>
            <a:ext cx="10574338" cy="941175"/>
            <a:chOff x="447675" y="2362200"/>
            <a:chExt cx="10577093" cy="941420"/>
          </a:xfrm>
        </p:grpSpPr>
        <p:sp>
          <p:nvSpPr>
            <p:cNvPr id="29" name="Freeform 6">
              <a:extLst>
                <a:ext uri="{FF2B5EF4-FFF2-40B4-BE49-F238E27FC236}">
                  <a16:creationId xmlns:a16="http://schemas.microsoft.com/office/drawing/2014/main" id="{92573E6A-5798-37B7-DECC-D2DC722F3C8B}"/>
                </a:ext>
              </a:extLst>
            </p:cNvPr>
            <p:cNvSpPr>
              <a:spLocks/>
            </p:cNvSpPr>
            <p:nvPr/>
          </p:nvSpPr>
          <p:spPr bwMode="auto">
            <a:xfrm rot="5400000">
              <a:off x="5653865" y="2362509"/>
              <a:ext cx="884270" cy="997952"/>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2" h="1000">
                  <a:moveTo>
                    <a:pt x="0" y="679"/>
                  </a:moveTo>
                  <a:cubicBezTo>
                    <a:pt x="0" y="558"/>
                    <a:pt x="0" y="439"/>
                    <a:pt x="0" y="318"/>
                  </a:cubicBezTo>
                  <a:cubicBezTo>
                    <a:pt x="212" y="318"/>
                    <a:pt x="423" y="318"/>
                    <a:pt x="636" y="318"/>
                  </a:cubicBezTo>
                  <a:cubicBezTo>
                    <a:pt x="636" y="315"/>
                    <a:pt x="636" y="312"/>
                    <a:pt x="636" y="309"/>
                  </a:cubicBezTo>
                  <a:cubicBezTo>
                    <a:pt x="636" y="224"/>
                    <a:pt x="636" y="138"/>
                    <a:pt x="636" y="53"/>
                  </a:cubicBezTo>
                  <a:cubicBezTo>
                    <a:pt x="636" y="32"/>
                    <a:pt x="643" y="16"/>
                    <a:pt x="663" y="7"/>
                  </a:cubicBezTo>
                  <a:cubicBezTo>
                    <a:pt x="679" y="0"/>
                    <a:pt x="696" y="2"/>
                    <a:pt x="711" y="13"/>
                  </a:cubicBezTo>
                  <a:cubicBezTo>
                    <a:pt x="713" y="15"/>
                    <a:pt x="715" y="17"/>
                    <a:pt x="716" y="18"/>
                  </a:cubicBezTo>
                  <a:cubicBezTo>
                    <a:pt x="865" y="167"/>
                    <a:pt x="1013" y="315"/>
                    <a:pt x="1162" y="463"/>
                  </a:cubicBezTo>
                  <a:cubicBezTo>
                    <a:pt x="1179" y="480"/>
                    <a:pt x="1182" y="501"/>
                    <a:pt x="1172" y="520"/>
                  </a:cubicBezTo>
                  <a:cubicBezTo>
                    <a:pt x="1169" y="524"/>
                    <a:pt x="1166" y="528"/>
                    <a:pt x="1163" y="532"/>
                  </a:cubicBezTo>
                  <a:cubicBezTo>
                    <a:pt x="1014" y="681"/>
                    <a:pt x="866" y="830"/>
                    <a:pt x="718" y="978"/>
                  </a:cubicBezTo>
                  <a:cubicBezTo>
                    <a:pt x="701" y="996"/>
                    <a:pt x="679" y="1000"/>
                    <a:pt x="660" y="989"/>
                  </a:cubicBezTo>
                  <a:cubicBezTo>
                    <a:pt x="642" y="980"/>
                    <a:pt x="636" y="964"/>
                    <a:pt x="636" y="945"/>
                  </a:cubicBezTo>
                  <a:cubicBezTo>
                    <a:pt x="636" y="861"/>
                    <a:pt x="636" y="777"/>
                    <a:pt x="636" y="692"/>
                  </a:cubicBezTo>
                  <a:cubicBezTo>
                    <a:pt x="636" y="688"/>
                    <a:pt x="636" y="684"/>
                    <a:pt x="636" y="679"/>
                  </a:cubicBezTo>
                  <a:cubicBezTo>
                    <a:pt x="424" y="679"/>
                    <a:pt x="212" y="679"/>
                    <a:pt x="0" y="679"/>
                  </a:cubicBez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30" name="Rectangle 29">
              <a:extLst>
                <a:ext uri="{FF2B5EF4-FFF2-40B4-BE49-F238E27FC236}">
                  <a16:creationId xmlns:a16="http://schemas.microsoft.com/office/drawing/2014/main" id="{40528E49-2739-BF9C-AF46-BC4934518E36}"/>
                </a:ext>
              </a:extLst>
            </p:cNvPr>
            <p:cNvSpPr/>
            <p:nvPr/>
          </p:nvSpPr>
          <p:spPr>
            <a:xfrm>
              <a:off x="447675" y="2362200"/>
              <a:ext cx="10577093" cy="59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5"/>
                  </a:solidFill>
                </a:rPr>
                <a:t>TD is a clinically distinct, drug-induced movement disorder</a:t>
              </a:r>
              <a:r>
                <a:rPr lang="en-US" sz="2200" b="1" baseline="30000" dirty="0">
                  <a:solidFill>
                    <a:schemeClr val="accent5"/>
                  </a:solidFill>
                </a:rPr>
                <a:t>1</a:t>
              </a:r>
            </a:p>
          </p:txBody>
        </p:sp>
      </p:grpSp>
      <p:grpSp>
        <p:nvGrpSpPr>
          <p:cNvPr id="31" name="Group 30">
            <a:extLst>
              <a:ext uri="{FF2B5EF4-FFF2-40B4-BE49-F238E27FC236}">
                <a16:creationId xmlns:a16="http://schemas.microsoft.com/office/drawing/2014/main" id="{9D05530F-0A6B-4B63-8E56-1B44AC81E399}"/>
              </a:ext>
            </a:extLst>
          </p:cNvPr>
          <p:cNvGrpSpPr/>
          <p:nvPr/>
        </p:nvGrpSpPr>
        <p:grpSpPr>
          <a:xfrm>
            <a:off x="1138798" y="2920682"/>
            <a:ext cx="10563079" cy="1874032"/>
            <a:chOff x="1694121" y="3581400"/>
            <a:chExt cx="10565831" cy="1874520"/>
          </a:xfrm>
        </p:grpSpPr>
        <p:sp>
          <p:nvSpPr>
            <p:cNvPr id="33" name="Content Placeholder 7">
              <a:extLst>
                <a:ext uri="{FF2B5EF4-FFF2-40B4-BE49-F238E27FC236}">
                  <a16:creationId xmlns:a16="http://schemas.microsoft.com/office/drawing/2014/main" id="{B6C40A28-8EFA-117D-55FA-86F57C5DBDAC}"/>
                </a:ext>
              </a:extLst>
            </p:cNvPr>
            <p:cNvSpPr txBox="1">
              <a:spLocks/>
            </p:cNvSpPr>
            <p:nvPr/>
          </p:nvSpPr>
          <p:spPr>
            <a:xfrm>
              <a:off x="8043420" y="4724400"/>
              <a:ext cx="4216532" cy="731520"/>
            </a:xfrm>
            <a:prstGeom prst="rect">
              <a:avLst/>
            </a:prstGeom>
            <a:noFill/>
            <a:effectLst/>
          </p:spPr>
          <p:txBody>
            <a:bodyPr vert="horz" lIns="91416" tIns="0" rIns="91416" bIns="0" rtlCol="0" anchor="ctr">
              <a:noAutofit/>
            </a:bodyPr>
            <a:lstStyle>
              <a:lvl1pPr marL="287338" indent="-287338" algn="l" defTabSz="457200" rtl="0" eaLnBrk="1" latinLnBrk="0" hangingPunct="1">
                <a:spcBef>
                  <a:spcPct val="20000"/>
                </a:spcBef>
                <a:buClr>
                  <a:schemeClr val="accent2"/>
                </a:buClr>
                <a:buFont typeface="Arial"/>
                <a:buChar char="•"/>
                <a:defRPr sz="2800" kern="1200" spc="-5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spc="-5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000" kern="1200" spc="-5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1800" kern="1200" spc="-5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1800" kern="1200" spc="-5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402">
                <a:lnSpc>
                  <a:spcPct val="90000"/>
                </a:lnSpc>
                <a:spcBef>
                  <a:spcPts val="0"/>
                </a:spcBef>
                <a:buClr>
                  <a:srgbClr val="F37321"/>
                </a:buClr>
                <a:buNone/>
                <a:defRPr/>
              </a:pPr>
              <a:r>
                <a:rPr lang="en-US" sz="1800" spc="0" dirty="0"/>
                <a:t>Can be confused with other </a:t>
              </a:r>
            </a:p>
            <a:p>
              <a:pPr marL="0" indent="0" defTabSz="609402">
                <a:lnSpc>
                  <a:spcPct val="90000"/>
                </a:lnSpc>
                <a:spcBef>
                  <a:spcPts val="0"/>
                </a:spcBef>
                <a:buClr>
                  <a:srgbClr val="F37321"/>
                </a:buClr>
                <a:buNone/>
                <a:defRPr/>
              </a:pPr>
              <a:r>
                <a:rPr lang="en-US" sz="1800" spc="0" dirty="0"/>
                <a:t>drug-induced movement disorders</a:t>
              </a:r>
              <a:r>
                <a:rPr lang="en-US" sz="1800" spc="0" baseline="30000" dirty="0"/>
                <a:t>4,5</a:t>
              </a:r>
            </a:p>
          </p:txBody>
        </p:sp>
        <p:sp>
          <p:nvSpPr>
            <p:cNvPr id="34" name="Content Placeholder 7">
              <a:extLst>
                <a:ext uri="{FF2B5EF4-FFF2-40B4-BE49-F238E27FC236}">
                  <a16:creationId xmlns:a16="http://schemas.microsoft.com/office/drawing/2014/main" id="{B4237963-2581-8855-2021-8DB842F0B279}"/>
                </a:ext>
              </a:extLst>
            </p:cNvPr>
            <p:cNvSpPr txBox="1">
              <a:spLocks/>
            </p:cNvSpPr>
            <p:nvPr/>
          </p:nvSpPr>
          <p:spPr>
            <a:xfrm>
              <a:off x="2200275" y="3581400"/>
              <a:ext cx="4216532" cy="731520"/>
            </a:xfrm>
            <a:prstGeom prst="rect">
              <a:avLst/>
            </a:prstGeom>
            <a:noFill/>
            <a:effectLst/>
          </p:spPr>
          <p:txBody>
            <a:bodyPr vert="horz" lIns="91416" tIns="0" rIns="91416" bIns="0" rtlCol="0" anchor="ctr">
              <a:noAutofit/>
            </a:bodyPr>
            <a:lstStyle>
              <a:lvl1pPr marL="287338" indent="-287338" algn="l" defTabSz="457200" rtl="0" eaLnBrk="1" latinLnBrk="0" hangingPunct="1">
                <a:spcBef>
                  <a:spcPct val="20000"/>
                </a:spcBef>
                <a:buClr>
                  <a:schemeClr val="accent2"/>
                </a:buClr>
                <a:buFont typeface="Arial"/>
                <a:buChar char="•"/>
                <a:defRPr sz="2800" kern="1200" spc="-5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spc="-5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000" kern="1200" spc="-5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1800" kern="1200" spc="-5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1800" kern="1200" spc="-5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402">
                <a:lnSpc>
                  <a:spcPct val="90000"/>
                </a:lnSpc>
                <a:spcBef>
                  <a:spcPts val="0"/>
                </a:spcBef>
                <a:buClr>
                  <a:srgbClr val="F37321"/>
                </a:buClr>
                <a:buNone/>
                <a:defRPr/>
              </a:pPr>
              <a:r>
                <a:rPr lang="en-US" sz="1800" spc="0" dirty="0"/>
                <a:t>Can coexist with other </a:t>
              </a:r>
              <a:br>
                <a:rPr lang="en-US" sz="1800" spc="0" dirty="0"/>
              </a:br>
              <a:r>
                <a:rPr lang="en-US" sz="1800" spc="0" dirty="0"/>
                <a:t>drug-induced movement disorders</a:t>
              </a:r>
              <a:r>
                <a:rPr lang="en-US" sz="1800" spc="0" baseline="30000" dirty="0"/>
                <a:t>2</a:t>
              </a:r>
            </a:p>
          </p:txBody>
        </p:sp>
        <p:sp>
          <p:nvSpPr>
            <p:cNvPr id="35" name="Content Placeholder 7">
              <a:extLst>
                <a:ext uri="{FF2B5EF4-FFF2-40B4-BE49-F238E27FC236}">
                  <a16:creationId xmlns:a16="http://schemas.microsoft.com/office/drawing/2014/main" id="{39AEDC58-B082-B35B-E13A-FF04E6A37FC7}"/>
                </a:ext>
              </a:extLst>
            </p:cNvPr>
            <p:cNvSpPr txBox="1">
              <a:spLocks/>
            </p:cNvSpPr>
            <p:nvPr/>
          </p:nvSpPr>
          <p:spPr>
            <a:xfrm>
              <a:off x="8043420" y="3581400"/>
              <a:ext cx="4216532" cy="731520"/>
            </a:xfrm>
            <a:prstGeom prst="rect">
              <a:avLst/>
            </a:prstGeom>
            <a:noFill/>
            <a:effectLst/>
          </p:spPr>
          <p:txBody>
            <a:bodyPr vert="horz" lIns="91416" tIns="0" rIns="91416" bIns="0" rtlCol="0" anchor="ctr">
              <a:noAutofit/>
            </a:bodyPr>
            <a:lstStyle>
              <a:lvl1pPr marL="287338" indent="-287338" algn="l" defTabSz="457200" rtl="0" eaLnBrk="1" latinLnBrk="0" hangingPunct="1">
                <a:spcBef>
                  <a:spcPct val="20000"/>
                </a:spcBef>
                <a:buClr>
                  <a:schemeClr val="accent2"/>
                </a:buClr>
                <a:buFont typeface="Arial"/>
                <a:buChar char="•"/>
                <a:defRPr sz="2800" kern="1200" spc="-5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spc="-5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000" kern="1200" spc="-5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1800" kern="1200" spc="-5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1800" kern="1200" spc="-5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402">
                <a:lnSpc>
                  <a:spcPct val="90000"/>
                </a:lnSpc>
                <a:spcBef>
                  <a:spcPts val="0"/>
                </a:spcBef>
                <a:buClr>
                  <a:srgbClr val="F37321"/>
                </a:buClr>
                <a:buNone/>
                <a:defRPr/>
              </a:pPr>
              <a:r>
                <a:rPr lang="en-US" sz="1800" spc="0" dirty="0"/>
                <a:t>May require specific management</a:t>
              </a:r>
              <a:r>
                <a:rPr lang="en-US" sz="1800" spc="0" baseline="30000" dirty="0"/>
                <a:t>3</a:t>
              </a:r>
            </a:p>
          </p:txBody>
        </p:sp>
        <p:sp>
          <p:nvSpPr>
            <p:cNvPr id="42" name="Content Placeholder 7">
              <a:extLst>
                <a:ext uri="{FF2B5EF4-FFF2-40B4-BE49-F238E27FC236}">
                  <a16:creationId xmlns:a16="http://schemas.microsoft.com/office/drawing/2014/main" id="{7B2E820E-A47D-FC29-CE54-443087DA7B6C}"/>
                </a:ext>
              </a:extLst>
            </p:cNvPr>
            <p:cNvSpPr txBox="1">
              <a:spLocks/>
            </p:cNvSpPr>
            <p:nvPr/>
          </p:nvSpPr>
          <p:spPr>
            <a:xfrm>
              <a:off x="2200274" y="4724400"/>
              <a:ext cx="4963440" cy="731520"/>
            </a:xfrm>
            <a:prstGeom prst="rect">
              <a:avLst/>
            </a:prstGeom>
            <a:noFill/>
            <a:effectLst/>
          </p:spPr>
          <p:txBody>
            <a:bodyPr vert="horz" lIns="91416" tIns="0" rIns="91416" bIns="0" rtlCol="0" anchor="ctr">
              <a:noAutofit/>
            </a:bodyPr>
            <a:lstStyle>
              <a:lvl1pPr marL="287338" indent="-287338" algn="l" defTabSz="457200" rtl="0" eaLnBrk="1" latinLnBrk="0" hangingPunct="1">
                <a:spcBef>
                  <a:spcPct val="20000"/>
                </a:spcBef>
                <a:buClr>
                  <a:schemeClr val="accent2"/>
                </a:buClr>
                <a:buFont typeface="Arial"/>
                <a:buChar char="•"/>
                <a:defRPr sz="2800" kern="1200" spc="-5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spc="-5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000" kern="1200" spc="-5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1800" kern="1200" spc="-5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1800" kern="1200" spc="-5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402">
                <a:lnSpc>
                  <a:spcPct val="90000"/>
                </a:lnSpc>
                <a:spcBef>
                  <a:spcPts val="0"/>
                </a:spcBef>
                <a:buClr>
                  <a:srgbClr val="F37321"/>
                </a:buClr>
                <a:buNone/>
                <a:defRPr/>
              </a:pPr>
              <a:r>
                <a:rPr lang="en-US" sz="1800" spc="0" dirty="0"/>
                <a:t>Is persistent and potentially irreversible</a:t>
              </a:r>
              <a:r>
                <a:rPr lang="en-US" sz="1800" spc="0" baseline="30000" dirty="0"/>
                <a:t>1,3</a:t>
              </a:r>
            </a:p>
          </p:txBody>
        </p:sp>
        <p:sp>
          <p:nvSpPr>
            <p:cNvPr id="43" name="Freeform 7">
              <a:extLst>
                <a:ext uri="{FF2B5EF4-FFF2-40B4-BE49-F238E27FC236}">
                  <a16:creationId xmlns:a16="http://schemas.microsoft.com/office/drawing/2014/main" id="{2FBF93A5-E150-8136-F79F-83B1CA8C017A}"/>
                </a:ext>
              </a:extLst>
            </p:cNvPr>
            <p:cNvSpPr>
              <a:spLocks/>
            </p:cNvSpPr>
            <p:nvPr/>
          </p:nvSpPr>
          <p:spPr bwMode="auto">
            <a:xfrm>
              <a:off x="1694121" y="3689172"/>
              <a:ext cx="535864" cy="488299"/>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5"/>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sp>
          <p:nvSpPr>
            <p:cNvPr id="44" name="Freeform 7">
              <a:extLst>
                <a:ext uri="{FF2B5EF4-FFF2-40B4-BE49-F238E27FC236}">
                  <a16:creationId xmlns:a16="http://schemas.microsoft.com/office/drawing/2014/main" id="{169BBA69-924C-E371-E9D0-2ABB6C3C6820}"/>
                </a:ext>
              </a:extLst>
            </p:cNvPr>
            <p:cNvSpPr>
              <a:spLocks/>
            </p:cNvSpPr>
            <p:nvPr/>
          </p:nvSpPr>
          <p:spPr bwMode="auto">
            <a:xfrm>
              <a:off x="7575366" y="3689172"/>
              <a:ext cx="535864" cy="488299"/>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5"/>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sp>
          <p:nvSpPr>
            <p:cNvPr id="45" name="Freeform 7">
              <a:extLst>
                <a:ext uri="{FF2B5EF4-FFF2-40B4-BE49-F238E27FC236}">
                  <a16:creationId xmlns:a16="http://schemas.microsoft.com/office/drawing/2014/main" id="{95DDC154-F5AC-8623-9154-2BD9CABF8C8A}"/>
                </a:ext>
              </a:extLst>
            </p:cNvPr>
            <p:cNvSpPr>
              <a:spLocks/>
            </p:cNvSpPr>
            <p:nvPr/>
          </p:nvSpPr>
          <p:spPr bwMode="auto">
            <a:xfrm>
              <a:off x="1694121" y="4794072"/>
              <a:ext cx="535864" cy="488299"/>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5"/>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sp>
          <p:nvSpPr>
            <p:cNvPr id="46" name="Freeform 7">
              <a:extLst>
                <a:ext uri="{FF2B5EF4-FFF2-40B4-BE49-F238E27FC236}">
                  <a16:creationId xmlns:a16="http://schemas.microsoft.com/office/drawing/2014/main" id="{AAF5A090-D2AB-516B-2BC7-A518C91F5660}"/>
                </a:ext>
              </a:extLst>
            </p:cNvPr>
            <p:cNvSpPr>
              <a:spLocks/>
            </p:cNvSpPr>
            <p:nvPr/>
          </p:nvSpPr>
          <p:spPr bwMode="auto">
            <a:xfrm>
              <a:off x="7575366" y="4794072"/>
              <a:ext cx="535864" cy="488299"/>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5"/>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grpSp>
    </p:spTree>
    <p:extLst>
      <p:ext uri="{BB962C8B-B14F-4D97-AF65-F5344CB8AC3E}">
        <p14:creationId xmlns:p14="http://schemas.microsoft.com/office/powerpoint/2010/main" val="2975281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Criteria and Considerations for TD</a:t>
            </a:r>
          </a:p>
        </p:txBody>
      </p:sp>
      <p:sp>
        <p:nvSpPr>
          <p:cNvPr id="3" name="Slide Number Placeholder 2"/>
          <p:cNvSpPr>
            <a:spLocks noGrp="1"/>
          </p:cNvSpPr>
          <p:nvPr>
            <p:ph type="sldNum" sz="quarter" idx="4"/>
          </p:nvPr>
        </p:nvSpPr>
        <p:spPr/>
        <p:txBody>
          <a:bodyPr/>
          <a:lstStyle/>
          <a:p>
            <a:fld id="{F3C1FD0B-2342-48FB-A867-BE1FD0EAA53B}" type="slidenum">
              <a:rPr lang="en-US"/>
              <a:pPr/>
              <a:t>24</a:t>
            </a:fld>
            <a:endParaRPr lang="en-US" dirty="0"/>
          </a:p>
        </p:txBody>
      </p:sp>
      <p:sp>
        <p:nvSpPr>
          <p:cNvPr id="11" name="Text Placeholder 10"/>
          <p:cNvSpPr>
            <a:spLocks noGrp="1"/>
          </p:cNvSpPr>
          <p:nvPr>
            <p:ph type="body" sz="quarter" idx="10"/>
          </p:nvPr>
        </p:nvSpPr>
        <p:spPr/>
        <p:txBody>
          <a:bodyPr/>
          <a:lstStyle/>
          <a:p>
            <a:r>
              <a:rPr lang="en-US" dirty="0"/>
              <a:t>Differential Diagnosis of Tardive Dyskinesia</a:t>
            </a:r>
          </a:p>
        </p:txBody>
      </p:sp>
      <p:sp>
        <p:nvSpPr>
          <p:cNvPr id="15" name="Text Placeholder 7">
            <a:extLst>
              <a:ext uri="{FF2B5EF4-FFF2-40B4-BE49-F238E27FC236}">
                <a16:creationId xmlns:a16="http://schemas.microsoft.com/office/drawing/2014/main" id="{6A3C12EA-E9E5-23B4-5123-F5F0EF0C56F3}"/>
              </a:ext>
            </a:extLst>
          </p:cNvPr>
          <p:cNvSpPr txBox="1">
            <a:spLocks/>
          </p:cNvSpPr>
          <p:nvPr/>
        </p:nvSpPr>
        <p:spPr>
          <a:xfrm>
            <a:off x="977900" y="1701800"/>
            <a:ext cx="5229997" cy="618964"/>
          </a:xfrm>
          <a:prstGeom prst="rect">
            <a:avLst/>
          </a:prstGeom>
          <a:solidFill>
            <a:schemeClr val="accent1"/>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799" b="1" cap="none" dirty="0">
                <a:solidFill>
                  <a:schemeClr val="accent5"/>
                </a:solidFill>
              </a:rPr>
              <a:t>Clinical Criteria</a:t>
            </a:r>
          </a:p>
          <a:p>
            <a:pPr>
              <a:lnSpc>
                <a:spcPct val="100000"/>
              </a:lnSpc>
              <a:spcBef>
                <a:spcPts val="0"/>
              </a:spcBef>
            </a:pPr>
            <a:r>
              <a:rPr lang="en-US" sz="1600" i="1" cap="none" dirty="0">
                <a:solidFill>
                  <a:schemeClr val="accent5"/>
                </a:solidFill>
              </a:rPr>
              <a:t>DSM-5</a:t>
            </a:r>
            <a:r>
              <a:rPr lang="en-US" sz="1600" cap="none" dirty="0">
                <a:solidFill>
                  <a:schemeClr val="accent5"/>
                </a:solidFill>
              </a:rPr>
              <a:t>, 2013</a:t>
            </a:r>
            <a:r>
              <a:rPr lang="en-US" sz="1600" cap="none" baseline="30000" dirty="0">
                <a:solidFill>
                  <a:schemeClr val="accent5"/>
                </a:solidFill>
              </a:rPr>
              <a:t>1</a:t>
            </a:r>
          </a:p>
        </p:txBody>
      </p:sp>
      <p:sp>
        <p:nvSpPr>
          <p:cNvPr id="17" name="Text Placeholder 7">
            <a:extLst>
              <a:ext uri="{FF2B5EF4-FFF2-40B4-BE49-F238E27FC236}">
                <a16:creationId xmlns:a16="http://schemas.microsoft.com/office/drawing/2014/main" id="{71A4F90F-035E-F3B7-D88C-FC5EA4917CA9}"/>
              </a:ext>
            </a:extLst>
          </p:cNvPr>
          <p:cNvSpPr txBox="1">
            <a:spLocks/>
          </p:cNvSpPr>
          <p:nvPr/>
        </p:nvSpPr>
        <p:spPr>
          <a:xfrm>
            <a:off x="6325158" y="1701800"/>
            <a:ext cx="5227842" cy="618964"/>
          </a:xfrm>
          <a:prstGeom prst="rect">
            <a:avLst/>
          </a:prstGeom>
          <a:solidFill>
            <a:schemeClr val="accent2">
              <a:lumMod val="75000"/>
            </a:schemeClr>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799" b="1" cap="none" dirty="0"/>
              <a:t>Delphi Consensus</a:t>
            </a:r>
          </a:p>
          <a:p>
            <a:pPr>
              <a:lnSpc>
                <a:spcPct val="100000"/>
              </a:lnSpc>
              <a:spcBef>
                <a:spcPts val="0"/>
              </a:spcBef>
            </a:pPr>
            <a:r>
              <a:rPr lang="en-US" sz="1600" cap="none" dirty="0"/>
              <a:t>Caroff et al, 2020</a:t>
            </a:r>
            <a:r>
              <a:rPr lang="en-US" sz="1600" cap="none" baseline="30000" dirty="0"/>
              <a:t>2</a:t>
            </a:r>
          </a:p>
        </p:txBody>
      </p:sp>
      <p:sp>
        <p:nvSpPr>
          <p:cNvPr id="18" name="Rounded Rectangle 27">
            <a:extLst>
              <a:ext uri="{FF2B5EF4-FFF2-40B4-BE49-F238E27FC236}">
                <a16:creationId xmlns:a16="http://schemas.microsoft.com/office/drawing/2014/main" id="{369E22E8-EE4B-D28A-D4C7-4FD797CE2939}"/>
              </a:ext>
            </a:extLst>
          </p:cNvPr>
          <p:cNvSpPr>
            <a:spLocks/>
          </p:cNvSpPr>
          <p:nvPr/>
        </p:nvSpPr>
        <p:spPr>
          <a:xfrm>
            <a:off x="977901" y="2410935"/>
            <a:ext cx="5227842" cy="3356982"/>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a:spcAft>
                <a:spcPts val="600"/>
              </a:spcAft>
            </a:pPr>
            <a:r>
              <a:rPr lang="en-US" sz="1799" b="1" dirty="0">
                <a:solidFill>
                  <a:schemeClr val="accent1"/>
                </a:solidFill>
              </a:rPr>
              <a:t>333.85 (G24.01) Tardive Dyskinesia</a:t>
            </a:r>
          </a:p>
          <a:p>
            <a:pPr marL="228531" indent="-228531">
              <a:spcAft>
                <a:spcPts val="600"/>
              </a:spcAft>
              <a:buClr>
                <a:schemeClr val="accent1"/>
              </a:buClr>
              <a:buFont typeface="Arial" panose="020B0604020202020204" pitchFamily="34" charset="0"/>
              <a:buChar char="•"/>
            </a:pPr>
            <a:r>
              <a:rPr lang="en-US" sz="1799" dirty="0">
                <a:solidFill>
                  <a:schemeClr val="tx1"/>
                </a:solidFill>
              </a:rPr>
              <a:t>Involuntary athetoid or choreiform movements generally of the tongue, lower face and jaw, and extremities, but sometimes involving the pharyngeal, diaphragmatic, or</a:t>
            </a:r>
            <a:br>
              <a:rPr lang="en-US" sz="1799" dirty="0">
                <a:solidFill>
                  <a:schemeClr val="tx1"/>
                </a:solidFill>
              </a:rPr>
            </a:br>
            <a:r>
              <a:rPr lang="en-US" sz="1799" dirty="0">
                <a:solidFill>
                  <a:schemeClr val="tx1"/>
                </a:solidFill>
              </a:rPr>
              <a:t>trunk muscles </a:t>
            </a:r>
          </a:p>
          <a:p>
            <a:pPr marL="228531" indent="-228531">
              <a:spcAft>
                <a:spcPts val="600"/>
              </a:spcAft>
              <a:buClr>
                <a:schemeClr val="accent1"/>
              </a:buClr>
              <a:buFont typeface="Arial" panose="020B0604020202020204" pitchFamily="34" charset="0"/>
              <a:buChar char="•"/>
            </a:pPr>
            <a:r>
              <a:rPr lang="en-US" sz="1799" dirty="0">
                <a:solidFill>
                  <a:schemeClr val="tx1"/>
                </a:solidFill>
              </a:rPr>
              <a:t>Develops with use of a neuroleptic medication for at least a few months</a:t>
            </a:r>
          </a:p>
          <a:p>
            <a:pPr marL="228531" indent="-228531">
              <a:spcAft>
                <a:spcPts val="600"/>
              </a:spcAft>
              <a:buClr>
                <a:schemeClr val="accent1"/>
              </a:buClr>
              <a:buFont typeface="Arial" panose="020B0604020202020204" pitchFamily="34" charset="0"/>
              <a:buChar char="•"/>
            </a:pPr>
            <a:r>
              <a:rPr lang="en-US" sz="1799" dirty="0">
                <a:solidFill>
                  <a:schemeClr val="tx1"/>
                </a:solidFill>
              </a:rPr>
              <a:t>Lasts longer than 4 to 8 weeks</a:t>
            </a:r>
          </a:p>
        </p:txBody>
      </p:sp>
      <p:sp>
        <p:nvSpPr>
          <p:cNvPr id="19" name="Rounded Rectangle 43">
            <a:extLst>
              <a:ext uri="{FF2B5EF4-FFF2-40B4-BE49-F238E27FC236}">
                <a16:creationId xmlns:a16="http://schemas.microsoft.com/office/drawing/2014/main" id="{E6142784-D80E-06B2-C67F-CA86BE713EA1}"/>
              </a:ext>
            </a:extLst>
          </p:cNvPr>
          <p:cNvSpPr>
            <a:spLocks/>
          </p:cNvSpPr>
          <p:nvPr/>
        </p:nvSpPr>
        <p:spPr>
          <a:xfrm>
            <a:off x="6324396" y="2410935"/>
            <a:ext cx="5227842" cy="3356982"/>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a:spcAft>
                <a:spcPts val="600"/>
              </a:spcAft>
            </a:pPr>
            <a:r>
              <a:rPr lang="en-US" sz="1799" b="1" dirty="0">
                <a:solidFill>
                  <a:schemeClr val="accent2">
                    <a:lumMod val="75000"/>
                  </a:schemeClr>
                </a:solidFill>
              </a:rPr>
              <a:t>Consensus Results</a:t>
            </a:r>
          </a:p>
          <a:p>
            <a:pPr marL="228531" indent="-228531">
              <a:spcAft>
                <a:spcPts val="600"/>
              </a:spcAft>
              <a:buClr>
                <a:schemeClr val="accent2">
                  <a:lumMod val="75000"/>
                </a:schemeClr>
              </a:buClr>
              <a:buFont typeface="Arial" panose="020B0604020202020204" pitchFamily="34" charset="0"/>
              <a:buChar char="•"/>
            </a:pPr>
            <a:r>
              <a:rPr lang="en-US" sz="1799" dirty="0">
                <a:solidFill>
                  <a:schemeClr val="tx1"/>
                </a:solidFill>
              </a:rPr>
              <a:t>Choreoathetoid movement is important in determining the diagnosis and severity of TD</a:t>
            </a:r>
            <a:r>
              <a:rPr lang="en-US" sz="1799" baseline="30000" dirty="0">
                <a:solidFill>
                  <a:schemeClr val="tx1"/>
                </a:solidFill>
              </a:rPr>
              <a:t>a</a:t>
            </a:r>
          </a:p>
          <a:p>
            <a:pPr marL="228531" indent="-228531">
              <a:spcAft>
                <a:spcPts val="600"/>
              </a:spcAft>
              <a:buClr>
                <a:schemeClr val="accent2">
                  <a:lumMod val="75000"/>
                </a:schemeClr>
              </a:buClr>
              <a:buFont typeface="Arial" panose="020B0604020202020204" pitchFamily="34" charset="0"/>
              <a:buChar char="•"/>
            </a:pPr>
            <a:r>
              <a:rPr lang="en-US" sz="1799" dirty="0">
                <a:solidFill>
                  <a:schemeClr val="tx1"/>
                </a:solidFill>
              </a:rPr>
              <a:t>Even mild movements (≥2 on AIMS) in 1 body area may represent possible TD</a:t>
            </a:r>
          </a:p>
          <a:p>
            <a:pPr marL="228531" indent="-228531">
              <a:spcAft>
                <a:spcPts val="600"/>
              </a:spcAft>
              <a:buClr>
                <a:schemeClr val="accent2">
                  <a:lumMod val="75000"/>
                </a:schemeClr>
              </a:buClr>
              <a:buFont typeface="Arial" panose="020B0604020202020204" pitchFamily="34" charset="0"/>
              <a:buChar char="•"/>
            </a:pPr>
            <a:r>
              <a:rPr lang="en-US" sz="1799" dirty="0">
                <a:solidFill>
                  <a:schemeClr val="tx1"/>
                </a:solidFill>
              </a:rPr>
              <a:t>TD is often evident in orofacial musculature, although other body areas may be affected and should not be neglected</a:t>
            </a:r>
          </a:p>
        </p:txBody>
      </p:sp>
      <p:sp>
        <p:nvSpPr>
          <p:cNvPr id="20" name="TextBox 19">
            <a:extLst>
              <a:ext uri="{FF2B5EF4-FFF2-40B4-BE49-F238E27FC236}">
                <a16:creationId xmlns:a16="http://schemas.microsoft.com/office/drawing/2014/main" id="{835A361D-74E9-191B-1B86-3D48E1822D99}"/>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spcAft>
                <a:spcPts val="300"/>
              </a:spcAft>
              <a:defRPr/>
            </a:pPr>
            <a:r>
              <a:rPr lang="en-US" sz="1050" b="1" baseline="30000" dirty="0"/>
              <a:t>a</a:t>
            </a:r>
            <a:r>
              <a:rPr lang="en-US" sz="1050" b="1" dirty="0"/>
              <a:t>Indicates unanimous consensus (100%).</a:t>
            </a:r>
          </a:p>
          <a:p>
            <a:pPr marL="0">
              <a:defRPr/>
            </a:pPr>
            <a:r>
              <a:rPr lang="en-US" b="1" dirty="0"/>
              <a:t>1. </a:t>
            </a:r>
            <a:r>
              <a:rPr lang="en-US" dirty="0"/>
              <a:t>American Psychiatric Association. </a:t>
            </a:r>
            <a:r>
              <a:rPr lang="en-US" i="1" dirty="0"/>
              <a:t>Diagnostic and Statistical Manual of Mental Disorders</a:t>
            </a:r>
            <a:r>
              <a:rPr lang="en-US" dirty="0"/>
              <a:t>. 5th ed. American Psychiatric Association; 2013. </a:t>
            </a:r>
            <a:r>
              <a:rPr lang="en-US" b="1" dirty="0"/>
              <a:t>2. </a:t>
            </a:r>
            <a:r>
              <a:rPr lang="en-US" dirty="0"/>
              <a:t>Caroff SN, et al. </a:t>
            </a:r>
            <a:r>
              <a:rPr lang="en-US" i="1" dirty="0"/>
              <a:t>J Clin Psychiatry</a:t>
            </a:r>
            <a:r>
              <a:rPr lang="en-US" dirty="0"/>
              <a:t>. 2020;81(2):19cs12983.</a:t>
            </a:r>
          </a:p>
        </p:txBody>
      </p:sp>
    </p:spTree>
    <p:extLst>
      <p:ext uri="{BB962C8B-B14F-4D97-AF65-F5344CB8AC3E}">
        <p14:creationId xmlns:p14="http://schemas.microsoft.com/office/powerpoint/2010/main" val="3816736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TD Is One of Several Movement Disorders Associated</a:t>
            </a:r>
            <a:br>
              <a:rPr lang="en-US" dirty="0"/>
            </a:br>
            <a:r>
              <a:rPr lang="en-US" dirty="0"/>
              <a:t>With Antipsychotic Usage</a:t>
            </a:r>
            <a:r>
              <a:rPr lang="en-US" baseline="30000" dirty="0"/>
              <a:t>1,2</a:t>
            </a:r>
          </a:p>
        </p:txBody>
      </p:sp>
      <p:sp>
        <p:nvSpPr>
          <p:cNvPr id="19" name="Text Placeholder 10"/>
          <p:cNvSpPr>
            <a:spLocks noGrp="1"/>
          </p:cNvSpPr>
          <p:nvPr>
            <p:ph type="body" sz="quarter" idx="10"/>
          </p:nvPr>
        </p:nvSpPr>
        <p:spPr/>
        <p:txBody>
          <a:bodyPr>
            <a:normAutofit/>
          </a:bodyPr>
          <a:lstStyle/>
          <a:p>
            <a:r>
              <a:rPr lang="en-US" dirty="0"/>
              <a:t>Differential Diagnosis of Tardive Dyskinesia</a:t>
            </a:r>
          </a:p>
        </p:txBody>
      </p:sp>
      <p:sp>
        <p:nvSpPr>
          <p:cNvPr id="14" name="Slide Number Placeholder 13">
            <a:extLst>
              <a:ext uri="{FF2B5EF4-FFF2-40B4-BE49-F238E27FC236}">
                <a16:creationId xmlns:a16="http://schemas.microsoft.com/office/drawing/2014/main" id="{4E1BBF1E-6B10-7A8A-EF13-C5BED20C5AC4}"/>
              </a:ext>
            </a:extLst>
          </p:cNvPr>
          <p:cNvSpPr>
            <a:spLocks noGrp="1"/>
          </p:cNvSpPr>
          <p:nvPr>
            <p:ph type="sldNum" sz="quarter" idx="4"/>
          </p:nvPr>
        </p:nvSpPr>
        <p:spPr/>
        <p:txBody>
          <a:bodyPr/>
          <a:lstStyle/>
          <a:p>
            <a:fld id="{D354CF67-C5F0-4CAE-8117-D09CFBB1DF34}" type="slidenum">
              <a:rPr lang="en-US" smtClean="0"/>
              <a:pPr/>
              <a:t>25</a:t>
            </a:fld>
            <a:endParaRPr lang="en-US" dirty="0"/>
          </a:p>
        </p:txBody>
      </p:sp>
      <p:sp>
        <p:nvSpPr>
          <p:cNvPr id="30" name="TextBox 29">
            <a:extLst>
              <a:ext uri="{FF2B5EF4-FFF2-40B4-BE49-F238E27FC236}">
                <a16:creationId xmlns:a16="http://schemas.microsoft.com/office/drawing/2014/main" id="{787F6B06-1F15-09CD-C6FA-BDD9D8B5F496}"/>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b="1" dirty="0"/>
              <a:t>1. </a:t>
            </a:r>
            <a:r>
              <a:rPr lang="en-US" dirty="0"/>
              <a:t>Savitt D, Jankovic J. </a:t>
            </a:r>
            <a:r>
              <a:rPr lang="en-US" i="1" dirty="0"/>
              <a:t>J Neurol Sci. </a:t>
            </a:r>
            <a:r>
              <a:rPr lang="en-US" dirty="0"/>
              <a:t>2018;389:35-42. </a:t>
            </a:r>
            <a:r>
              <a:rPr lang="en-US" b="1" dirty="0"/>
              <a:t>2.</a:t>
            </a:r>
            <a:r>
              <a:rPr lang="en-US" dirty="0"/>
              <a:t> Fahn S, Jankovic J, Hallet M, eds. </a:t>
            </a:r>
            <a:r>
              <a:rPr lang="en-US" i="1" dirty="0"/>
              <a:t>Principles and Practice of Movement Disorders</a:t>
            </a:r>
            <a:r>
              <a:rPr lang="en-US" dirty="0"/>
              <a:t>. 2nd ed. Saunders; 2011:415-446.</a:t>
            </a:r>
          </a:p>
        </p:txBody>
      </p:sp>
      <p:sp>
        <p:nvSpPr>
          <p:cNvPr id="31" name="Text Placeholder 7">
            <a:extLst>
              <a:ext uri="{FF2B5EF4-FFF2-40B4-BE49-F238E27FC236}">
                <a16:creationId xmlns:a16="http://schemas.microsoft.com/office/drawing/2014/main" id="{FDD1182E-5A10-A8B7-87D9-B9A09695BC03}"/>
              </a:ext>
            </a:extLst>
          </p:cNvPr>
          <p:cNvSpPr txBox="1">
            <a:spLocks/>
          </p:cNvSpPr>
          <p:nvPr/>
        </p:nvSpPr>
        <p:spPr>
          <a:xfrm>
            <a:off x="977900" y="1701800"/>
            <a:ext cx="5229997" cy="618964"/>
          </a:xfrm>
          <a:prstGeom prst="rect">
            <a:avLst/>
          </a:prstGeom>
          <a:solidFill>
            <a:schemeClr val="accent1"/>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799" b="1" cap="none" dirty="0">
                <a:solidFill>
                  <a:schemeClr val="accent5"/>
                </a:solidFill>
              </a:rPr>
              <a:t>Acute Reactions Include:</a:t>
            </a:r>
          </a:p>
        </p:txBody>
      </p:sp>
      <p:sp>
        <p:nvSpPr>
          <p:cNvPr id="32" name="Text Placeholder 7">
            <a:extLst>
              <a:ext uri="{FF2B5EF4-FFF2-40B4-BE49-F238E27FC236}">
                <a16:creationId xmlns:a16="http://schemas.microsoft.com/office/drawing/2014/main" id="{495EF9C1-162E-817C-8AC4-2A93E311BB9C}"/>
              </a:ext>
            </a:extLst>
          </p:cNvPr>
          <p:cNvSpPr txBox="1">
            <a:spLocks/>
          </p:cNvSpPr>
          <p:nvPr/>
        </p:nvSpPr>
        <p:spPr>
          <a:xfrm>
            <a:off x="6325158" y="1701800"/>
            <a:ext cx="5227842" cy="618964"/>
          </a:xfrm>
          <a:prstGeom prst="rect">
            <a:avLst/>
          </a:prstGeom>
          <a:solidFill>
            <a:schemeClr val="accent2">
              <a:lumMod val="75000"/>
            </a:schemeClr>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799" b="1" cap="none" dirty="0"/>
              <a:t>Tardive Syndromes Include:</a:t>
            </a:r>
          </a:p>
        </p:txBody>
      </p:sp>
      <p:sp>
        <p:nvSpPr>
          <p:cNvPr id="33" name="Rounded Rectangle 27">
            <a:extLst>
              <a:ext uri="{FF2B5EF4-FFF2-40B4-BE49-F238E27FC236}">
                <a16:creationId xmlns:a16="http://schemas.microsoft.com/office/drawing/2014/main" id="{FACB1166-656D-21B7-1652-7136DCCBF39E}"/>
              </a:ext>
            </a:extLst>
          </p:cNvPr>
          <p:cNvSpPr>
            <a:spLocks/>
          </p:cNvSpPr>
          <p:nvPr/>
        </p:nvSpPr>
        <p:spPr>
          <a:xfrm>
            <a:off x="977901" y="2410935"/>
            <a:ext cx="5227842" cy="3356982"/>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marL="228531" indent="-228531">
              <a:spcAft>
                <a:spcPts val="600"/>
              </a:spcAft>
              <a:buClr>
                <a:schemeClr val="accent1"/>
              </a:buClr>
              <a:buFont typeface="Arial" panose="020B0604020202020204" pitchFamily="34" charset="0"/>
              <a:buChar char="•"/>
            </a:pPr>
            <a:r>
              <a:rPr lang="en-US" sz="1799" dirty="0">
                <a:solidFill>
                  <a:schemeClr val="tx1"/>
                </a:solidFill>
              </a:rPr>
              <a:t>Acute dystonia</a:t>
            </a:r>
          </a:p>
          <a:p>
            <a:pPr marL="228531" indent="-228531">
              <a:spcAft>
                <a:spcPts val="600"/>
              </a:spcAft>
              <a:buClr>
                <a:schemeClr val="accent1"/>
              </a:buClr>
              <a:buFont typeface="Arial" panose="020B0604020202020204" pitchFamily="34" charset="0"/>
              <a:buChar char="•"/>
            </a:pPr>
            <a:r>
              <a:rPr lang="en-US" sz="1799" dirty="0">
                <a:solidFill>
                  <a:schemeClr val="tx1"/>
                </a:solidFill>
              </a:rPr>
              <a:t>Acute (subacute) akathisia</a:t>
            </a:r>
          </a:p>
          <a:p>
            <a:pPr marL="228531" indent="-228531">
              <a:spcAft>
                <a:spcPts val="600"/>
              </a:spcAft>
              <a:buClr>
                <a:schemeClr val="accent1"/>
              </a:buClr>
              <a:buFont typeface="Arial" panose="020B0604020202020204" pitchFamily="34" charset="0"/>
              <a:buChar char="•"/>
            </a:pPr>
            <a:r>
              <a:rPr lang="en-US" sz="1799" dirty="0">
                <a:solidFill>
                  <a:schemeClr val="tx1"/>
                </a:solidFill>
              </a:rPr>
              <a:t>Drug-induced parkinsonism</a:t>
            </a:r>
          </a:p>
          <a:p>
            <a:pPr marL="228531" indent="-228531">
              <a:spcAft>
                <a:spcPts val="600"/>
              </a:spcAft>
              <a:buClr>
                <a:schemeClr val="accent1"/>
              </a:buClr>
              <a:buFont typeface="Arial" panose="020B0604020202020204" pitchFamily="34" charset="0"/>
              <a:buChar char="•"/>
            </a:pPr>
            <a:r>
              <a:rPr lang="en-US" sz="1799" dirty="0">
                <a:solidFill>
                  <a:schemeClr val="tx1"/>
                </a:solidFill>
              </a:rPr>
              <a:t>Neuroleptic malignant syndrome</a:t>
            </a:r>
          </a:p>
          <a:p>
            <a:pPr marL="228531" indent="-228531">
              <a:spcAft>
                <a:spcPts val="600"/>
              </a:spcAft>
              <a:buClr>
                <a:schemeClr val="accent1"/>
              </a:buClr>
              <a:buFont typeface="Arial" panose="020B0604020202020204" pitchFamily="34" charset="0"/>
              <a:buChar char="•"/>
            </a:pPr>
            <a:r>
              <a:rPr lang="en-US" sz="1799" dirty="0">
                <a:solidFill>
                  <a:schemeClr val="tx1"/>
                </a:solidFill>
              </a:rPr>
              <a:t>Acute myoclonus</a:t>
            </a:r>
          </a:p>
        </p:txBody>
      </p:sp>
      <p:sp>
        <p:nvSpPr>
          <p:cNvPr id="34" name="Rounded Rectangle 43">
            <a:extLst>
              <a:ext uri="{FF2B5EF4-FFF2-40B4-BE49-F238E27FC236}">
                <a16:creationId xmlns:a16="http://schemas.microsoft.com/office/drawing/2014/main" id="{38DF116A-0393-EA59-C477-6083A5D863B3}"/>
              </a:ext>
            </a:extLst>
          </p:cNvPr>
          <p:cNvSpPr>
            <a:spLocks/>
          </p:cNvSpPr>
          <p:nvPr/>
        </p:nvSpPr>
        <p:spPr>
          <a:xfrm>
            <a:off x="6324396" y="2410935"/>
            <a:ext cx="5227842" cy="3356982"/>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marL="228531" indent="-228531">
              <a:spcAft>
                <a:spcPts val="600"/>
              </a:spcAft>
              <a:buClr>
                <a:schemeClr val="accent2">
                  <a:lumMod val="75000"/>
                </a:schemeClr>
              </a:buClr>
              <a:buFont typeface="Arial" panose="020B0604020202020204" pitchFamily="34" charset="0"/>
              <a:buChar char="•"/>
            </a:pPr>
            <a:r>
              <a:rPr lang="en-US" sz="1799" b="1" dirty="0">
                <a:solidFill>
                  <a:schemeClr val="accent2">
                    <a:lumMod val="75000"/>
                  </a:schemeClr>
                </a:solidFill>
              </a:rPr>
              <a:t>Classic TD</a:t>
            </a:r>
          </a:p>
          <a:p>
            <a:pPr marL="228531" indent="-228531">
              <a:spcAft>
                <a:spcPts val="600"/>
              </a:spcAft>
              <a:buClr>
                <a:schemeClr val="accent2">
                  <a:lumMod val="75000"/>
                </a:schemeClr>
              </a:buClr>
              <a:buFont typeface="Arial" panose="020B0604020202020204" pitchFamily="34" charset="0"/>
              <a:buChar char="•"/>
            </a:pPr>
            <a:r>
              <a:rPr lang="en-US" sz="1799" dirty="0">
                <a:solidFill>
                  <a:schemeClr val="tx1"/>
                </a:solidFill>
              </a:rPr>
              <a:t>Tardive chorea</a:t>
            </a:r>
          </a:p>
          <a:p>
            <a:pPr marL="228531" indent="-228531">
              <a:spcAft>
                <a:spcPts val="600"/>
              </a:spcAft>
              <a:buClr>
                <a:schemeClr val="accent2">
                  <a:lumMod val="75000"/>
                </a:schemeClr>
              </a:buClr>
              <a:buFont typeface="Arial" panose="020B0604020202020204" pitchFamily="34" charset="0"/>
              <a:buChar char="•"/>
            </a:pPr>
            <a:r>
              <a:rPr lang="en-US" sz="1799" dirty="0">
                <a:solidFill>
                  <a:schemeClr val="tx1"/>
                </a:solidFill>
              </a:rPr>
              <a:t>Tardive dystonia</a:t>
            </a:r>
          </a:p>
          <a:p>
            <a:pPr marL="228531" indent="-228531">
              <a:spcAft>
                <a:spcPts val="600"/>
              </a:spcAft>
              <a:buClr>
                <a:schemeClr val="accent2">
                  <a:lumMod val="75000"/>
                </a:schemeClr>
              </a:buClr>
              <a:buFont typeface="Arial" panose="020B0604020202020204" pitchFamily="34" charset="0"/>
              <a:buChar char="•"/>
            </a:pPr>
            <a:r>
              <a:rPr lang="en-US" sz="1799" dirty="0">
                <a:solidFill>
                  <a:schemeClr val="tx1"/>
                </a:solidFill>
              </a:rPr>
              <a:t>Tardive akathisia</a:t>
            </a:r>
          </a:p>
          <a:p>
            <a:pPr marL="228531" indent="-228531">
              <a:spcAft>
                <a:spcPts val="600"/>
              </a:spcAft>
              <a:buClr>
                <a:schemeClr val="accent2">
                  <a:lumMod val="75000"/>
                </a:schemeClr>
              </a:buClr>
              <a:buFont typeface="Arial" panose="020B0604020202020204" pitchFamily="34" charset="0"/>
              <a:buChar char="•"/>
            </a:pPr>
            <a:r>
              <a:rPr lang="en-US" sz="1799" dirty="0">
                <a:solidFill>
                  <a:schemeClr val="tx1"/>
                </a:solidFill>
              </a:rPr>
              <a:t>Tardive stereotypy</a:t>
            </a:r>
          </a:p>
          <a:p>
            <a:pPr marL="228531" indent="-228531">
              <a:spcAft>
                <a:spcPts val="600"/>
              </a:spcAft>
              <a:buClr>
                <a:schemeClr val="accent2">
                  <a:lumMod val="75000"/>
                </a:schemeClr>
              </a:buClr>
              <a:buFont typeface="Arial" panose="020B0604020202020204" pitchFamily="34" charset="0"/>
              <a:buChar char="•"/>
            </a:pPr>
            <a:r>
              <a:rPr lang="en-US" sz="1799" dirty="0">
                <a:solidFill>
                  <a:schemeClr val="tx1"/>
                </a:solidFill>
              </a:rPr>
              <a:t>Tardive myoclonus</a:t>
            </a:r>
          </a:p>
          <a:p>
            <a:pPr marL="228531" indent="-228531">
              <a:spcAft>
                <a:spcPts val="600"/>
              </a:spcAft>
              <a:buClr>
                <a:schemeClr val="accent2">
                  <a:lumMod val="75000"/>
                </a:schemeClr>
              </a:buClr>
              <a:buFont typeface="Arial" panose="020B0604020202020204" pitchFamily="34" charset="0"/>
              <a:buChar char="•"/>
            </a:pPr>
            <a:r>
              <a:rPr lang="en-US" sz="1799" dirty="0">
                <a:solidFill>
                  <a:schemeClr val="tx1"/>
                </a:solidFill>
              </a:rPr>
              <a:t>Tardive tics</a:t>
            </a:r>
          </a:p>
          <a:p>
            <a:pPr marL="228531" indent="-228531">
              <a:spcAft>
                <a:spcPts val="600"/>
              </a:spcAft>
              <a:buClr>
                <a:schemeClr val="accent2">
                  <a:lumMod val="75000"/>
                </a:schemeClr>
              </a:buClr>
              <a:buFont typeface="Arial" panose="020B0604020202020204" pitchFamily="34" charset="0"/>
              <a:buChar char="•"/>
            </a:pPr>
            <a:r>
              <a:rPr lang="en-US" sz="1799" dirty="0">
                <a:solidFill>
                  <a:schemeClr val="tx1"/>
                </a:solidFill>
              </a:rPr>
              <a:t>Tardive ocular deviation</a:t>
            </a:r>
          </a:p>
        </p:txBody>
      </p:sp>
      <p:grpSp>
        <p:nvGrpSpPr>
          <p:cNvPr id="35" name="Group 34">
            <a:extLst>
              <a:ext uri="{FF2B5EF4-FFF2-40B4-BE49-F238E27FC236}">
                <a16:creationId xmlns:a16="http://schemas.microsoft.com/office/drawing/2014/main" id="{483BFA08-8E78-17A4-7C17-1DF99FA3E66C}"/>
              </a:ext>
            </a:extLst>
          </p:cNvPr>
          <p:cNvGrpSpPr>
            <a:grpSpLocks noChangeAspect="1"/>
          </p:cNvGrpSpPr>
          <p:nvPr/>
        </p:nvGrpSpPr>
        <p:grpSpPr>
          <a:xfrm>
            <a:off x="902658" y="1701800"/>
            <a:ext cx="320910" cy="618964"/>
            <a:chOff x="-419148" y="1667333"/>
            <a:chExt cx="320910" cy="618964"/>
          </a:xfrm>
        </p:grpSpPr>
        <p:sp>
          <p:nvSpPr>
            <p:cNvPr id="36" name="Freeform 6">
              <a:extLst>
                <a:ext uri="{FF2B5EF4-FFF2-40B4-BE49-F238E27FC236}">
                  <a16:creationId xmlns:a16="http://schemas.microsoft.com/office/drawing/2014/main" id="{CB3A52F7-1E4E-11A0-C45E-23357878FB11}"/>
                </a:ext>
              </a:extLst>
            </p:cNvPr>
            <p:cNvSpPr>
              <a:spLocks/>
            </p:cNvSpPr>
            <p:nvPr/>
          </p:nvSpPr>
          <p:spPr bwMode="auto">
            <a:xfrm rot="10800000" flipH="1">
              <a:off x="-362013" y="1673172"/>
              <a:ext cx="263775" cy="591597"/>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 name="connsiteX0" fmla="*/ 5381 w 9963"/>
                <a:gd name="connsiteY0" fmla="*/ 6761 h 9922"/>
                <a:gd name="connsiteX1" fmla="*/ 0 w 9963"/>
                <a:gd name="connsiteY1" fmla="*/ 3151 h 9922"/>
                <a:gd name="connsiteX2" fmla="*/ 5381 w 9963"/>
                <a:gd name="connsiteY2" fmla="*/ 3151 h 9922"/>
                <a:gd name="connsiteX3" fmla="*/ 5381 w 9963"/>
                <a:gd name="connsiteY3" fmla="*/ 3061 h 9922"/>
                <a:gd name="connsiteX4" fmla="*/ 5381 w 9963"/>
                <a:gd name="connsiteY4" fmla="*/ 501 h 9922"/>
                <a:gd name="connsiteX5" fmla="*/ 5609 w 9963"/>
                <a:gd name="connsiteY5" fmla="*/ 41 h 9922"/>
                <a:gd name="connsiteX6" fmla="*/ 6015 w 9963"/>
                <a:gd name="connsiteY6" fmla="*/ 101 h 9922"/>
                <a:gd name="connsiteX7" fmla="*/ 6058 w 9963"/>
                <a:gd name="connsiteY7" fmla="*/ 151 h 9922"/>
                <a:gd name="connsiteX8" fmla="*/ 9831 w 9963"/>
                <a:gd name="connsiteY8" fmla="*/ 4601 h 9922"/>
                <a:gd name="connsiteX9" fmla="*/ 9915 w 9963"/>
                <a:gd name="connsiteY9" fmla="*/ 5171 h 9922"/>
                <a:gd name="connsiteX10" fmla="*/ 9839 w 9963"/>
                <a:gd name="connsiteY10" fmla="*/ 5291 h 9922"/>
                <a:gd name="connsiteX11" fmla="*/ 6074 w 9963"/>
                <a:gd name="connsiteY11" fmla="*/ 9751 h 9922"/>
                <a:gd name="connsiteX12" fmla="*/ 5584 w 9963"/>
                <a:gd name="connsiteY12" fmla="*/ 9861 h 9922"/>
                <a:gd name="connsiteX13" fmla="*/ 5381 w 9963"/>
                <a:gd name="connsiteY13" fmla="*/ 9421 h 9922"/>
                <a:gd name="connsiteX14" fmla="*/ 5381 w 9963"/>
                <a:gd name="connsiteY14" fmla="*/ 6891 h 9922"/>
                <a:gd name="connsiteX15" fmla="*/ 5381 w 9963"/>
                <a:gd name="connsiteY15" fmla="*/ 6761 h 9922"/>
                <a:gd name="connsiteX0" fmla="*/ 0 w 4599"/>
                <a:gd name="connsiteY0" fmla="*/ 6814 h 9999"/>
                <a:gd name="connsiteX1" fmla="*/ 0 w 4599"/>
                <a:gd name="connsiteY1" fmla="*/ 3176 h 9999"/>
                <a:gd name="connsiteX2" fmla="*/ 0 w 4599"/>
                <a:gd name="connsiteY2" fmla="*/ 3085 h 9999"/>
                <a:gd name="connsiteX3" fmla="*/ 0 w 4599"/>
                <a:gd name="connsiteY3" fmla="*/ 505 h 9999"/>
                <a:gd name="connsiteX4" fmla="*/ 229 w 4599"/>
                <a:gd name="connsiteY4" fmla="*/ 41 h 9999"/>
                <a:gd name="connsiteX5" fmla="*/ 636 w 4599"/>
                <a:gd name="connsiteY5" fmla="*/ 102 h 9999"/>
                <a:gd name="connsiteX6" fmla="*/ 679 w 4599"/>
                <a:gd name="connsiteY6" fmla="*/ 152 h 9999"/>
                <a:gd name="connsiteX7" fmla="*/ 4467 w 4599"/>
                <a:gd name="connsiteY7" fmla="*/ 4637 h 9999"/>
                <a:gd name="connsiteX8" fmla="*/ 4551 w 4599"/>
                <a:gd name="connsiteY8" fmla="*/ 5212 h 9999"/>
                <a:gd name="connsiteX9" fmla="*/ 4475 w 4599"/>
                <a:gd name="connsiteY9" fmla="*/ 5333 h 9999"/>
                <a:gd name="connsiteX10" fmla="*/ 696 w 4599"/>
                <a:gd name="connsiteY10" fmla="*/ 9828 h 9999"/>
                <a:gd name="connsiteX11" fmla="*/ 204 w 4599"/>
                <a:gd name="connsiteY11" fmla="*/ 9939 h 9999"/>
                <a:gd name="connsiteX12" fmla="*/ 0 w 4599"/>
                <a:gd name="connsiteY12" fmla="*/ 9495 h 9999"/>
                <a:gd name="connsiteX13" fmla="*/ 0 w 4599"/>
                <a:gd name="connsiteY13" fmla="*/ 6945 h 9999"/>
                <a:gd name="connsiteX14" fmla="*/ 0 w 4599"/>
                <a:gd name="connsiteY14" fmla="*/ 6814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99" h="9999">
                  <a:moveTo>
                    <a:pt x="0" y="6814"/>
                  </a:moveTo>
                  <a:lnTo>
                    <a:pt x="0" y="3176"/>
                  </a:lnTo>
                  <a:lnTo>
                    <a:pt x="0" y="3085"/>
                  </a:lnTo>
                  <a:lnTo>
                    <a:pt x="0" y="505"/>
                  </a:lnTo>
                  <a:cubicBezTo>
                    <a:pt x="0" y="293"/>
                    <a:pt x="59" y="132"/>
                    <a:pt x="229" y="41"/>
                  </a:cubicBezTo>
                  <a:cubicBezTo>
                    <a:pt x="365" y="-29"/>
                    <a:pt x="509" y="-9"/>
                    <a:pt x="636" y="102"/>
                  </a:cubicBezTo>
                  <a:cubicBezTo>
                    <a:pt x="653" y="122"/>
                    <a:pt x="670" y="142"/>
                    <a:pt x="679" y="152"/>
                  </a:cubicBezTo>
                  <a:lnTo>
                    <a:pt x="4467" y="4637"/>
                  </a:lnTo>
                  <a:cubicBezTo>
                    <a:pt x="4611" y="4809"/>
                    <a:pt x="4636" y="5020"/>
                    <a:pt x="4551" y="5212"/>
                  </a:cubicBezTo>
                  <a:lnTo>
                    <a:pt x="4475" y="5333"/>
                  </a:lnTo>
                  <a:lnTo>
                    <a:pt x="696" y="9828"/>
                  </a:lnTo>
                  <a:cubicBezTo>
                    <a:pt x="552" y="10009"/>
                    <a:pt x="365" y="10049"/>
                    <a:pt x="204" y="9939"/>
                  </a:cubicBezTo>
                  <a:cubicBezTo>
                    <a:pt x="50" y="9848"/>
                    <a:pt x="0" y="9687"/>
                    <a:pt x="0" y="9495"/>
                  </a:cubicBezTo>
                  <a:lnTo>
                    <a:pt x="0" y="6945"/>
                  </a:lnTo>
                  <a:lnTo>
                    <a:pt x="0" y="6814"/>
                  </a:lnTo>
                  <a:close/>
                </a:path>
              </a:pathLst>
            </a:custGeom>
            <a:solidFill>
              <a:schemeClr val="bg1">
                <a:alpha val="50000"/>
              </a:schemeClr>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37" name="Text Placeholder 7">
              <a:extLst>
                <a:ext uri="{FF2B5EF4-FFF2-40B4-BE49-F238E27FC236}">
                  <a16:creationId xmlns:a16="http://schemas.microsoft.com/office/drawing/2014/main" id="{3FF991C0-1AB5-C291-E8F9-0D28ED2FBF26}"/>
                </a:ext>
              </a:extLst>
            </p:cNvPr>
            <p:cNvSpPr txBox="1">
              <a:spLocks/>
            </p:cNvSpPr>
            <p:nvPr/>
          </p:nvSpPr>
          <p:spPr>
            <a:xfrm>
              <a:off x="-419148" y="1667333"/>
              <a:ext cx="86654" cy="618964"/>
            </a:xfrm>
            <a:prstGeom prst="rect">
              <a:avLst/>
            </a:prstGeom>
            <a:solidFill>
              <a:schemeClr val="bg1"/>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1699" b="1" dirty="0">
                <a:solidFill>
                  <a:schemeClr val="bg1">
                    <a:alpha val="55000"/>
                  </a:schemeClr>
                </a:solidFill>
              </a:endParaRPr>
            </a:p>
          </p:txBody>
        </p:sp>
      </p:grpSp>
      <p:grpSp>
        <p:nvGrpSpPr>
          <p:cNvPr id="38" name="Group 37">
            <a:extLst>
              <a:ext uri="{FF2B5EF4-FFF2-40B4-BE49-F238E27FC236}">
                <a16:creationId xmlns:a16="http://schemas.microsoft.com/office/drawing/2014/main" id="{1EAE62BE-1B45-6727-06AC-91D00F5EA467}"/>
              </a:ext>
            </a:extLst>
          </p:cNvPr>
          <p:cNvGrpSpPr>
            <a:grpSpLocks noChangeAspect="1"/>
          </p:cNvGrpSpPr>
          <p:nvPr/>
        </p:nvGrpSpPr>
        <p:grpSpPr>
          <a:xfrm>
            <a:off x="6244202" y="1701800"/>
            <a:ext cx="320910" cy="618964"/>
            <a:chOff x="-419148" y="1667333"/>
            <a:chExt cx="320910" cy="618964"/>
          </a:xfrm>
        </p:grpSpPr>
        <p:sp>
          <p:nvSpPr>
            <p:cNvPr id="39" name="Freeform 6">
              <a:extLst>
                <a:ext uri="{FF2B5EF4-FFF2-40B4-BE49-F238E27FC236}">
                  <a16:creationId xmlns:a16="http://schemas.microsoft.com/office/drawing/2014/main" id="{12BCD4F3-4928-91C9-6FD7-5ED4E256D864}"/>
                </a:ext>
              </a:extLst>
            </p:cNvPr>
            <p:cNvSpPr>
              <a:spLocks/>
            </p:cNvSpPr>
            <p:nvPr/>
          </p:nvSpPr>
          <p:spPr bwMode="auto">
            <a:xfrm rot="10800000" flipH="1">
              <a:off x="-362013" y="1673172"/>
              <a:ext cx="263775" cy="591597"/>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 name="connsiteX0" fmla="*/ 5381 w 9963"/>
                <a:gd name="connsiteY0" fmla="*/ 6761 h 9922"/>
                <a:gd name="connsiteX1" fmla="*/ 0 w 9963"/>
                <a:gd name="connsiteY1" fmla="*/ 3151 h 9922"/>
                <a:gd name="connsiteX2" fmla="*/ 5381 w 9963"/>
                <a:gd name="connsiteY2" fmla="*/ 3151 h 9922"/>
                <a:gd name="connsiteX3" fmla="*/ 5381 w 9963"/>
                <a:gd name="connsiteY3" fmla="*/ 3061 h 9922"/>
                <a:gd name="connsiteX4" fmla="*/ 5381 w 9963"/>
                <a:gd name="connsiteY4" fmla="*/ 501 h 9922"/>
                <a:gd name="connsiteX5" fmla="*/ 5609 w 9963"/>
                <a:gd name="connsiteY5" fmla="*/ 41 h 9922"/>
                <a:gd name="connsiteX6" fmla="*/ 6015 w 9963"/>
                <a:gd name="connsiteY6" fmla="*/ 101 h 9922"/>
                <a:gd name="connsiteX7" fmla="*/ 6058 w 9963"/>
                <a:gd name="connsiteY7" fmla="*/ 151 h 9922"/>
                <a:gd name="connsiteX8" fmla="*/ 9831 w 9963"/>
                <a:gd name="connsiteY8" fmla="*/ 4601 h 9922"/>
                <a:gd name="connsiteX9" fmla="*/ 9915 w 9963"/>
                <a:gd name="connsiteY9" fmla="*/ 5171 h 9922"/>
                <a:gd name="connsiteX10" fmla="*/ 9839 w 9963"/>
                <a:gd name="connsiteY10" fmla="*/ 5291 h 9922"/>
                <a:gd name="connsiteX11" fmla="*/ 6074 w 9963"/>
                <a:gd name="connsiteY11" fmla="*/ 9751 h 9922"/>
                <a:gd name="connsiteX12" fmla="*/ 5584 w 9963"/>
                <a:gd name="connsiteY12" fmla="*/ 9861 h 9922"/>
                <a:gd name="connsiteX13" fmla="*/ 5381 w 9963"/>
                <a:gd name="connsiteY13" fmla="*/ 9421 h 9922"/>
                <a:gd name="connsiteX14" fmla="*/ 5381 w 9963"/>
                <a:gd name="connsiteY14" fmla="*/ 6891 h 9922"/>
                <a:gd name="connsiteX15" fmla="*/ 5381 w 9963"/>
                <a:gd name="connsiteY15" fmla="*/ 6761 h 9922"/>
                <a:gd name="connsiteX0" fmla="*/ 0 w 4599"/>
                <a:gd name="connsiteY0" fmla="*/ 6814 h 9999"/>
                <a:gd name="connsiteX1" fmla="*/ 0 w 4599"/>
                <a:gd name="connsiteY1" fmla="*/ 3176 h 9999"/>
                <a:gd name="connsiteX2" fmla="*/ 0 w 4599"/>
                <a:gd name="connsiteY2" fmla="*/ 3085 h 9999"/>
                <a:gd name="connsiteX3" fmla="*/ 0 w 4599"/>
                <a:gd name="connsiteY3" fmla="*/ 505 h 9999"/>
                <a:gd name="connsiteX4" fmla="*/ 229 w 4599"/>
                <a:gd name="connsiteY4" fmla="*/ 41 h 9999"/>
                <a:gd name="connsiteX5" fmla="*/ 636 w 4599"/>
                <a:gd name="connsiteY5" fmla="*/ 102 h 9999"/>
                <a:gd name="connsiteX6" fmla="*/ 679 w 4599"/>
                <a:gd name="connsiteY6" fmla="*/ 152 h 9999"/>
                <a:gd name="connsiteX7" fmla="*/ 4467 w 4599"/>
                <a:gd name="connsiteY7" fmla="*/ 4637 h 9999"/>
                <a:gd name="connsiteX8" fmla="*/ 4551 w 4599"/>
                <a:gd name="connsiteY8" fmla="*/ 5212 h 9999"/>
                <a:gd name="connsiteX9" fmla="*/ 4475 w 4599"/>
                <a:gd name="connsiteY9" fmla="*/ 5333 h 9999"/>
                <a:gd name="connsiteX10" fmla="*/ 696 w 4599"/>
                <a:gd name="connsiteY10" fmla="*/ 9828 h 9999"/>
                <a:gd name="connsiteX11" fmla="*/ 204 w 4599"/>
                <a:gd name="connsiteY11" fmla="*/ 9939 h 9999"/>
                <a:gd name="connsiteX12" fmla="*/ 0 w 4599"/>
                <a:gd name="connsiteY12" fmla="*/ 9495 h 9999"/>
                <a:gd name="connsiteX13" fmla="*/ 0 w 4599"/>
                <a:gd name="connsiteY13" fmla="*/ 6945 h 9999"/>
                <a:gd name="connsiteX14" fmla="*/ 0 w 4599"/>
                <a:gd name="connsiteY14" fmla="*/ 6814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99" h="9999">
                  <a:moveTo>
                    <a:pt x="0" y="6814"/>
                  </a:moveTo>
                  <a:lnTo>
                    <a:pt x="0" y="3176"/>
                  </a:lnTo>
                  <a:lnTo>
                    <a:pt x="0" y="3085"/>
                  </a:lnTo>
                  <a:lnTo>
                    <a:pt x="0" y="505"/>
                  </a:lnTo>
                  <a:cubicBezTo>
                    <a:pt x="0" y="293"/>
                    <a:pt x="59" y="132"/>
                    <a:pt x="229" y="41"/>
                  </a:cubicBezTo>
                  <a:cubicBezTo>
                    <a:pt x="365" y="-29"/>
                    <a:pt x="509" y="-9"/>
                    <a:pt x="636" y="102"/>
                  </a:cubicBezTo>
                  <a:cubicBezTo>
                    <a:pt x="653" y="122"/>
                    <a:pt x="670" y="142"/>
                    <a:pt x="679" y="152"/>
                  </a:cubicBezTo>
                  <a:lnTo>
                    <a:pt x="4467" y="4637"/>
                  </a:lnTo>
                  <a:cubicBezTo>
                    <a:pt x="4611" y="4809"/>
                    <a:pt x="4636" y="5020"/>
                    <a:pt x="4551" y="5212"/>
                  </a:cubicBezTo>
                  <a:lnTo>
                    <a:pt x="4475" y="5333"/>
                  </a:lnTo>
                  <a:lnTo>
                    <a:pt x="696" y="9828"/>
                  </a:lnTo>
                  <a:cubicBezTo>
                    <a:pt x="552" y="10009"/>
                    <a:pt x="365" y="10049"/>
                    <a:pt x="204" y="9939"/>
                  </a:cubicBezTo>
                  <a:cubicBezTo>
                    <a:pt x="50" y="9848"/>
                    <a:pt x="0" y="9687"/>
                    <a:pt x="0" y="9495"/>
                  </a:cubicBezTo>
                  <a:lnTo>
                    <a:pt x="0" y="6945"/>
                  </a:lnTo>
                  <a:lnTo>
                    <a:pt x="0" y="6814"/>
                  </a:lnTo>
                  <a:close/>
                </a:path>
              </a:pathLst>
            </a:custGeom>
            <a:solidFill>
              <a:schemeClr val="bg1">
                <a:alpha val="50000"/>
              </a:schemeClr>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40" name="Text Placeholder 7">
              <a:extLst>
                <a:ext uri="{FF2B5EF4-FFF2-40B4-BE49-F238E27FC236}">
                  <a16:creationId xmlns:a16="http://schemas.microsoft.com/office/drawing/2014/main" id="{13067BC7-DD97-EDEF-58F6-4DEF64801207}"/>
                </a:ext>
              </a:extLst>
            </p:cNvPr>
            <p:cNvSpPr txBox="1">
              <a:spLocks/>
            </p:cNvSpPr>
            <p:nvPr/>
          </p:nvSpPr>
          <p:spPr>
            <a:xfrm>
              <a:off x="-419148" y="1667333"/>
              <a:ext cx="86654" cy="618964"/>
            </a:xfrm>
            <a:prstGeom prst="rect">
              <a:avLst/>
            </a:prstGeom>
            <a:solidFill>
              <a:schemeClr val="bg1"/>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1699" b="1" dirty="0">
                <a:solidFill>
                  <a:schemeClr val="bg1">
                    <a:alpha val="55000"/>
                  </a:schemeClr>
                </a:solidFill>
              </a:endParaRPr>
            </a:p>
          </p:txBody>
        </p:sp>
      </p:grpSp>
    </p:spTree>
    <p:extLst>
      <p:ext uri="{BB962C8B-B14F-4D97-AF65-F5344CB8AC3E}">
        <p14:creationId xmlns:p14="http://schemas.microsoft.com/office/powerpoint/2010/main" val="550186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68558-17BC-4133-99DF-6D30205B4F1E}"/>
              </a:ext>
            </a:extLst>
          </p:cNvPr>
          <p:cNvSpPr>
            <a:spLocks noGrp="1"/>
          </p:cNvSpPr>
          <p:nvPr>
            <p:ph type="title"/>
          </p:nvPr>
        </p:nvSpPr>
        <p:spPr/>
        <p:txBody>
          <a:bodyPr/>
          <a:lstStyle/>
          <a:p>
            <a:r>
              <a:rPr lang="en-US" dirty="0"/>
              <a:t>Timing of Onset of TD vs Other Drug-Induced</a:t>
            </a:r>
            <a:br>
              <a:rPr lang="en-US" dirty="0"/>
            </a:br>
            <a:r>
              <a:rPr lang="en-US" dirty="0"/>
              <a:t>Movement Disorders</a:t>
            </a:r>
          </a:p>
        </p:txBody>
      </p:sp>
      <p:sp>
        <p:nvSpPr>
          <p:cNvPr id="11" name="Slide Number Placeholder 10"/>
          <p:cNvSpPr>
            <a:spLocks noGrp="1"/>
          </p:cNvSpPr>
          <p:nvPr>
            <p:ph type="sldNum" sz="quarter" idx="4"/>
          </p:nvPr>
        </p:nvSpPr>
        <p:spPr/>
        <p:txBody>
          <a:bodyPr/>
          <a:lstStyle/>
          <a:p>
            <a:fld id="{F3C1FD0B-2342-48FB-A867-BE1FD0EAA53B}" type="slidenum">
              <a:rPr lang="en-US"/>
              <a:pPr/>
              <a:t>26</a:t>
            </a:fld>
            <a:endParaRPr lang="en-US" dirty="0"/>
          </a:p>
        </p:txBody>
      </p:sp>
      <p:sp>
        <p:nvSpPr>
          <p:cNvPr id="103" name="Text Placeholder 10"/>
          <p:cNvSpPr>
            <a:spLocks noGrp="1"/>
          </p:cNvSpPr>
          <p:nvPr>
            <p:ph type="body" sz="quarter" idx="10"/>
          </p:nvPr>
        </p:nvSpPr>
        <p:spPr/>
        <p:txBody>
          <a:bodyPr/>
          <a:lstStyle/>
          <a:p>
            <a:r>
              <a:rPr lang="en-US" dirty="0"/>
              <a:t>Differential Diagnosis of Tardive Dyskinesia</a:t>
            </a:r>
          </a:p>
        </p:txBody>
      </p:sp>
      <p:sp>
        <p:nvSpPr>
          <p:cNvPr id="107" name="Freeform 6">
            <a:extLst>
              <a:ext uri="{FF2B5EF4-FFF2-40B4-BE49-F238E27FC236}">
                <a16:creationId xmlns:a16="http://schemas.microsoft.com/office/drawing/2014/main" id="{53B55E75-0C29-6D42-EB08-FBDB7B039265}"/>
              </a:ext>
            </a:extLst>
          </p:cNvPr>
          <p:cNvSpPr>
            <a:spLocks/>
          </p:cNvSpPr>
          <p:nvPr/>
        </p:nvSpPr>
        <p:spPr bwMode="auto">
          <a:xfrm>
            <a:off x="10818812" y="2038713"/>
            <a:ext cx="817017" cy="834808"/>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2" h="1000">
                <a:moveTo>
                  <a:pt x="0" y="679"/>
                </a:moveTo>
                <a:cubicBezTo>
                  <a:pt x="0" y="558"/>
                  <a:pt x="0" y="439"/>
                  <a:pt x="0" y="318"/>
                </a:cubicBezTo>
                <a:cubicBezTo>
                  <a:pt x="212" y="318"/>
                  <a:pt x="423" y="318"/>
                  <a:pt x="636" y="318"/>
                </a:cubicBezTo>
                <a:cubicBezTo>
                  <a:pt x="636" y="315"/>
                  <a:pt x="636" y="312"/>
                  <a:pt x="636" y="309"/>
                </a:cubicBezTo>
                <a:cubicBezTo>
                  <a:pt x="636" y="224"/>
                  <a:pt x="636" y="138"/>
                  <a:pt x="636" y="53"/>
                </a:cubicBezTo>
                <a:cubicBezTo>
                  <a:pt x="636" y="32"/>
                  <a:pt x="643" y="16"/>
                  <a:pt x="663" y="7"/>
                </a:cubicBezTo>
                <a:cubicBezTo>
                  <a:pt x="679" y="0"/>
                  <a:pt x="696" y="2"/>
                  <a:pt x="711" y="13"/>
                </a:cubicBezTo>
                <a:cubicBezTo>
                  <a:pt x="713" y="15"/>
                  <a:pt x="715" y="17"/>
                  <a:pt x="716" y="18"/>
                </a:cubicBezTo>
                <a:cubicBezTo>
                  <a:pt x="865" y="167"/>
                  <a:pt x="1013" y="315"/>
                  <a:pt x="1162" y="463"/>
                </a:cubicBezTo>
                <a:cubicBezTo>
                  <a:pt x="1179" y="480"/>
                  <a:pt x="1182" y="501"/>
                  <a:pt x="1172" y="520"/>
                </a:cubicBezTo>
                <a:cubicBezTo>
                  <a:pt x="1169" y="524"/>
                  <a:pt x="1166" y="528"/>
                  <a:pt x="1163" y="532"/>
                </a:cubicBezTo>
                <a:cubicBezTo>
                  <a:pt x="1014" y="681"/>
                  <a:pt x="866" y="830"/>
                  <a:pt x="718" y="978"/>
                </a:cubicBezTo>
                <a:cubicBezTo>
                  <a:pt x="701" y="996"/>
                  <a:pt x="679" y="1000"/>
                  <a:pt x="660" y="989"/>
                </a:cubicBezTo>
                <a:cubicBezTo>
                  <a:pt x="642" y="980"/>
                  <a:pt x="636" y="964"/>
                  <a:pt x="636" y="945"/>
                </a:cubicBezTo>
                <a:cubicBezTo>
                  <a:pt x="636" y="861"/>
                  <a:pt x="636" y="777"/>
                  <a:pt x="636" y="692"/>
                </a:cubicBezTo>
                <a:cubicBezTo>
                  <a:pt x="636" y="688"/>
                  <a:pt x="636" y="684"/>
                  <a:pt x="636" y="679"/>
                </a:cubicBezTo>
                <a:cubicBezTo>
                  <a:pt x="424" y="679"/>
                  <a:pt x="212" y="679"/>
                  <a:pt x="0" y="679"/>
                </a:cubicBezTo>
                <a:close/>
              </a:path>
            </a:pathLst>
          </a:custGeom>
          <a:solidFill>
            <a:srgbClr val="6B6B6B"/>
          </a:solidFill>
          <a:ln>
            <a:noFill/>
          </a:ln>
        </p:spPr>
        <p:txBody>
          <a:bodyPr vert="horz" wrap="square" lIns="91416" tIns="45708" rIns="91416" bIns="45708" numCol="1" anchor="t" anchorCtr="0" compatLnSpc="1">
            <a:prstTxWarp prst="textNoShape">
              <a:avLst/>
            </a:prstTxWarp>
          </a:bodyPr>
          <a:lstStyle/>
          <a:p>
            <a:endParaRPr lang="en-US" sz="1799" dirty="0">
              <a:solidFill>
                <a:srgbClr val="6F6F6F"/>
              </a:solidFill>
            </a:endParaRPr>
          </a:p>
        </p:txBody>
      </p:sp>
      <p:cxnSp>
        <p:nvCxnSpPr>
          <p:cNvPr id="108" name="Straight Connector 107">
            <a:extLst>
              <a:ext uri="{FF2B5EF4-FFF2-40B4-BE49-F238E27FC236}">
                <a16:creationId xmlns:a16="http://schemas.microsoft.com/office/drawing/2014/main" id="{E053B740-A5B1-114E-0B49-5D164FECFB49}"/>
              </a:ext>
            </a:extLst>
          </p:cNvPr>
          <p:cNvCxnSpPr>
            <a:cxnSpLocks/>
          </p:cNvCxnSpPr>
          <p:nvPr/>
        </p:nvCxnSpPr>
        <p:spPr>
          <a:xfrm>
            <a:off x="5721787" y="2590800"/>
            <a:ext cx="0" cy="3505200"/>
          </a:xfrm>
          <a:prstGeom prst="line">
            <a:avLst/>
          </a:prstGeom>
          <a:ln w="34925" cap="rnd">
            <a:solidFill>
              <a:schemeClr val="bg2">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C8B1F13-7200-62C3-DA15-699667E4D35A}"/>
              </a:ext>
            </a:extLst>
          </p:cNvPr>
          <p:cNvCxnSpPr>
            <a:cxnSpLocks/>
          </p:cNvCxnSpPr>
          <p:nvPr/>
        </p:nvCxnSpPr>
        <p:spPr>
          <a:xfrm>
            <a:off x="4341812" y="2590800"/>
            <a:ext cx="0" cy="3505200"/>
          </a:xfrm>
          <a:prstGeom prst="line">
            <a:avLst/>
          </a:prstGeom>
          <a:ln w="34925" cap="rnd">
            <a:solidFill>
              <a:schemeClr val="bg2">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E80ACA7-A0B9-963A-7AED-B8E1452EDC37}"/>
              </a:ext>
            </a:extLst>
          </p:cNvPr>
          <p:cNvCxnSpPr>
            <a:cxnSpLocks/>
          </p:cNvCxnSpPr>
          <p:nvPr/>
        </p:nvCxnSpPr>
        <p:spPr>
          <a:xfrm>
            <a:off x="2857045" y="2590800"/>
            <a:ext cx="0" cy="3505200"/>
          </a:xfrm>
          <a:prstGeom prst="line">
            <a:avLst/>
          </a:prstGeom>
          <a:ln w="34925" cap="rnd">
            <a:solidFill>
              <a:schemeClr val="bg2">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94A285C-0698-B75D-2448-EBAB9DC5201D}"/>
              </a:ext>
            </a:extLst>
          </p:cNvPr>
          <p:cNvCxnSpPr>
            <a:cxnSpLocks/>
          </p:cNvCxnSpPr>
          <p:nvPr/>
        </p:nvCxnSpPr>
        <p:spPr>
          <a:xfrm>
            <a:off x="7813138" y="2590800"/>
            <a:ext cx="0" cy="3505200"/>
          </a:xfrm>
          <a:prstGeom prst="line">
            <a:avLst/>
          </a:prstGeom>
          <a:ln w="34925" cap="rnd">
            <a:solidFill>
              <a:schemeClr val="bg2">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382D065-B6DA-D756-092F-12BCB562F219}"/>
              </a:ext>
            </a:extLst>
          </p:cNvPr>
          <p:cNvCxnSpPr>
            <a:cxnSpLocks/>
          </p:cNvCxnSpPr>
          <p:nvPr/>
        </p:nvCxnSpPr>
        <p:spPr>
          <a:xfrm>
            <a:off x="10873209" y="2590800"/>
            <a:ext cx="0" cy="3505200"/>
          </a:xfrm>
          <a:prstGeom prst="line">
            <a:avLst/>
          </a:prstGeom>
          <a:ln w="34925" cap="rnd">
            <a:solidFill>
              <a:schemeClr val="bg2">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C2D6BD45-1E58-AEFB-FCD9-104D9BFC0F85}"/>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b="1" dirty="0"/>
              <a:t>1. </a:t>
            </a:r>
            <a:r>
              <a:rPr lang="en-US" dirty="0"/>
              <a:t>Caroff SN, et al. </a:t>
            </a:r>
            <a:r>
              <a:rPr lang="en-US" i="1" dirty="0"/>
              <a:t>Neurol Clin. </a:t>
            </a:r>
            <a:r>
              <a:rPr lang="en-US" dirty="0"/>
              <a:t>2011;29(1):127-148, viii. </a:t>
            </a:r>
            <a:r>
              <a:rPr lang="en-US" b="1" dirty="0"/>
              <a:t>2. </a:t>
            </a:r>
            <a:r>
              <a:rPr lang="en-US" dirty="0"/>
              <a:t>Tarsy D. </a:t>
            </a:r>
            <a:r>
              <a:rPr lang="en-US" i="1" dirty="0"/>
              <a:t>Clin Neuropharmacol.</a:t>
            </a:r>
            <a:r>
              <a:rPr lang="en-US" dirty="0"/>
              <a:t> 1983;6(suppl 1):S9-S26. </a:t>
            </a:r>
            <a:r>
              <a:rPr lang="en-US" b="1" dirty="0"/>
              <a:t>3. </a:t>
            </a:r>
            <a:r>
              <a:rPr lang="en-US" dirty="0"/>
              <a:t>Fahn S, Jankovic J, Hallet M, eds. </a:t>
            </a:r>
            <a:r>
              <a:rPr lang="en-US" i="1" dirty="0"/>
              <a:t>Principles and Practice of Movement Disorders</a:t>
            </a:r>
            <a:r>
              <a:rPr lang="en-US" dirty="0"/>
              <a:t>. 2nd ed. Saunders; 2011:415-446.</a:t>
            </a:r>
          </a:p>
        </p:txBody>
      </p:sp>
      <p:sp>
        <p:nvSpPr>
          <p:cNvPr id="118" name="Content Placeholder 39">
            <a:extLst>
              <a:ext uri="{FF2B5EF4-FFF2-40B4-BE49-F238E27FC236}">
                <a16:creationId xmlns:a16="http://schemas.microsoft.com/office/drawing/2014/main" id="{66390DF2-F91F-DF9F-D9DC-5E4E078201CC}"/>
              </a:ext>
            </a:extLst>
          </p:cNvPr>
          <p:cNvSpPr>
            <a:spLocks noGrp="1"/>
          </p:cNvSpPr>
          <p:nvPr>
            <p:ph idx="1"/>
          </p:nvPr>
        </p:nvSpPr>
        <p:spPr>
          <a:xfrm>
            <a:off x="978596" y="1699418"/>
            <a:ext cx="10573642" cy="281782"/>
          </a:xfrm>
        </p:spPr>
        <p:txBody>
          <a:bodyPr>
            <a:normAutofit lnSpcReduction="10000"/>
          </a:bodyPr>
          <a:lstStyle/>
          <a:p>
            <a:pPr marL="0" indent="0">
              <a:buNone/>
            </a:pPr>
            <a:r>
              <a:rPr lang="en-US" b="1" dirty="0"/>
              <a:t>Timing of onset</a:t>
            </a:r>
          </a:p>
        </p:txBody>
      </p:sp>
      <p:sp>
        <p:nvSpPr>
          <p:cNvPr id="119" name="TextBox 118">
            <a:extLst>
              <a:ext uri="{FF2B5EF4-FFF2-40B4-BE49-F238E27FC236}">
                <a16:creationId xmlns:a16="http://schemas.microsoft.com/office/drawing/2014/main" id="{91E29AB6-5DAE-71CD-20EF-C740351E52E8}"/>
              </a:ext>
            </a:extLst>
          </p:cNvPr>
          <p:cNvSpPr txBox="1"/>
          <p:nvPr/>
        </p:nvSpPr>
        <p:spPr>
          <a:xfrm>
            <a:off x="4687384" y="3688489"/>
            <a:ext cx="4475837" cy="276999"/>
          </a:xfrm>
          <a:prstGeom prst="rect">
            <a:avLst/>
          </a:prstGeom>
          <a:noFill/>
        </p:spPr>
        <p:txBody>
          <a:bodyPr wrap="square" lIns="0" rtlCol="0">
            <a:spAutoFit/>
          </a:bodyPr>
          <a:lstStyle/>
          <a:p>
            <a:pPr defTabSz="457063">
              <a:defRPr/>
            </a:pPr>
            <a:r>
              <a:rPr lang="en-US" sz="1200" b="1" dirty="0">
                <a:solidFill>
                  <a:schemeClr val="accent1"/>
                </a:solidFill>
              </a:rPr>
              <a:t>Drug-induced parkinsonism</a:t>
            </a:r>
            <a:r>
              <a:rPr lang="en-US" sz="1200" b="1" baseline="30000" dirty="0">
                <a:solidFill>
                  <a:schemeClr val="accent1"/>
                </a:solidFill>
              </a:rPr>
              <a:t>2</a:t>
            </a:r>
          </a:p>
        </p:txBody>
      </p:sp>
      <p:sp>
        <p:nvSpPr>
          <p:cNvPr id="120" name="TextBox 119">
            <a:extLst>
              <a:ext uri="{FF2B5EF4-FFF2-40B4-BE49-F238E27FC236}">
                <a16:creationId xmlns:a16="http://schemas.microsoft.com/office/drawing/2014/main" id="{D368B1D4-BB50-D09E-8BE3-A232AD571DA5}"/>
              </a:ext>
            </a:extLst>
          </p:cNvPr>
          <p:cNvSpPr txBox="1"/>
          <p:nvPr/>
        </p:nvSpPr>
        <p:spPr>
          <a:xfrm>
            <a:off x="7723694" y="2955443"/>
            <a:ext cx="3330588" cy="276999"/>
          </a:xfrm>
          <a:prstGeom prst="rect">
            <a:avLst/>
          </a:prstGeom>
          <a:noFill/>
        </p:spPr>
        <p:txBody>
          <a:bodyPr wrap="square" lIns="0" rtlCol="0" anchor="ctr">
            <a:spAutoFit/>
          </a:bodyPr>
          <a:lstStyle/>
          <a:p>
            <a:pPr defTabSz="914126">
              <a:defRPr/>
            </a:pPr>
            <a:r>
              <a:rPr lang="en-US" sz="1200" b="1" dirty="0">
                <a:solidFill>
                  <a:schemeClr val="accent1"/>
                </a:solidFill>
              </a:rPr>
              <a:t>Tardive dyskinesia</a:t>
            </a:r>
            <a:r>
              <a:rPr lang="en-US" sz="1200" b="1" baseline="30000" dirty="0">
                <a:solidFill>
                  <a:schemeClr val="accent1"/>
                </a:solidFill>
              </a:rPr>
              <a:t>1</a:t>
            </a:r>
            <a:endParaRPr lang="en-US" sz="1200" b="1" dirty="0">
              <a:solidFill>
                <a:schemeClr val="accent1"/>
              </a:solidFill>
            </a:endParaRPr>
          </a:p>
        </p:txBody>
      </p:sp>
      <p:cxnSp>
        <p:nvCxnSpPr>
          <p:cNvPr id="121" name="Straight Connector 120">
            <a:extLst>
              <a:ext uri="{FF2B5EF4-FFF2-40B4-BE49-F238E27FC236}">
                <a16:creationId xmlns:a16="http://schemas.microsoft.com/office/drawing/2014/main" id="{80F908BE-D650-8E6A-5140-6D07F5B93AFD}"/>
              </a:ext>
            </a:extLst>
          </p:cNvPr>
          <p:cNvCxnSpPr>
            <a:cxnSpLocks/>
          </p:cNvCxnSpPr>
          <p:nvPr/>
        </p:nvCxnSpPr>
        <p:spPr>
          <a:xfrm>
            <a:off x="4489424" y="3618802"/>
            <a:ext cx="4322270" cy="0"/>
          </a:xfrm>
          <a:prstGeom prst="line">
            <a:avLst/>
          </a:prstGeom>
          <a:ln w="57150">
            <a:solidFill>
              <a:schemeClr val="accent5"/>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122" name="TextBox 121">
            <a:extLst>
              <a:ext uri="{FF2B5EF4-FFF2-40B4-BE49-F238E27FC236}">
                <a16:creationId xmlns:a16="http://schemas.microsoft.com/office/drawing/2014/main" id="{45014D20-F02C-1E70-49A2-7A05F0A445D3}"/>
              </a:ext>
            </a:extLst>
          </p:cNvPr>
          <p:cNvSpPr txBox="1"/>
          <p:nvPr/>
        </p:nvSpPr>
        <p:spPr>
          <a:xfrm>
            <a:off x="4699645" y="3903272"/>
            <a:ext cx="5322570" cy="276999"/>
          </a:xfrm>
          <a:prstGeom prst="rect">
            <a:avLst/>
          </a:prstGeom>
          <a:noFill/>
        </p:spPr>
        <p:txBody>
          <a:bodyPr wrap="square" lIns="0" rtlCol="0">
            <a:spAutoFit/>
          </a:bodyPr>
          <a:lstStyle/>
          <a:p>
            <a:r>
              <a:rPr lang="en-US" sz="1200" dirty="0"/>
              <a:t>50% to 75% of cases within 1 month, 90% within 3 months</a:t>
            </a:r>
            <a:endParaRPr lang="en-US" sz="1200" baseline="30000" dirty="0"/>
          </a:p>
        </p:txBody>
      </p:sp>
      <p:sp>
        <p:nvSpPr>
          <p:cNvPr id="123" name="TextBox 122">
            <a:extLst>
              <a:ext uri="{FF2B5EF4-FFF2-40B4-BE49-F238E27FC236}">
                <a16:creationId xmlns:a16="http://schemas.microsoft.com/office/drawing/2014/main" id="{351CFFC8-F1A1-B818-3123-5A369B8A58D1}"/>
              </a:ext>
            </a:extLst>
          </p:cNvPr>
          <p:cNvSpPr txBox="1"/>
          <p:nvPr/>
        </p:nvSpPr>
        <p:spPr>
          <a:xfrm>
            <a:off x="2579275" y="4844363"/>
            <a:ext cx="1575353" cy="276999"/>
          </a:xfrm>
          <a:prstGeom prst="rect">
            <a:avLst/>
          </a:prstGeom>
          <a:noFill/>
        </p:spPr>
        <p:txBody>
          <a:bodyPr wrap="square" lIns="0" rtlCol="0">
            <a:spAutoFit/>
          </a:bodyPr>
          <a:lstStyle/>
          <a:p>
            <a:pPr defTabSz="914126">
              <a:defRPr/>
            </a:pPr>
            <a:r>
              <a:rPr lang="en-US" sz="1200" b="1" dirty="0">
                <a:solidFill>
                  <a:schemeClr val="accent1"/>
                </a:solidFill>
              </a:rPr>
              <a:t>Acute dystonia</a:t>
            </a:r>
            <a:r>
              <a:rPr lang="en-US" sz="1200" b="1" baseline="30000" dirty="0">
                <a:solidFill>
                  <a:schemeClr val="accent1"/>
                </a:solidFill>
              </a:rPr>
              <a:t>3</a:t>
            </a:r>
            <a:endParaRPr lang="en-US" sz="1200" b="1" dirty="0">
              <a:solidFill>
                <a:schemeClr val="accent1"/>
              </a:solidFill>
            </a:endParaRPr>
          </a:p>
        </p:txBody>
      </p:sp>
      <p:cxnSp>
        <p:nvCxnSpPr>
          <p:cNvPr id="124" name="Straight Connector 123">
            <a:extLst>
              <a:ext uri="{FF2B5EF4-FFF2-40B4-BE49-F238E27FC236}">
                <a16:creationId xmlns:a16="http://schemas.microsoft.com/office/drawing/2014/main" id="{20C72911-0064-EA20-421D-E7E359D8C786}"/>
              </a:ext>
            </a:extLst>
          </p:cNvPr>
          <p:cNvCxnSpPr>
            <a:cxnSpLocks/>
          </p:cNvCxnSpPr>
          <p:nvPr/>
        </p:nvCxnSpPr>
        <p:spPr>
          <a:xfrm>
            <a:off x="2416919" y="4775728"/>
            <a:ext cx="2081928" cy="0"/>
          </a:xfrm>
          <a:prstGeom prst="line">
            <a:avLst/>
          </a:prstGeom>
          <a:ln w="57150">
            <a:solidFill>
              <a:schemeClr val="accent5"/>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133" name="TextBox 132">
            <a:extLst>
              <a:ext uri="{FF2B5EF4-FFF2-40B4-BE49-F238E27FC236}">
                <a16:creationId xmlns:a16="http://schemas.microsoft.com/office/drawing/2014/main" id="{A062BDEE-7FC9-71E4-74B9-FE8A1E8B16D7}"/>
              </a:ext>
            </a:extLst>
          </p:cNvPr>
          <p:cNvSpPr txBox="1"/>
          <p:nvPr/>
        </p:nvSpPr>
        <p:spPr>
          <a:xfrm>
            <a:off x="2579275" y="5053296"/>
            <a:ext cx="1576265" cy="461665"/>
          </a:xfrm>
          <a:prstGeom prst="rect">
            <a:avLst/>
          </a:prstGeom>
          <a:noFill/>
        </p:spPr>
        <p:txBody>
          <a:bodyPr wrap="square" lIns="0" rtlCol="0">
            <a:spAutoFit/>
          </a:bodyPr>
          <a:lstStyle/>
          <a:p>
            <a:r>
              <a:rPr lang="en-US" sz="1200" dirty="0"/>
              <a:t>50% within 48 hours,</a:t>
            </a:r>
            <a:br>
              <a:rPr lang="en-US" sz="1200" dirty="0"/>
            </a:br>
            <a:r>
              <a:rPr lang="en-US" sz="1200" dirty="0"/>
              <a:t>90% within 5 days</a:t>
            </a:r>
            <a:endParaRPr lang="en-US" sz="1200" baseline="30000" dirty="0"/>
          </a:p>
        </p:txBody>
      </p:sp>
      <p:sp>
        <p:nvSpPr>
          <p:cNvPr id="134" name="TextBox 133">
            <a:extLst>
              <a:ext uri="{FF2B5EF4-FFF2-40B4-BE49-F238E27FC236}">
                <a16:creationId xmlns:a16="http://schemas.microsoft.com/office/drawing/2014/main" id="{AC9C9864-6ABE-8911-12C9-C9A92F770BE2}"/>
              </a:ext>
            </a:extLst>
          </p:cNvPr>
          <p:cNvSpPr txBox="1"/>
          <p:nvPr/>
        </p:nvSpPr>
        <p:spPr>
          <a:xfrm>
            <a:off x="2579276" y="4144125"/>
            <a:ext cx="2793723" cy="276999"/>
          </a:xfrm>
          <a:prstGeom prst="rect">
            <a:avLst/>
          </a:prstGeom>
          <a:noFill/>
        </p:spPr>
        <p:txBody>
          <a:bodyPr wrap="square" lIns="0" rtlCol="0">
            <a:spAutoFit/>
          </a:bodyPr>
          <a:lstStyle/>
          <a:p>
            <a:pPr defTabSz="457063">
              <a:defRPr/>
            </a:pPr>
            <a:r>
              <a:rPr lang="en-US" sz="1200" b="1" dirty="0">
                <a:solidFill>
                  <a:schemeClr val="accent1"/>
                </a:solidFill>
              </a:rPr>
              <a:t>Neuroleptic malignant syndrome</a:t>
            </a:r>
            <a:r>
              <a:rPr lang="en-US" sz="1200" b="1" baseline="30000" dirty="0">
                <a:solidFill>
                  <a:schemeClr val="accent1"/>
                </a:solidFill>
              </a:rPr>
              <a:t>3</a:t>
            </a:r>
            <a:endParaRPr lang="en-US" sz="1200" b="1" dirty="0">
              <a:solidFill>
                <a:schemeClr val="accent1"/>
              </a:solidFill>
            </a:endParaRPr>
          </a:p>
        </p:txBody>
      </p:sp>
      <p:cxnSp>
        <p:nvCxnSpPr>
          <p:cNvPr id="135" name="Straight Connector 134">
            <a:extLst>
              <a:ext uri="{FF2B5EF4-FFF2-40B4-BE49-F238E27FC236}">
                <a16:creationId xmlns:a16="http://schemas.microsoft.com/office/drawing/2014/main" id="{A47D9600-B936-DC76-DDE4-BF51CF1416D4}"/>
              </a:ext>
            </a:extLst>
          </p:cNvPr>
          <p:cNvCxnSpPr>
            <a:cxnSpLocks/>
          </p:cNvCxnSpPr>
          <p:nvPr/>
        </p:nvCxnSpPr>
        <p:spPr>
          <a:xfrm>
            <a:off x="2416919" y="4053380"/>
            <a:ext cx="2081928" cy="0"/>
          </a:xfrm>
          <a:prstGeom prst="line">
            <a:avLst/>
          </a:prstGeom>
          <a:ln w="57150">
            <a:solidFill>
              <a:schemeClr val="accent5"/>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136" name="TextBox 135">
            <a:extLst>
              <a:ext uri="{FF2B5EF4-FFF2-40B4-BE49-F238E27FC236}">
                <a16:creationId xmlns:a16="http://schemas.microsoft.com/office/drawing/2014/main" id="{B91B0798-2BD3-23FE-3D1B-4FF4F08A4A6B}"/>
              </a:ext>
            </a:extLst>
          </p:cNvPr>
          <p:cNvSpPr txBox="1"/>
          <p:nvPr/>
        </p:nvSpPr>
        <p:spPr>
          <a:xfrm>
            <a:off x="2579276" y="4370305"/>
            <a:ext cx="2826893" cy="276999"/>
          </a:xfrm>
          <a:prstGeom prst="rect">
            <a:avLst/>
          </a:prstGeom>
          <a:noFill/>
        </p:spPr>
        <p:txBody>
          <a:bodyPr wrap="square" lIns="0" rtlCol="0">
            <a:spAutoFit/>
          </a:bodyPr>
          <a:lstStyle/>
          <a:p>
            <a:r>
              <a:rPr lang="en-US" sz="1200" dirty="0"/>
              <a:t>All symptoms within 24 to 72 hours</a:t>
            </a:r>
            <a:endParaRPr lang="en-US" sz="1200" baseline="30000" dirty="0"/>
          </a:p>
        </p:txBody>
      </p:sp>
      <p:sp>
        <p:nvSpPr>
          <p:cNvPr id="137" name="TextBox 136">
            <a:extLst>
              <a:ext uri="{FF2B5EF4-FFF2-40B4-BE49-F238E27FC236}">
                <a16:creationId xmlns:a16="http://schemas.microsoft.com/office/drawing/2014/main" id="{A50158D6-62F1-F1C2-8469-1DEA227EBBF3}"/>
              </a:ext>
            </a:extLst>
          </p:cNvPr>
          <p:cNvSpPr txBox="1"/>
          <p:nvPr/>
        </p:nvSpPr>
        <p:spPr>
          <a:xfrm>
            <a:off x="2579276" y="5673023"/>
            <a:ext cx="1992666" cy="276999"/>
          </a:xfrm>
          <a:prstGeom prst="rect">
            <a:avLst/>
          </a:prstGeom>
          <a:noFill/>
        </p:spPr>
        <p:txBody>
          <a:bodyPr wrap="square" lIns="0" rtlCol="0">
            <a:spAutoFit/>
          </a:bodyPr>
          <a:lstStyle/>
          <a:p>
            <a:pPr defTabSz="457063">
              <a:defRPr/>
            </a:pPr>
            <a:r>
              <a:rPr lang="en-US" sz="1200" b="1" dirty="0">
                <a:solidFill>
                  <a:schemeClr val="accent1"/>
                </a:solidFill>
              </a:rPr>
              <a:t>Acute akathisia</a:t>
            </a:r>
            <a:r>
              <a:rPr lang="en-US" sz="1200" b="1" baseline="30000" dirty="0">
                <a:solidFill>
                  <a:schemeClr val="accent1"/>
                </a:solidFill>
              </a:rPr>
              <a:t>3</a:t>
            </a:r>
          </a:p>
        </p:txBody>
      </p:sp>
      <p:cxnSp>
        <p:nvCxnSpPr>
          <p:cNvPr id="138" name="Straight Connector 137">
            <a:extLst>
              <a:ext uri="{FF2B5EF4-FFF2-40B4-BE49-F238E27FC236}">
                <a16:creationId xmlns:a16="http://schemas.microsoft.com/office/drawing/2014/main" id="{9472797E-5FE4-6239-8265-738FFEA5E70A}"/>
              </a:ext>
            </a:extLst>
          </p:cNvPr>
          <p:cNvCxnSpPr>
            <a:cxnSpLocks/>
          </p:cNvCxnSpPr>
          <p:nvPr/>
        </p:nvCxnSpPr>
        <p:spPr>
          <a:xfrm>
            <a:off x="2416919" y="5621998"/>
            <a:ext cx="2081928" cy="0"/>
          </a:xfrm>
          <a:prstGeom prst="line">
            <a:avLst/>
          </a:prstGeom>
          <a:ln w="57150">
            <a:solidFill>
              <a:schemeClr val="accent5"/>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139" name="TextBox 138">
            <a:extLst>
              <a:ext uri="{FF2B5EF4-FFF2-40B4-BE49-F238E27FC236}">
                <a16:creationId xmlns:a16="http://schemas.microsoft.com/office/drawing/2014/main" id="{BAEEF134-4E53-0D8B-6884-4E3992D42B0D}"/>
              </a:ext>
            </a:extLst>
          </p:cNvPr>
          <p:cNvSpPr txBox="1"/>
          <p:nvPr/>
        </p:nvSpPr>
        <p:spPr>
          <a:xfrm>
            <a:off x="2579276" y="5900608"/>
            <a:ext cx="1989230" cy="276999"/>
          </a:xfrm>
          <a:prstGeom prst="rect">
            <a:avLst/>
          </a:prstGeom>
          <a:noFill/>
        </p:spPr>
        <p:txBody>
          <a:bodyPr wrap="square" lIns="0" rtlCol="0">
            <a:spAutoFit/>
          </a:bodyPr>
          <a:lstStyle/>
          <a:p>
            <a:r>
              <a:rPr lang="en-US" sz="1200" dirty="0"/>
              <a:t>75% of cases within 3 days</a:t>
            </a:r>
            <a:endParaRPr lang="en-US" sz="1200" baseline="30000" dirty="0"/>
          </a:p>
        </p:txBody>
      </p:sp>
      <p:sp>
        <p:nvSpPr>
          <p:cNvPr id="220" name="TextBox 219">
            <a:extLst>
              <a:ext uri="{FF2B5EF4-FFF2-40B4-BE49-F238E27FC236}">
                <a16:creationId xmlns:a16="http://schemas.microsoft.com/office/drawing/2014/main" id="{50713E62-B221-E066-0122-41736BB11C3E}"/>
              </a:ext>
            </a:extLst>
          </p:cNvPr>
          <p:cNvSpPr txBox="1"/>
          <p:nvPr/>
        </p:nvSpPr>
        <p:spPr>
          <a:xfrm>
            <a:off x="4683748" y="4843738"/>
            <a:ext cx="1857039" cy="276999"/>
          </a:xfrm>
          <a:prstGeom prst="rect">
            <a:avLst/>
          </a:prstGeom>
          <a:noFill/>
        </p:spPr>
        <p:txBody>
          <a:bodyPr wrap="square" lIns="0" rtlCol="0" anchor="ctr">
            <a:spAutoFit/>
          </a:bodyPr>
          <a:lstStyle/>
          <a:p>
            <a:pPr defTabSz="914126">
              <a:defRPr/>
            </a:pPr>
            <a:r>
              <a:rPr lang="en-US" sz="1200" b="1" dirty="0">
                <a:solidFill>
                  <a:schemeClr val="accent1"/>
                </a:solidFill>
              </a:rPr>
              <a:t>Tardive dystonia</a:t>
            </a:r>
            <a:r>
              <a:rPr lang="en-US" sz="1200" b="1" baseline="30000" dirty="0">
                <a:solidFill>
                  <a:schemeClr val="accent1"/>
                </a:solidFill>
              </a:rPr>
              <a:t>3</a:t>
            </a:r>
          </a:p>
        </p:txBody>
      </p:sp>
      <p:cxnSp>
        <p:nvCxnSpPr>
          <p:cNvPr id="221" name="Straight Connector 220">
            <a:extLst>
              <a:ext uri="{FF2B5EF4-FFF2-40B4-BE49-F238E27FC236}">
                <a16:creationId xmlns:a16="http://schemas.microsoft.com/office/drawing/2014/main" id="{049F5FC4-5763-AE63-230F-25F6CE787DD9}"/>
              </a:ext>
            </a:extLst>
          </p:cNvPr>
          <p:cNvCxnSpPr>
            <a:cxnSpLocks/>
          </p:cNvCxnSpPr>
          <p:nvPr/>
        </p:nvCxnSpPr>
        <p:spPr>
          <a:xfrm>
            <a:off x="4493170" y="4770357"/>
            <a:ext cx="6694267" cy="0"/>
          </a:xfrm>
          <a:prstGeom prst="line">
            <a:avLst/>
          </a:prstGeom>
          <a:ln w="57150">
            <a:solidFill>
              <a:srgbClr val="D59325"/>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222" name="TextBox 221">
            <a:extLst>
              <a:ext uri="{FF2B5EF4-FFF2-40B4-BE49-F238E27FC236}">
                <a16:creationId xmlns:a16="http://schemas.microsoft.com/office/drawing/2014/main" id="{035AE3B4-645A-818C-7FB0-CD72059C1D6C}"/>
              </a:ext>
            </a:extLst>
          </p:cNvPr>
          <p:cNvSpPr txBox="1"/>
          <p:nvPr/>
        </p:nvSpPr>
        <p:spPr>
          <a:xfrm>
            <a:off x="4683750" y="5060799"/>
            <a:ext cx="1851935" cy="276999"/>
          </a:xfrm>
          <a:prstGeom prst="rect">
            <a:avLst/>
          </a:prstGeom>
          <a:noFill/>
        </p:spPr>
        <p:txBody>
          <a:bodyPr wrap="square" lIns="0" rtlCol="0">
            <a:spAutoFit/>
          </a:bodyPr>
          <a:lstStyle/>
          <a:p>
            <a:r>
              <a:rPr lang="en-US" sz="1200" dirty="0"/>
              <a:t>Onset from days to years</a:t>
            </a:r>
            <a:endParaRPr lang="en-US" sz="1200" baseline="30000" dirty="0"/>
          </a:p>
        </p:txBody>
      </p:sp>
      <p:sp>
        <p:nvSpPr>
          <p:cNvPr id="223" name="TextBox 222">
            <a:extLst>
              <a:ext uri="{FF2B5EF4-FFF2-40B4-BE49-F238E27FC236}">
                <a16:creationId xmlns:a16="http://schemas.microsoft.com/office/drawing/2014/main" id="{5FA607BE-E6B1-0BF9-988A-8EF2B419DDCD}"/>
              </a:ext>
            </a:extLst>
          </p:cNvPr>
          <p:cNvSpPr txBox="1"/>
          <p:nvPr/>
        </p:nvSpPr>
        <p:spPr>
          <a:xfrm>
            <a:off x="5986488" y="5669712"/>
            <a:ext cx="4158277" cy="276999"/>
          </a:xfrm>
          <a:prstGeom prst="rect">
            <a:avLst/>
          </a:prstGeom>
          <a:noFill/>
        </p:spPr>
        <p:txBody>
          <a:bodyPr wrap="square" lIns="0" rtlCol="0" anchor="ctr">
            <a:spAutoFit/>
          </a:bodyPr>
          <a:lstStyle/>
          <a:p>
            <a:pPr defTabSz="914126">
              <a:defRPr/>
            </a:pPr>
            <a:r>
              <a:rPr lang="en-US" sz="1200" b="1" dirty="0">
                <a:solidFill>
                  <a:schemeClr val="accent1"/>
                </a:solidFill>
              </a:rPr>
              <a:t>Tardive akathisia</a:t>
            </a:r>
            <a:r>
              <a:rPr lang="en-US" sz="1200" b="1" baseline="30000" dirty="0">
                <a:solidFill>
                  <a:schemeClr val="accent1"/>
                </a:solidFill>
              </a:rPr>
              <a:t>3</a:t>
            </a:r>
          </a:p>
        </p:txBody>
      </p:sp>
      <p:cxnSp>
        <p:nvCxnSpPr>
          <p:cNvPr id="224" name="Straight Connector 223">
            <a:extLst>
              <a:ext uri="{FF2B5EF4-FFF2-40B4-BE49-F238E27FC236}">
                <a16:creationId xmlns:a16="http://schemas.microsoft.com/office/drawing/2014/main" id="{2C95AC1D-4690-3CA5-02C1-B4123EDF66E9}"/>
              </a:ext>
            </a:extLst>
          </p:cNvPr>
          <p:cNvCxnSpPr>
            <a:cxnSpLocks/>
          </p:cNvCxnSpPr>
          <p:nvPr/>
        </p:nvCxnSpPr>
        <p:spPr>
          <a:xfrm>
            <a:off x="5784181" y="5609675"/>
            <a:ext cx="5450362" cy="0"/>
          </a:xfrm>
          <a:prstGeom prst="line">
            <a:avLst/>
          </a:prstGeom>
          <a:ln w="57150">
            <a:solidFill>
              <a:schemeClr val="accent5"/>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225" name="TextBox 224">
            <a:extLst>
              <a:ext uri="{FF2B5EF4-FFF2-40B4-BE49-F238E27FC236}">
                <a16:creationId xmlns:a16="http://schemas.microsoft.com/office/drawing/2014/main" id="{3DA2E03A-C2D0-BAC7-2AC3-F9A956865050}"/>
              </a:ext>
            </a:extLst>
          </p:cNvPr>
          <p:cNvSpPr txBox="1"/>
          <p:nvPr/>
        </p:nvSpPr>
        <p:spPr>
          <a:xfrm>
            <a:off x="5986488" y="5900608"/>
            <a:ext cx="5057342" cy="276999"/>
          </a:xfrm>
          <a:prstGeom prst="rect">
            <a:avLst/>
          </a:prstGeom>
          <a:noFill/>
        </p:spPr>
        <p:txBody>
          <a:bodyPr wrap="square" lIns="0" rtlCol="0">
            <a:spAutoFit/>
          </a:bodyPr>
          <a:lstStyle/>
          <a:p>
            <a:r>
              <a:rPr lang="en-US" sz="1200" dirty="0"/>
              <a:t>Onset from weeks to years</a:t>
            </a:r>
            <a:endParaRPr lang="en-US" sz="1200" baseline="30000" dirty="0"/>
          </a:p>
        </p:txBody>
      </p:sp>
      <p:sp>
        <p:nvSpPr>
          <p:cNvPr id="226" name="TextBox 225">
            <a:extLst>
              <a:ext uri="{FF2B5EF4-FFF2-40B4-BE49-F238E27FC236}">
                <a16:creationId xmlns:a16="http://schemas.microsoft.com/office/drawing/2014/main" id="{93E06A18-139B-E5A6-6FA3-1C254A4C0C94}"/>
              </a:ext>
            </a:extLst>
          </p:cNvPr>
          <p:cNvSpPr txBox="1"/>
          <p:nvPr/>
        </p:nvSpPr>
        <p:spPr>
          <a:xfrm>
            <a:off x="7723693" y="3160950"/>
            <a:ext cx="3045876" cy="276999"/>
          </a:xfrm>
          <a:prstGeom prst="rect">
            <a:avLst/>
          </a:prstGeom>
          <a:noFill/>
        </p:spPr>
        <p:txBody>
          <a:bodyPr wrap="square" lIns="0" rtlCol="0">
            <a:spAutoFit/>
          </a:bodyPr>
          <a:lstStyle/>
          <a:p>
            <a:r>
              <a:rPr lang="en-US" sz="1200" dirty="0"/>
              <a:t>Onset over ≥3 months</a:t>
            </a:r>
            <a:endParaRPr lang="en-US" sz="1200" baseline="30000" dirty="0"/>
          </a:p>
        </p:txBody>
      </p:sp>
      <p:sp>
        <p:nvSpPr>
          <p:cNvPr id="227" name="Round Same Side Corner Rectangle 62">
            <a:extLst>
              <a:ext uri="{FF2B5EF4-FFF2-40B4-BE49-F238E27FC236}">
                <a16:creationId xmlns:a16="http://schemas.microsoft.com/office/drawing/2014/main" id="{CE8F44AF-D01F-E6F8-4B31-E0387AE5C854}"/>
              </a:ext>
            </a:extLst>
          </p:cNvPr>
          <p:cNvSpPr/>
          <p:nvPr/>
        </p:nvSpPr>
        <p:spPr>
          <a:xfrm rot="16200000">
            <a:off x="5963638" y="-2621065"/>
            <a:ext cx="472347" cy="10154364"/>
          </a:xfrm>
          <a:prstGeom prst="round2SameRect">
            <a:avLst>
              <a:gd name="adj1" fmla="val 1616"/>
              <a:gd name="adj2" fmla="val 0"/>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rgbClr val="6F6F6F"/>
              </a:solidFill>
            </a:endParaRPr>
          </a:p>
        </p:txBody>
      </p:sp>
      <p:cxnSp>
        <p:nvCxnSpPr>
          <p:cNvPr id="228" name="Straight Connector 227">
            <a:extLst>
              <a:ext uri="{FF2B5EF4-FFF2-40B4-BE49-F238E27FC236}">
                <a16:creationId xmlns:a16="http://schemas.microsoft.com/office/drawing/2014/main" id="{D4EE884B-B0AB-F146-E331-A2E6E4DDC06A}"/>
              </a:ext>
            </a:extLst>
          </p:cNvPr>
          <p:cNvCxnSpPr>
            <a:cxnSpLocks/>
          </p:cNvCxnSpPr>
          <p:nvPr/>
        </p:nvCxnSpPr>
        <p:spPr>
          <a:xfrm>
            <a:off x="7517923" y="2926865"/>
            <a:ext cx="3669513" cy="0"/>
          </a:xfrm>
          <a:prstGeom prst="line">
            <a:avLst/>
          </a:prstGeom>
          <a:ln w="57150">
            <a:solidFill>
              <a:schemeClr val="accent5"/>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229" name="TextBox 228">
            <a:extLst>
              <a:ext uri="{FF2B5EF4-FFF2-40B4-BE49-F238E27FC236}">
                <a16:creationId xmlns:a16="http://schemas.microsoft.com/office/drawing/2014/main" id="{FC929537-4C13-CA7A-EA20-AD8F15F96A50}"/>
              </a:ext>
            </a:extLst>
          </p:cNvPr>
          <p:cNvSpPr txBox="1"/>
          <p:nvPr/>
        </p:nvSpPr>
        <p:spPr>
          <a:xfrm>
            <a:off x="2443494" y="2302229"/>
            <a:ext cx="831518" cy="307777"/>
          </a:xfrm>
          <a:prstGeom prst="rect">
            <a:avLst/>
          </a:prstGeom>
          <a:noFill/>
        </p:spPr>
        <p:txBody>
          <a:bodyPr wrap="square" rtlCol="0">
            <a:spAutoFit/>
          </a:bodyPr>
          <a:lstStyle/>
          <a:p>
            <a:pPr algn="ctr" defTabSz="914126">
              <a:defRPr/>
            </a:pPr>
            <a:r>
              <a:rPr lang="en-US" sz="1400" b="1" dirty="0">
                <a:solidFill>
                  <a:schemeClr val="bg1"/>
                </a:solidFill>
              </a:rPr>
              <a:t>HOURS</a:t>
            </a:r>
          </a:p>
        </p:txBody>
      </p:sp>
      <p:sp>
        <p:nvSpPr>
          <p:cNvPr id="230" name="TextBox 229">
            <a:extLst>
              <a:ext uri="{FF2B5EF4-FFF2-40B4-BE49-F238E27FC236}">
                <a16:creationId xmlns:a16="http://schemas.microsoft.com/office/drawing/2014/main" id="{230B8336-931B-5FF4-E47E-4151A1BA16DB}"/>
              </a:ext>
            </a:extLst>
          </p:cNvPr>
          <p:cNvSpPr txBox="1"/>
          <p:nvPr/>
        </p:nvSpPr>
        <p:spPr>
          <a:xfrm>
            <a:off x="3903323" y="2302229"/>
            <a:ext cx="886608" cy="307777"/>
          </a:xfrm>
          <a:prstGeom prst="rect">
            <a:avLst/>
          </a:prstGeom>
          <a:noFill/>
        </p:spPr>
        <p:txBody>
          <a:bodyPr wrap="square" rtlCol="0">
            <a:spAutoFit/>
          </a:bodyPr>
          <a:lstStyle/>
          <a:p>
            <a:pPr algn="ctr" defTabSz="914126">
              <a:defRPr/>
            </a:pPr>
            <a:r>
              <a:rPr lang="en-US" sz="1400" b="1" dirty="0">
                <a:solidFill>
                  <a:schemeClr val="bg1"/>
                </a:solidFill>
              </a:rPr>
              <a:t>DAYS</a:t>
            </a:r>
          </a:p>
        </p:txBody>
      </p:sp>
      <p:sp>
        <p:nvSpPr>
          <p:cNvPr id="231" name="TextBox 230">
            <a:extLst>
              <a:ext uri="{FF2B5EF4-FFF2-40B4-BE49-F238E27FC236}">
                <a16:creationId xmlns:a16="http://schemas.microsoft.com/office/drawing/2014/main" id="{8221916F-033F-6DB4-F4A4-6CCE28501F27}"/>
              </a:ext>
            </a:extLst>
          </p:cNvPr>
          <p:cNvSpPr txBox="1"/>
          <p:nvPr/>
        </p:nvSpPr>
        <p:spPr>
          <a:xfrm>
            <a:off x="5272615" y="2302229"/>
            <a:ext cx="886608" cy="307777"/>
          </a:xfrm>
          <a:prstGeom prst="rect">
            <a:avLst/>
          </a:prstGeom>
          <a:noFill/>
        </p:spPr>
        <p:txBody>
          <a:bodyPr wrap="square" rtlCol="0">
            <a:spAutoFit/>
          </a:bodyPr>
          <a:lstStyle/>
          <a:p>
            <a:pPr algn="ctr" defTabSz="914126">
              <a:defRPr/>
            </a:pPr>
            <a:r>
              <a:rPr lang="en-US" sz="1400" b="1" dirty="0">
                <a:solidFill>
                  <a:schemeClr val="bg1"/>
                </a:solidFill>
              </a:rPr>
              <a:t>WEEKS</a:t>
            </a:r>
          </a:p>
        </p:txBody>
      </p:sp>
      <p:sp>
        <p:nvSpPr>
          <p:cNvPr id="232" name="TextBox 231">
            <a:extLst>
              <a:ext uri="{FF2B5EF4-FFF2-40B4-BE49-F238E27FC236}">
                <a16:creationId xmlns:a16="http://schemas.microsoft.com/office/drawing/2014/main" id="{6DC5C13D-25B7-115D-5AB2-CAD11885986C}"/>
              </a:ext>
            </a:extLst>
          </p:cNvPr>
          <p:cNvSpPr txBox="1"/>
          <p:nvPr/>
        </p:nvSpPr>
        <p:spPr>
          <a:xfrm>
            <a:off x="7242075" y="2302229"/>
            <a:ext cx="1131152" cy="307777"/>
          </a:xfrm>
          <a:prstGeom prst="rect">
            <a:avLst/>
          </a:prstGeom>
          <a:noFill/>
        </p:spPr>
        <p:txBody>
          <a:bodyPr wrap="square" rtlCol="0">
            <a:spAutoFit/>
          </a:bodyPr>
          <a:lstStyle/>
          <a:p>
            <a:pPr algn="ctr" defTabSz="914126">
              <a:defRPr/>
            </a:pPr>
            <a:r>
              <a:rPr lang="en-US" sz="1400" b="1" dirty="0">
                <a:solidFill>
                  <a:schemeClr val="bg1"/>
                </a:solidFill>
              </a:rPr>
              <a:t>MONTHS</a:t>
            </a:r>
          </a:p>
        </p:txBody>
      </p:sp>
      <p:sp>
        <p:nvSpPr>
          <p:cNvPr id="233" name="TextBox 232">
            <a:extLst>
              <a:ext uri="{FF2B5EF4-FFF2-40B4-BE49-F238E27FC236}">
                <a16:creationId xmlns:a16="http://schemas.microsoft.com/office/drawing/2014/main" id="{F95DD900-0344-6B5F-786F-5CE253D2A080}"/>
              </a:ext>
            </a:extLst>
          </p:cNvPr>
          <p:cNvSpPr txBox="1"/>
          <p:nvPr/>
        </p:nvSpPr>
        <p:spPr>
          <a:xfrm>
            <a:off x="10422095" y="2302229"/>
            <a:ext cx="886608" cy="307777"/>
          </a:xfrm>
          <a:prstGeom prst="rect">
            <a:avLst/>
          </a:prstGeom>
          <a:noFill/>
        </p:spPr>
        <p:txBody>
          <a:bodyPr wrap="square" rtlCol="0">
            <a:spAutoFit/>
          </a:bodyPr>
          <a:lstStyle/>
          <a:p>
            <a:pPr algn="ctr" defTabSz="914126">
              <a:defRPr/>
            </a:pPr>
            <a:r>
              <a:rPr lang="en-US" sz="1400" b="1" dirty="0">
                <a:solidFill>
                  <a:schemeClr val="bg1"/>
                </a:solidFill>
              </a:rPr>
              <a:t>YEARS</a:t>
            </a:r>
          </a:p>
        </p:txBody>
      </p:sp>
      <p:grpSp>
        <p:nvGrpSpPr>
          <p:cNvPr id="234" name="Group 233">
            <a:extLst>
              <a:ext uri="{FF2B5EF4-FFF2-40B4-BE49-F238E27FC236}">
                <a16:creationId xmlns:a16="http://schemas.microsoft.com/office/drawing/2014/main" id="{FA96B2D0-CC15-416F-A9FF-3979BB050EBD}"/>
              </a:ext>
            </a:extLst>
          </p:cNvPr>
          <p:cNvGrpSpPr/>
          <p:nvPr/>
        </p:nvGrpSpPr>
        <p:grpSpPr>
          <a:xfrm>
            <a:off x="977900" y="2063767"/>
            <a:ext cx="753690" cy="755634"/>
            <a:chOff x="-1575304" y="2305649"/>
            <a:chExt cx="1261514" cy="1264765"/>
          </a:xfrm>
        </p:grpSpPr>
        <p:sp>
          <p:nvSpPr>
            <p:cNvPr id="235" name="Oval 234">
              <a:extLst>
                <a:ext uri="{FF2B5EF4-FFF2-40B4-BE49-F238E27FC236}">
                  <a16:creationId xmlns:a16="http://schemas.microsoft.com/office/drawing/2014/main" id="{C593D8A3-C05A-7E67-E742-AFE3E02BF05C}"/>
                </a:ext>
              </a:extLst>
            </p:cNvPr>
            <p:cNvSpPr>
              <a:spLocks noChangeAspect="1"/>
            </p:cNvSpPr>
            <p:nvPr/>
          </p:nvSpPr>
          <p:spPr>
            <a:xfrm>
              <a:off x="-1546907" y="2336666"/>
              <a:ext cx="1204723" cy="12027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6" name="Group 235">
              <a:extLst>
                <a:ext uri="{FF2B5EF4-FFF2-40B4-BE49-F238E27FC236}">
                  <a16:creationId xmlns:a16="http://schemas.microsoft.com/office/drawing/2014/main" id="{5ED06ED6-5421-C9E1-2CA3-793599AC7B55}"/>
                </a:ext>
              </a:extLst>
            </p:cNvPr>
            <p:cNvGrpSpPr>
              <a:grpSpLocks noChangeAspect="1"/>
            </p:cNvGrpSpPr>
            <p:nvPr/>
          </p:nvGrpSpPr>
          <p:grpSpPr>
            <a:xfrm>
              <a:off x="-1575304" y="2305649"/>
              <a:ext cx="1261514" cy="1264765"/>
              <a:chOff x="-4083050" y="1579563"/>
              <a:chExt cx="3694112" cy="3703638"/>
            </a:xfrm>
            <a:solidFill>
              <a:schemeClr val="accent5"/>
            </a:solidFill>
          </p:grpSpPr>
          <p:sp>
            <p:nvSpPr>
              <p:cNvPr id="243" name="Freeform 5">
                <a:extLst>
                  <a:ext uri="{FF2B5EF4-FFF2-40B4-BE49-F238E27FC236}">
                    <a16:creationId xmlns:a16="http://schemas.microsoft.com/office/drawing/2014/main" id="{05C9B919-3F9F-8703-D55A-07D897ADA7C2}"/>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6">
                <a:extLst>
                  <a:ext uri="{FF2B5EF4-FFF2-40B4-BE49-F238E27FC236}">
                    <a16:creationId xmlns:a16="http://schemas.microsoft.com/office/drawing/2014/main" id="{55E472AB-EA04-BE13-767E-80A7175360B4}"/>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7">
                <a:extLst>
                  <a:ext uri="{FF2B5EF4-FFF2-40B4-BE49-F238E27FC236}">
                    <a16:creationId xmlns:a16="http://schemas.microsoft.com/office/drawing/2014/main" id="{478BD16E-3688-D038-4E59-C4B98C43C489}"/>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6" name="Freeform 8">
                <a:extLst>
                  <a:ext uri="{FF2B5EF4-FFF2-40B4-BE49-F238E27FC236}">
                    <a16:creationId xmlns:a16="http://schemas.microsoft.com/office/drawing/2014/main" id="{7F03BB14-7CA0-3704-5FB1-59A2DDEA96E3}"/>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9">
                <a:extLst>
                  <a:ext uri="{FF2B5EF4-FFF2-40B4-BE49-F238E27FC236}">
                    <a16:creationId xmlns:a16="http://schemas.microsoft.com/office/drawing/2014/main" id="{BB8808A8-EE4C-94BA-850D-E43C82336E99}"/>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Freeform 10">
                <a:extLst>
                  <a:ext uri="{FF2B5EF4-FFF2-40B4-BE49-F238E27FC236}">
                    <a16:creationId xmlns:a16="http://schemas.microsoft.com/office/drawing/2014/main" id="{2C60F1CF-84F5-20FB-4FEC-47CA4027FC6A}"/>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11">
                <a:extLst>
                  <a:ext uri="{FF2B5EF4-FFF2-40B4-BE49-F238E27FC236}">
                    <a16:creationId xmlns:a16="http://schemas.microsoft.com/office/drawing/2014/main" id="{B9FB6E08-0CD8-D542-B9A7-45C1DB093EFC}"/>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12">
                <a:extLst>
                  <a:ext uri="{FF2B5EF4-FFF2-40B4-BE49-F238E27FC236}">
                    <a16:creationId xmlns:a16="http://schemas.microsoft.com/office/drawing/2014/main" id="{05369170-0F18-02CA-9144-AAE666DBD15A}"/>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13">
                <a:extLst>
                  <a:ext uri="{FF2B5EF4-FFF2-40B4-BE49-F238E27FC236}">
                    <a16:creationId xmlns:a16="http://schemas.microsoft.com/office/drawing/2014/main" id="{9ECA3189-03DF-4482-0FB1-0ECC4D59D464}"/>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Freeform 14">
                <a:extLst>
                  <a:ext uri="{FF2B5EF4-FFF2-40B4-BE49-F238E27FC236}">
                    <a16:creationId xmlns:a16="http://schemas.microsoft.com/office/drawing/2014/main" id="{A0C6B8F8-0CD1-8DC2-4D66-397DA93917C0}"/>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3" name="Freeform 15">
                <a:extLst>
                  <a:ext uri="{FF2B5EF4-FFF2-40B4-BE49-F238E27FC236}">
                    <a16:creationId xmlns:a16="http://schemas.microsoft.com/office/drawing/2014/main" id="{F81C0354-E1D0-D9FF-5220-3B0FEF20DFF8}"/>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16">
                <a:extLst>
                  <a:ext uri="{FF2B5EF4-FFF2-40B4-BE49-F238E27FC236}">
                    <a16:creationId xmlns:a16="http://schemas.microsoft.com/office/drawing/2014/main" id="{2F1ADDE2-11BA-1C7D-A937-14DBBF0A05FC}"/>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5" name="Freeform 17">
                <a:extLst>
                  <a:ext uri="{FF2B5EF4-FFF2-40B4-BE49-F238E27FC236}">
                    <a16:creationId xmlns:a16="http://schemas.microsoft.com/office/drawing/2014/main" id="{BFA93B86-3B7B-4E06-0A55-C383502E6D27}"/>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6" name="Freeform 18">
                <a:extLst>
                  <a:ext uri="{FF2B5EF4-FFF2-40B4-BE49-F238E27FC236}">
                    <a16:creationId xmlns:a16="http://schemas.microsoft.com/office/drawing/2014/main" id="{CC17301E-3DEC-5019-034D-7B725A47E96D}"/>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7" name="Freeform 19">
                <a:extLst>
                  <a:ext uri="{FF2B5EF4-FFF2-40B4-BE49-F238E27FC236}">
                    <a16:creationId xmlns:a16="http://schemas.microsoft.com/office/drawing/2014/main" id="{6C317FDB-BA4B-FD36-DE0B-2BB76AB2E7E4}"/>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8" name="Freeform 20">
                <a:extLst>
                  <a:ext uri="{FF2B5EF4-FFF2-40B4-BE49-F238E27FC236}">
                    <a16:creationId xmlns:a16="http://schemas.microsoft.com/office/drawing/2014/main" id="{A39D44AC-4559-FCEB-1B2B-32780C98A692}"/>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9" name="Freeform 21">
                <a:extLst>
                  <a:ext uri="{FF2B5EF4-FFF2-40B4-BE49-F238E27FC236}">
                    <a16:creationId xmlns:a16="http://schemas.microsoft.com/office/drawing/2014/main" id="{0F56DB08-DC3B-8F6F-1848-05354A12B8BE}"/>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0" name="Freeform 22">
                <a:extLst>
                  <a:ext uri="{FF2B5EF4-FFF2-40B4-BE49-F238E27FC236}">
                    <a16:creationId xmlns:a16="http://schemas.microsoft.com/office/drawing/2014/main" id="{8E2817D6-C213-F6D7-2448-790B94CA6C20}"/>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1" name="Freeform 23">
                <a:extLst>
                  <a:ext uri="{FF2B5EF4-FFF2-40B4-BE49-F238E27FC236}">
                    <a16:creationId xmlns:a16="http://schemas.microsoft.com/office/drawing/2014/main" id="{AE3EC383-69B3-C4F1-0C33-44AB4CB8F46E}"/>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2" name="Freeform 24">
                <a:extLst>
                  <a:ext uri="{FF2B5EF4-FFF2-40B4-BE49-F238E27FC236}">
                    <a16:creationId xmlns:a16="http://schemas.microsoft.com/office/drawing/2014/main" id="{48513953-9904-350A-0160-831FBA8ED5A7}"/>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3" name="Freeform 25">
                <a:extLst>
                  <a:ext uri="{FF2B5EF4-FFF2-40B4-BE49-F238E27FC236}">
                    <a16:creationId xmlns:a16="http://schemas.microsoft.com/office/drawing/2014/main" id="{37D7F973-189E-81FE-ECCB-FD282935C285}"/>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4" name="Freeform 26">
                <a:extLst>
                  <a:ext uri="{FF2B5EF4-FFF2-40B4-BE49-F238E27FC236}">
                    <a16:creationId xmlns:a16="http://schemas.microsoft.com/office/drawing/2014/main" id="{1220EB38-AE56-2924-C2C7-454F2FC1B6DA}"/>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5" name="Freeform 27">
                <a:extLst>
                  <a:ext uri="{FF2B5EF4-FFF2-40B4-BE49-F238E27FC236}">
                    <a16:creationId xmlns:a16="http://schemas.microsoft.com/office/drawing/2014/main" id="{1269157A-2C06-F2B2-DB7F-BA04598CAE51}"/>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6" name="Freeform 28">
                <a:extLst>
                  <a:ext uri="{FF2B5EF4-FFF2-40B4-BE49-F238E27FC236}">
                    <a16:creationId xmlns:a16="http://schemas.microsoft.com/office/drawing/2014/main" id="{16F882E7-ABEB-809D-FB82-0836D31142C5}"/>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7" name="Freeform 29">
                <a:extLst>
                  <a:ext uri="{FF2B5EF4-FFF2-40B4-BE49-F238E27FC236}">
                    <a16:creationId xmlns:a16="http://schemas.microsoft.com/office/drawing/2014/main" id="{B66DF830-4EEE-7E45-5B68-083D13C4E6AD}"/>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8" name="Freeform 30">
                <a:extLst>
                  <a:ext uri="{FF2B5EF4-FFF2-40B4-BE49-F238E27FC236}">
                    <a16:creationId xmlns:a16="http://schemas.microsoft.com/office/drawing/2014/main" id="{1FE3096E-4E4F-3DD5-AAAA-6D6EC6457B0B}"/>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9" name="Freeform 31">
                <a:extLst>
                  <a:ext uri="{FF2B5EF4-FFF2-40B4-BE49-F238E27FC236}">
                    <a16:creationId xmlns:a16="http://schemas.microsoft.com/office/drawing/2014/main" id="{C0260BF3-A56A-FB36-249D-4FF82817022C}"/>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0" name="Freeform 32">
                <a:extLst>
                  <a:ext uri="{FF2B5EF4-FFF2-40B4-BE49-F238E27FC236}">
                    <a16:creationId xmlns:a16="http://schemas.microsoft.com/office/drawing/2014/main" id="{96F6BEDB-FDA0-8564-C7EF-5B9B316DF00E}"/>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1" name="Freeform 33">
                <a:extLst>
                  <a:ext uri="{FF2B5EF4-FFF2-40B4-BE49-F238E27FC236}">
                    <a16:creationId xmlns:a16="http://schemas.microsoft.com/office/drawing/2014/main" id="{5EDC49FD-DA7A-0FF6-32CF-19B8B45C59E9}"/>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7" name="Group 236">
              <a:extLst>
                <a:ext uri="{FF2B5EF4-FFF2-40B4-BE49-F238E27FC236}">
                  <a16:creationId xmlns:a16="http://schemas.microsoft.com/office/drawing/2014/main" id="{D1A7FAFD-323D-8689-1DB2-41B091F9D31F}"/>
                </a:ext>
              </a:extLst>
            </p:cNvPr>
            <p:cNvGrpSpPr/>
            <p:nvPr/>
          </p:nvGrpSpPr>
          <p:grpSpPr>
            <a:xfrm>
              <a:off x="-1448918" y="2602468"/>
              <a:ext cx="869496" cy="706646"/>
              <a:chOff x="-6732588" y="1619250"/>
              <a:chExt cx="4271962" cy="3471863"/>
            </a:xfrm>
            <a:solidFill>
              <a:schemeClr val="accent1"/>
            </a:solidFill>
          </p:grpSpPr>
          <p:sp>
            <p:nvSpPr>
              <p:cNvPr id="238" name="Freeform 6">
                <a:extLst>
                  <a:ext uri="{FF2B5EF4-FFF2-40B4-BE49-F238E27FC236}">
                    <a16:creationId xmlns:a16="http://schemas.microsoft.com/office/drawing/2014/main" id="{BE6A0F35-C760-F74B-70CF-3A2E8A950601}"/>
                  </a:ext>
                </a:extLst>
              </p:cNvPr>
              <p:cNvSpPr>
                <a:spLocks/>
              </p:cNvSpPr>
              <p:nvPr/>
            </p:nvSpPr>
            <p:spPr bwMode="auto">
              <a:xfrm>
                <a:off x="-5461001" y="1619250"/>
                <a:ext cx="3000375" cy="3471863"/>
              </a:xfrm>
              <a:custGeom>
                <a:avLst/>
                <a:gdLst>
                  <a:gd name="T0" fmla="*/ 66 w 795"/>
                  <a:gd name="T1" fmla="*/ 752 h 920"/>
                  <a:gd name="T2" fmla="*/ 306 w 795"/>
                  <a:gd name="T3" fmla="*/ 851 h 920"/>
                  <a:gd name="T4" fmla="*/ 306 w 795"/>
                  <a:gd name="T5" fmla="*/ 846 h 920"/>
                  <a:gd name="T6" fmla="*/ 306 w 795"/>
                  <a:gd name="T7" fmla="*/ 780 h 920"/>
                  <a:gd name="T8" fmla="*/ 339 w 795"/>
                  <a:gd name="T9" fmla="*/ 756 h 920"/>
                  <a:gd name="T10" fmla="*/ 355 w 795"/>
                  <a:gd name="T11" fmla="*/ 775 h 920"/>
                  <a:gd name="T12" fmla="*/ 356 w 795"/>
                  <a:gd name="T13" fmla="*/ 784 h 920"/>
                  <a:gd name="T14" fmla="*/ 356 w 795"/>
                  <a:gd name="T15" fmla="*/ 845 h 920"/>
                  <a:gd name="T16" fmla="*/ 356 w 795"/>
                  <a:gd name="T17" fmla="*/ 851 h 920"/>
                  <a:gd name="T18" fmla="*/ 462 w 795"/>
                  <a:gd name="T19" fmla="*/ 830 h 920"/>
                  <a:gd name="T20" fmla="*/ 596 w 795"/>
                  <a:gd name="T21" fmla="*/ 752 h 920"/>
                  <a:gd name="T22" fmla="*/ 592 w 795"/>
                  <a:gd name="T23" fmla="*/ 748 h 920"/>
                  <a:gd name="T24" fmla="*/ 547 w 795"/>
                  <a:gd name="T25" fmla="*/ 703 h 920"/>
                  <a:gd name="T26" fmla="*/ 546 w 795"/>
                  <a:gd name="T27" fmla="*/ 666 h 920"/>
                  <a:gd name="T28" fmla="*/ 582 w 795"/>
                  <a:gd name="T29" fmla="*/ 667 h 920"/>
                  <a:gd name="T30" fmla="*/ 631 w 795"/>
                  <a:gd name="T31" fmla="*/ 717 h 920"/>
                  <a:gd name="T32" fmla="*/ 731 w 795"/>
                  <a:gd name="T33" fmla="*/ 476 h 920"/>
                  <a:gd name="T34" fmla="*/ 725 w 795"/>
                  <a:gd name="T35" fmla="*/ 476 h 920"/>
                  <a:gd name="T36" fmla="*/ 659 w 795"/>
                  <a:gd name="T37" fmla="*/ 476 h 920"/>
                  <a:gd name="T38" fmla="*/ 635 w 795"/>
                  <a:gd name="T39" fmla="*/ 445 h 920"/>
                  <a:gd name="T40" fmla="*/ 659 w 795"/>
                  <a:gd name="T41" fmla="*/ 427 h 920"/>
                  <a:gd name="T42" fmla="*/ 725 w 795"/>
                  <a:gd name="T43" fmla="*/ 427 h 920"/>
                  <a:gd name="T44" fmla="*/ 731 w 795"/>
                  <a:gd name="T45" fmla="*/ 427 h 920"/>
                  <a:gd name="T46" fmla="*/ 631 w 795"/>
                  <a:gd name="T47" fmla="*/ 186 h 920"/>
                  <a:gd name="T48" fmla="*/ 582 w 795"/>
                  <a:gd name="T49" fmla="*/ 236 h 920"/>
                  <a:gd name="T50" fmla="*/ 562 w 795"/>
                  <a:gd name="T51" fmla="*/ 244 h 920"/>
                  <a:gd name="T52" fmla="*/ 540 w 795"/>
                  <a:gd name="T53" fmla="*/ 229 h 920"/>
                  <a:gd name="T54" fmla="*/ 546 w 795"/>
                  <a:gd name="T55" fmla="*/ 202 h 920"/>
                  <a:gd name="T56" fmla="*/ 592 w 795"/>
                  <a:gd name="T57" fmla="*/ 156 h 920"/>
                  <a:gd name="T58" fmla="*/ 597 w 795"/>
                  <a:gd name="T59" fmla="*/ 152 h 920"/>
                  <a:gd name="T60" fmla="*/ 484 w 795"/>
                  <a:gd name="T61" fmla="*/ 82 h 920"/>
                  <a:gd name="T62" fmla="*/ 356 w 795"/>
                  <a:gd name="T63" fmla="*/ 52 h 920"/>
                  <a:gd name="T64" fmla="*/ 356 w 795"/>
                  <a:gd name="T65" fmla="*/ 58 h 920"/>
                  <a:gd name="T66" fmla="*/ 356 w 795"/>
                  <a:gd name="T67" fmla="*/ 122 h 920"/>
                  <a:gd name="T68" fmla="*/ 323 w 795"/>
                  <a:gd name="T69" fmla="*/ 147 h 920"/>
                  <a:gd name="T70" fmla="*/ 306 w 795"/>
                  <a:gd name="T71" fmla="*/ 123 h 920"/>
                  <a:gd name="T72" fmla="*/ 306 w 795"/>
                  <a:gd name="T73" fmla="*/ 58 h 920"/>
                  <a:gd name="T74" fmla="*/ 306 w 795"/>
                  <a:gd name="T75" fmla="*/ 52 h 920"/>
                  <a:gd name="T76" fmla="*/ 66 w 795"/>
                  <a:gd name="T77" fmla="*/ 151 h 920"/>
                  <a:gd name="T78" fmla="*/ 70 w 795"/>
                  <a:gd name="T79" fmla="*/ 155 h 920"/>
                  <a:gd name="T80" fmla="*/ 116 w 795"/>
                  <a:gd name="T81" fmla="*/ 201 h 920"/>
                  <a:gd name="T82" fmla="*/ 123 w 795"/>
                  <a:gd name="T83" fmla="*/ 225 h 920"/>
                  <a:gd name="T84" fmla="*/ 82 w 795"/>
                  <a:gd name="T85" fmla="*/ 238 h 920"/>
                  <a:gd name="T86" fmla="*/ 12 w 795"/>
                  <a:gd name="T87" fmla="*/ 167 h 920"/>
                  <a:gd name="T88" fmla="*/ 13 w 795"/>
                  <a:gd name="T89" fmla="*/ 132 h 920"/>
                  <a:gd name="T90" fmla="*/ 93 w 795"/>
                  <a:gd name="T91" fmla="*/ 68 h 920"/>
                  <a:gd name="T92" fmla="*/ 262 w 795"/>
                  <a:gd name="T93" fmla="*/ 6 h 920"/>
                  <a:gd name="T94" fmla="*/ 385 w 795"/>
                  <a:gd name="T95" fmla="*/ 5 h 920"/>
                  <a:gd name="T96" fmla="*/ 654 w 795"/>
                  <a:gd name="T97" fmla="*/ 139 h 920"/>
                  <a:gd name="T98" fmla="*/ 772 w 795"/>
                  <a:gd name="T99" fmla="*/ 367 h 920"/>
                  <a:gd name="T100" fmla="*/ 686 w 795"/>
                  <a:gd name="T101" fmla="*/ 725 h 920"/>
                  <a:gd name="T102" fmla="*/ 416 w 795"/>
                  <a:gd name="T103" fmla="*/ 892 h 920"/>
                  <a:gd name="T104" fmla="*/ 17 w 795"/>
                  <a:gd name="T105" fmla="*/ 774 h 920"/>
                  <a:gd name="T106" fmla="*/ 16 w 795"/>
                  <a:gd name="T107" fmla="*/ 729 h 920"/>
                  <a:gd name="T108" fmla="*/ 81 w 795"/>
                  <a:gd name="T109" fmla="*/ 666 h 920"/>
                  <a:gd name="T110" fmla="*/ 122 w 795"/>
                  <a:gd name="T111" fmla="*/ 675 h 920"/>
                  <a:gd name="T112" fmla="*/ 116 w 795"/>
                  <a:gd name="T113" fmla="*/ 702 h 920"/>
                  <a:gd name="T114" fmla="*/ 69 w 795"/>
                  <a:gd name="T115" fmla="*/ 748 h 920"/>
                  <a:gd name="T116" fmla="*/ 66 w 795"/>
                  <a:gd name="T117" fmla="*/ 752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5" h="920">
                    <a:moveTo>
                      <a:pt x="66" y="752"/>
                    </a:moveTo>
                    <a:cubicBezTo>
                      <a:pt x="135" y="812"/>
                      <a:pt x="215" y="844"/>
                      <a:pt x="306" y="851"/>
                    </a:cubicBezTo>
                    <a:cubicBezTo>
                      <a:pt x="306" y="849"/>
                      <a:pt x="306" y="847"/>
                      <a:pt x="306" y="846"/>
                    </a:cubicBezTo>
                    <a:cubicBezTo>
                      <a:pt x="306" y="824"/>
                      <a:pt x="306" y="802"/>
                      <a:pt x="306" y="780"/>
                    </a:cubicBezTo>
                    <a:cubicBezTo>
                      <a:pt x="306" y="762"/>
                      <a:pt x="322" y="751"/>
                      <a:pt x="339" y="756"/>
                    </a:cubicBezTo>
                    <a:cubicBezTo>
                      <a:pt x="348" y="759"/>
                      <a:pt x="353" y="766"/>
                      <a:pt x="355" y="775"/>
                    </a:cubicBezTo>
                    <a:cubicBezTo>
                      <a:pt x="356" y="778"/>
                      <a:pt x="356" y="781"/>
                      <a:pt x="356" y="784"/>
                    </a:cubicBezTo>
                    <a:cubicBezTo>
                      <a:pt x="356" y="804"/>
                      <a:pt x="356" y="825"/>
                      <a:pt x="356" y="845"/>
                    </a:cubicBezTo>
                    <a:cubicBezTo>
                      <a:pt x="356" y="847"/>
                      <a:pt x="356" y="849"/>
                      <a:pt x="356" y="851"/>
                    </a:cubicBezTo>
                    <a:cubicBezTo>
                      <a:pt x="392" y="849"/>
                      <a:pt x="427" y="842"/>
                      <a:pt x="462" y="830"/>
                    </a:cubicBezTo>
                    <a:cubicBezTo>
                      <a:pt x="511" y="813"/>
                      <a:pt x="556" y="787"/>
                      <a:pt x="596" y="752"/>
                    </a:cubicBezTo>
                    <a:cubicBezTo>
                      <a:pt x="594" y="750"/>
                      <a:pt x="593" y="749"/>
                      <a:pt x="592" y="748"/>
                    </a:cubicBezTo>
                    <a:cubicBezTo>
                      <a:pt x="577" y="733"/>
                      <a:pt x="562" y="718"/>
                      <a:pt x="547" y="703"/>
                    </a:cubicBezTo>
                    <a:cubicBezTo>
                      <a:pt x="536" y="692"/>
                      <a:pt x="536" y="676"/>
                      <a:pt x="546" y="666"/>
                    </a:cubicBezTo>
                    <a:cubicBezTo>
                      <a:pt x="555" y="656"/>
                      <a:pt x="571" y="657"/>
                      <a:pt x="582" y="667"/>
                    </a:cubicBezTo>
                    <a:cubicBezTo>
                      <a:pt x="598" y="684"/>
                      <a:pt x="614" y="700"/>
                      <a:pt x="631" y="717"/>
                    </a:cubicBezTo>
                    <a:cubicBezTo>
                      <a:pt x="691" y="647"/>
                      <a:pt x="724" y="568"/>
                      <a:pt x="731" y="476"/>
                    </a:cubicBezTo>
                    <a:cubicBezTo>
                      <a:pt x="728" y="476"/>
                      <a:pt x="727" y="476"/>
                      <a:pt x="725" y="476"/>
                    </a:cubicBezTo>
                    <a:cubicBezTo>
                      <a:pt x="703" y="476"/>
                      <a:pt x="681" y="476"/>
                      <a:pt x="659" y="476"/>
                    </a:cubicBezTo>
                    <a:cubicBezTo>
                      <a:pt x="642" y="476"/>
                      <a:pt x="631" y="461"/>
                      <a:pt x="635" y="445"/>
                    </a:cubicBezTo>
                    <a:cubicBezTo>
                      <a:pt x="638" y="434"/>
                      <a:pt x="647" y="427"/>
                      <a:pt x="659" y="427"/>
                    </a:cubicBezTo>
                    <a:cubicBezTo>
                      <a:pt x="681" y="427"/>
                      <a:pt x="703" y="427"/>
                      <a:pt x="725" y="427"/>
                    </a:cubicBezTo>
                    <a:cubicBezTo>
                      <a:pt x="726" y="427"/>
                      <a:pt x="728" y="427"/>
                      <a:pt x="731" y="427"/>
                    </a:cubicBezTo>
                    <a:cubicBezTo>
                      <a:pt x="724" y="335"/>
                      <a:pt x="691" y="256"/>
                      <a:pt x="631" y="186"/>
                    </a:cubicBezTo>
                    <a:cubicBezTo>
                      <a:pt x="614" y="203"/>
                      <a:pt x="598" y="219"/>
                      <a:pt x="582" y="236"/>
                    </a:cubicBezTo>
                    <a:cubicBezTo>
                      <a:pt x="576" y="241"/>
                      <a:pt x="570" y="244"/>
                      <a:pt x="562" y="244"/>
                    </a:cubicBezTo>
                    <a:cubicBezTo>
                      <a:pt x="551" y="243"/>
                      <a:pt x="544" y="238"/>
                      <a:pt x="540" y="229"/>
                    </a:cubicBezTo>
                    <a:cubicBezTo>
                      <a:pt x="537" y="219"/>
                      <a:pt x="538" y="209"/>
                      <a:pt x="546" y="202"/>
                    </a:cubicBezTo>
                    <a:cubicBezTo>
                      <a:pt x="561" y="186"/>
                      <a:pt x="576" y="171"/>
                      <a:pt x="592" y="156"/>
                    </a:cubicBezTo>
                    <a:cubicBezTo>
                      <a:pt x="593" y="154"/>
                      <a:pt x="595" y="154"/>
                      <a:pt x="597" y="152"/>
                    </a:cubicBezTo>
                    <a:cubicBezTo>
                      <a:pt x="562" y="122"/>
                      <a:pt x="525" y="99"/>
                      <a:pt x="484" y="82"/>
                    </a:cubicBezTo>
                    <a:cubicBezTo>
                      <a:pt x="443" y="65"/>
                      <a:pt x="401" y="55"/>
                      <a:pt x="356" y="52"/>
                    </a:cubicBezTo>
                    <a:cubicBezTo>
                      <a:pt x="356" y="54"/>
                      <a:pt x="356" y="56"/>
                      <a:pt x="356" y="58"/>
                    </a:cubicBezTo>
                    <a:cubicBezTo>
                      <a:pt x="356" y="79"/>
                      <a:pt x="356" y="101"/>
                      <a:pt x="356" y="122"/>
                    </a:cubicBezTo>
                    <a:cubicBezTo>
                      <a:pt x="355" y="141"/>
                      <a:pt x="340" y="152"/>
                      <a:pt x="323" y="147"/>
                    </a:cubicBezTo>
                    <a:cubicBezTo>
                      <a:pt x="313" y="144"/>
                      <a:pt x="306" y="135"/>
                      <a:pt x="306" y="123"/>
                    </a:cubicBezTo>
                    <a:cubicBezTo>
                      <a:pt x="306" y="101"/>
                      <a:pt x="306" y="79"/>
                      <a:pt x="306" y="58"/>
                    </a:cubicBezTo>
                    <a:cubicBezTo>
                      <a:pt x="306" y="56"/>
                      <a:pt x="306" y="54"/>
                      <a:pt x="306" y="52"/>
                    </a:cubicBezTo>
                    <a:cubicBezTo>
                      <a:pt x="215" y="59"/>
                      <a:pt x="135" y="91"/>
                      <a:pt x="66" y="151"/>
                    </a:cubicBezTo>
                    <a:cubicBezTo>
                      <a:pt x="68" y="153"/>
                      <a:pt x="69" y="154"/>
                      <a:pt x="70" y="155"/>
                    </a:cubicBezTo>
                    <a:cubicBezTo>
                      <a:pt x="85" y="171"/>
                      <a:pt x="100" y="186"/>
                      <a:pt x="116" y="201"/>
                    </a:cubicBezTo>
                    <a:cubicBezTo>
                      <a:pt x="122" y="208"/>
                      <a:pt x="125" y="216"/>
                      <a:pt x="123" y="225"/>
                    </a:cubicBezTo>
                    <a:cubicBezTo>
                      <a:pt x="119" y="243"/>
                      <a:pt x="96" y="251"/>
                      <a:pt x="82" y="238"/>
                    </a:cubicBezTo>
                    <a:cubicBezTo>
                      <a:pt x="58" y="215"/>
                      <a:pt x="35" y="191"/>
                      <a:pt x="12" y="167"/>
                    </a:cubicBezTo>
                    <a:cubicBezTo>
                      <a:pt x="2" y="157"/>
                      <a:pt x="3" y="142"/>
                      <a:pt x="13" y="132"/>
                    </a:cubicBezTo>
                    <a:cubicBezTo>
                      <a:pt x="37" y="108"/>
                      <a:pt x="64" y="87"/>
                      <a:pt x="93" y="68"/>
                    </a:cubicBezTo>
                    <a:cubicBezTo>
                      <a:pt x="145" y="36"/>
                      <a:pt x="202" y="16"/>
                      <a:pt x="262" y="6"/>
                    </a:cubicBezTo>
                    <a:cubicBezTo>
                      <a:pt x="303" y="0"/>
                      <a:pt x="344" y="0"/>
                      <a:pt x="385" y="5"/>
                    </a:cubicBezTo>
                    <a:cubicBezTo>
                      <a:pt x="490" y="18"/>
                      <a:pt x="580" y="63"/>
                      <a:pt x="654" y="139"/>
                    </a:cubicBezTo>
                    <a:cubicBezTo>
                      <a:pt x="716" y="203"/>
                      <a:pt x="756" y="279"/>
                      <a:pt x="772" y="367"/>
                    </a:cubicBezTo>
                    <a:cubicBezTo>
                      <a:pt x="795" y="499"/>
                      <a:pt x="767" y="619"/>
                      <a:pt x="686" y="725"/>
                    </a:cubicBezTo>
                    <a:cubicBezTo>
                      <a:pt x="617" y="814"/>
                      <a:pt x="527" y="871"/>
                      <a:pt x="416" y="892"/>
                    </a:cubicBezTo>
                    <a:cubicBezTo>
                      <a:pt x="263" y="920"/>
                      <a:pt x="130" y="879"/>
                      <a:pt x="17" y="774"/>
                    </a:cubicBezTo>
                    <a:cubicBezTo>
                      <a:pt x="2" y="760"/>
                      <a:pt x="0" y="744"/>
                      <a:pt x="16" y="729"/>
                    </a:cubicBezTo>
                    <a:cubicBezTo>
                      <a:pt x="39" y="709"/>
                      <a:pt x="59" y="687"/>
                      <a:pt x="81" y="666"/>
                    </a:cubicBezTo>
                    <a:cubicBezTo>
                      <a:pt x="94" y="653"/>
                      <a:pt x="116" y="658"/>
                      <a:pt x="122" y="675"/>
                    </a:cubicBezTo>
                    <a:cubicBezTo>
                      <a:pt x="125" y="685"/>
                      <a:pt x="123" y="694"/>
                      <a:pt x="116" y="702"/>
                    </a:cubicBezTo>
                    <a:cubicBezTo>
                      <a:pt x="100" y="717"/>
                      <a:pt x="85" y="733"/>
                      <a:pt x="69" y="748"/>
                    </a:cubicBezTo>
                    <a:cubicBezTo>
                      <a:pt x="68" y="749"/>
                      <a:pt x="68" y="750"/>
                      <a:pt x="66" y="7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9" name="Freeform 7">
                <a:extLst>
                  <a:ext uri="{FF2B5EF4-FFF2-40B4-BE49-F238E27FC236}">
                    <a16:creationId xmlns:a16="http://schemas.microsoft.com/office/drawing/2014/main" id="{9D6E146C-B6FF-44E0-99B2-30CDB2B0DC1E}"/>
                  </a:ext>
                </a:extLst>
              </p:cNvPr>
              <p:cNvSpPr>
                <a:spLocks/>
              </p:cNvSpPr>
              <p:nvPr/>
            </p:nvSpPr>
            <p:spPr bwMode="auto">
              <a:xfrm>
                <a:off x="-4310063" y="2490788"/>
                <a:ext cx="815975" cy="923925"/>
              </a:xfrm>
              <a:custGeom>
                <a:avLst/>
                <a:gdLst>
                  <a:gd name="T0" fmla="*/ 49 w 216"/>
                  <a:gd name="T1" fmla="*/ 196 h 245"/>
                  <a:gd name="T2" fmla="*/ 56 w 216"/>
                  <a:gd name="T3" fmla="*/ 196 h 245"/>
                  <a:gd name="T4" fmla="*/ 187 w 216"/>
                  <a:gd name="T5" fmla="*/ 196 h 245"/>
                  <a:gd name="T6" fmla="*/ 211 w 216"/>
                  <a:gd name="T7" fmla="*/ 228 h 245"/>
                  <a:gd name="T8" fmla="*/ 189 w 216"/>
                  <a:gd name="T9" fmla="*/ 245 h 245"/>
                  <a:gd name="T10" fmla="*/ 152 w 216"/>
                  <a:gd name="T11" fmla="*/ 245 h 245"/>
                  <a:gd name="T12" fmla="*/ 28 w 216"/>
                  <a:gd name="T13" fmla="*/ 245 h 245"/>
                  <a:gd name="T14" fmla="*/ 0 w 216"/>
                  <a:gd name="T15" fmla="*/ 217 h 245"/>
                  <a:gd name="T16" fmla="*/ 0 w 216"/>
                  <a:gd name="T17" fmla="*/ 30 h 245"/>
                  <a:gd name="T18" fmla="*/ 34 w 216"/>
                  <a:gd name="T19" fmla="*/ 7 h 245"/>
                  <a:gd name="T20" fmla="*/ 49 w 216"/>
                  <a:gd name="T21" fmla="*/ 26 h 245"/>
                  <a:gd name="T22" fmla="*/ 49 w 216"/>
                  <a:gd name="T23" fmla="*/ 34 h 245"/>
                  <a:gd name="T24" fmla="*/ 49 w 216"/>
                  <a:gd name="T25" fmla="*/ 189 h 245"/>
                  <a:gd name="T26" fmla="*/ 49 w 216"/>
                  <a:gd name="T27" fmla="*/ 19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 h="245">
                    <a:moveTo>
                      <a:pt x="49" y="196"/>
                    </a:moveTo>
                    <a:cubicBezTo>
                      <a:pt x="52" y="196"/>
                      <a:pt x="54" y="196"/>
                      <a:pt x="56" y="196"/>
                    </a:cubicBezTo>
                    <a:cubicBezTo>
                      <a:pt x="100" y="196"/>
                      <a:pt x="143" y="196"/>
                      <a:pt x="187" y="196"/>
                    </a:cubicBezTo>
                    <a:cubicBezTo>
                      <a:pt x="205" y="196"/>
                      <a:pt x="216" y="212"/>
                      <a:pt x="211" y="228"/>
                    </a:cubicBezTo>
                    <a:cubicBezTo>
                      <a:pt x="208" y="238"/>
                      <a:pt x="199" y="245"/>
                      <a:pt x="189" y="245"/>
                    </a:cubicBezTo>
                    <a:cubicBezTo>
                      <a:pt x="176" y="245"/>
                      <a:pt x="164" y="245"/>
                      <a:pt x="152" y="245"/>
                    </a:cubicBezTo>
                    <a:cubicBezTo>
                      <a:pt x="110" y="245"/>
                      <a:pt x="69" y="245"/>
                      <a:pt x="28" y="245"/>
                    </a:cubicBezTo>
                    <a:cubicBezTo>
                      <a:pt x="9" y="245"/>
                      <a:pt x="0" y="236"/>
                      <a:pt x="0" y="217"/>
                    </a:cubicBezTo>
                    <a:cubicBezTo>
                      <a:pt x="0" y="155"/>
                      <a:pt x="0" y="93"/>
                      <a:pt x="0" y="30"/>
                    </a:cubicBezTo>
                    <a:cubicBezTo>
                      <a:pt x="0" y="12"/>
                      <a:pt x="17" y="0"/>
                      <a:pt x="34" y="7"/>
                    </a:cubicBezTo>
                    <a:cubicBezTo>
                      <a:pt x="43" y="10"/>
                      <a:pt x="48" y="17"/>
                      <a:pt x="49" y="26"/>
                    </a:cubicBezTo>
                    <a:cubicBezTo>
                      <a:pt x="49" y="29"/>
                      <a:pt x="49" y="31"/>
                      <a:pt x="49" y="34"/>
                    </a:cubicBezTo>
                    <a:cubicBezTo>
                      <a:pt x="49" y="86"/>
                      <a:pt x="49" y="138"/>
                      <a:pt x="49" y="189"/>
                    </a:cubicBezTo>
                    <a:cubicBezTo>
                      <a:pt x="49" y="191"/>
                      <a:pt x="49" y="193"/>
                      <a:pt x="49"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0" name="Freeform 8">
                <a:extLst>
                  <a:ext uri="{FF2B5EF4-FFF2-40B4-BE49-F238E27FC236}">
                    <a16:creationId xmlns:a16="http://schemas.microsoft.com/office/drawing/2014/main" id="{65F86E34-1D1F-A482-BCF3-F4CC4406713A}"/>
                  </a:ext>
                </a:extLst>
              </p:cNvPr>
              <p:cNvSpPr>
                <a:spLocks/>
              </p:cNvSpPr>
              <p:nvPr/>
            </p:nvSpPr>
            <p:spPr bwMode="auto">
              <a:xfrm>
                <a:off x="-6732588" y="3230563"/>
                <a:ext cx="1233488" cy="184150"/>
              </a:xfrm>
              <a:custGeom>
                <a:avLst/>
                <a:gdLst>
                  <a:gd name="T0" fmla="*/ 164 w 327"/>
                  <a:gd name="T1" fmla="*/ 49 h 49"/>
                  <a:gd name="T2" fmla="*/ 28 w 327"/>
                  <a:gd name="T3" fmla="*/ 49 h 49"/>
                  <a:gd name="T4" fmla="*/ 4 w 327"/>
                  <a:gd name="T5" fmla="*/ 17 h 49"/>
                  <a:gd name="T6" fmla="*/ 26 w 327"/>
                  <a:gd name="T7" fmla="*/ 0 h 49"/>
                  <a:gd name="T8" fmla="*/ 30 w 327"/>
                  <a:gd name="T9" fmla="*/ 0 h 49"/>
                  <a:gd name="T10" fmla="*/ 298 w 327"/>
                  <a:gd name="T11" fmla="*/ 0 h 49"/>
                  <a:gd name="T12" fmla="*/ 324 w 327"/>
                  <a:gd name="T13" fmla="*/ 20 h 49"/>
                  <a:gd name="T14" fmla="*/ 301 w 327"/>
                  <a:gd name="T15" fmla="*/ 49 h 49"/>
                  <a:gd name="T16" fmla="*/ 254 w 327"/>
                  <a:gd name="T17" fmla="*/ 49 h 49"/>
                  <a:gd name="T18" fmla="*/ 164 w 327"/>
                  <a:gd name="T1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7" h="49">
                    <a:moveTo>
                      <a:pt x="164" y="49"/>
                    </a:moveTo>
                    <a:cubicBezTo>
                      <a:pt x="118" y="49"/>
                      <a:pt x="73" y="49"/>
                      <a:pt x="28" y="49"/>
                    </a:cubicBezTo>
                    <a:cubicBezTo>
                      <a:pt x="11" y="49"/>
                      <a:pt x="0" y="34"/>
                      <a:pt x="4" y="17"/>
                    </a:cubicBezTo>
                    <a:cubicBezTo>
                      <a:pt x="7" y="8"/>
                      <a:pt x="16" y="1"/>
                      <a:pt x="26" y="0"/>
                    </a:cubicBezTo>
                    <a:cubicBezTo>
                      <a:pt x="27" y="0"/>
                      <a:pt x="29" y="0"/>
                      <a:pt x="30" y="0"/>
                    </a:cubicBezTo>
                    <a:cubicBezTo>
                      <a:pt x="119" y="0"/>
                      <a:pt x="209" y="0"/>
                      <a:pt x="298" y="0"/>
                    </a:cubicBezTo>
                    <a:cubicBezTo>
                      <a:pt x="312" y="0"/>
                      <a:pt x="322" y="8"/>
                      <a:pt x="324" y="20"/>
                    </a:cubicBezTo>
                    <a:cubicBezTo>
                      <a:pt x="327" y="35"/>
                      <a:pt x="316" y="49"/>
                      <a:pt x="301" y="49"/>
                    </a:cubicBezTo>
                    <a:cubicBezTo>
                      <a:pt x="285" y="49"/>
                      <a:pt x="270" y="49"/>
                      <a:pt x="254" y="49"/>
                    </a:cubicBezTo>
                    <a:cubicBezTo>
                      <a:pt x="224" y="49"/>
                      <a:pt x="194" y="49"/>
                      <a:pt x="164"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1" name="Freeform 9">
                <a:extLst>
                  <a:ext uri="{FF2B5EF4-FFF2-40B4-BE49-F238E27FC236}">
                    <a16:creationId xmlns:a16="http://schemas.microsoft.com/office/drawing/2014/main" id="{79E9A816-71DC-15DB-F26F-36FC6332EA51}"/>
                  </a:ext>
                </a:extLst>
              </p:cNvPr>
              <p:cNvSpPr>
                <a:spLocks/>
              </p:cNvSpPr>
              <p:nvPr/>
            </p:nvSpPr>
            <p:spPr bwMode="auto">
              <a:xfrm>
                <a:off x="-6384926" y="3819525"/>
                <a:ext cx="890588" cy="184150"/>
              </a:xfrm>
              <a:custGeom>
                <a:avLst/>
                <a:gdLst>
                  <a:gd name="T0" fmla="*/ 118 w 236"/>
                  <a:gd name="T1" fmla="*/ 49 h 49"/>
                  <a:gd name="T2" fmla="*/ 30 w 236"/>
                  <a:gd name="T3" fmla="*/ 49 h 49"/>
                  <a:gd name="T4" fmla="*/ 5 w 236"/>
                  <a:gd name="T5" fmla="*/ 17 h 49"/>
                  <a:gd name="T6" fmla="*/ 24 w 236"/>
                  <a:gd name="T7" fmla="*/ 0 h 49"/>
                  <a:gd name="T8" fmla="*/ 31 w 236"/>
                  <a:gd name="T9" fmla="*/ 0 h 49"/>
                  <a:gd name="T10" fmla="*/ 205 w 236"/>
                  <a:gd name="T11" fmla="*/ 0 h 49"/>
                  <a:gd name="T12" fmla="*/ 232 w 236"/>
                  <a:gd name="T13" fmla="*/ 18 h 49"/>
                  <a:gd name="T14" fmla="*/ 207 w 236"/>
                  <a:gd name="T15" fmla="*/ 49 h 49"/>
                  <a:gd name="T16" fmla="*/ 137 w 236"/>
                  <a:gd name="T17" fmla="*/ 49 h 49"/>
                  <a:gd name="T18" fmla="*/ 118 w 236"/>
                  <a:gd name="T1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 h="49">
                    <a:moveTo>
                      <a:pt x="118" y="49"/>
                    </a:moveTo>
                    <a:cubicBezTo>
                      <a:pt x="88" y="49"/>
                      <a:pt x="59" y="49"/>
                      <a:pt x="30" y="49"/>
                    </a:cubicBezTo>
                    <a:cubicBezTo>
                      <a:pt x="11" y="49"/>
                      <a:pt x="0" y="34"/>
                      <a:pt x="5" y="17"/>
                    </a:cubicBezTo>
                    <a:cubicBezTo>
                      <a:pt x="8" y="7"/>
                      <a:pt x="15" y="2"/>
                      <a:pt x="24" y="0"/>
                    </a:cubicBezTo>
                    <a:cubicBezTo>
                      <a:pt x="26" y="0"/>
                      <a:pt x="29" y="0"/>
                      <a:pt x="31" y="0"/>
                    </a:cubicBezTo>
                    <a:cubicBezTo>
                      <a:pt x="89" y="0"/>
                      <a:pt x="147" y="0"/>
                      <a:pt x="205" y="0"/>
                    </a:cubicBezTo>
                    <a:cubicBezTo>
                      <a:pt x="219" y="0"/>
                      <a:pt x="229" y="7"/>
                      <a:pt x="232" y="18"/>
                    </a:cubicBezTo>
                    <a:cubicBezTo>
                      <a:pt x="236" y="35"/>
                      <a:pt x="225" y="49"/>
                      <a:pt x="207" y="49"/>
                    </a:cubicBezTo>
                    <a:cubicBezTo>
                      <a:pt x="184" y="49"/>
                      <a:pt x="160" y="49"/>
                      <a:pt x="137" y="49"/>
                    </a:cubicBezTo>
                    <a:cubicBezTo>
                      <a:pt x="131" y="49"/>
                      <a:pt x="124" y="49"/>
                      <a:pt x="118"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10">
                <a:extLst>
                  <a:ext uri="{FF2B5EF4-FFF2-40B4-BE49-F238E27FC236}">
                    <a16:creationId xmlns:a16="http://schemas.microsoft.com/office/drawing/2014/main" id="{C57C9597-F40B-1262-065E-BC5050AE2E77}"/>
                  </a:ext>
                </a:extLst>
              </p:cNvPr>
              <p:cNvSpPr>
                <a:spLocks/>
              </p:cNvSpPr>
              <p:nvPr/>
            </p:nvSpPr>
            <p:spPr bwMode="auto">
              <a:xfrm>
                <a:off x="-6384926" y="2641600"/>
                <a:ext cx="893763" cy="185738"/>
              </a:xfrm>
              <a:custGeom>
                <a:avLst/>
                <a:gdLst>
                  <a:gd name="T0" fmla="*/ 118 w 237"/>
                  <a:gd name="T1" fmla="*/ 0 h 49"/>
                  <a:gd name="T2" fmla="*/ 207 w 237"/>
                  <a:gd name="T3" fmla="*/ 0 h 49"/>
                  <a:gd name="T4" fmla="*/ 231 w 237"/>
                  <a:gd name="T5" fmla="*/ 33 h 49"/>
                  <a:gd name="T6" fmla="*/ 212 w 237"/>
                  <a:gd name="T7" fmla="*/ 49 h 49"/>
                  <a:gd name="T8" fmla="*/ 205 w 237"/>
                  <a:gd name="T9" fmla="*/ 49 h 49"/>
                  <a:gd name="T10" fmla="*/ 31 w 237"/>
                  <a:gd name="T11" fmla="*/ 49 h 49"/>
                  <a:gd name="T12" fmla="*/ 5 w 237"/>
                  <a:gd name="T13" fmla="*/ 33 h 49"/>
                  <a:gd name="T14" fmla="*/ 30 w 237"/>
                  <a:gd name="T15" fmla="*/ 0 h 49"/>
                  <a:gd name="T16" fmla="*/ 118 w 237"/>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49">
                    <a:moveTo>
                      <a:pt x="118" y="0"/>
                    </a:moveTo>
                    <a:cubicBezTo>
                      <a:pt x="148" y="0"/>
                      <a:pt x="177" y="0"/>
                      <a:pt x="207" y="0"/>
                    </a:cubicBezTo>
                    <a:cubicBezTo>
                      <a:pt x="225" y="0"/>
                      <a:pt x="237" y="17"/>
                      <a:pt x="231" y="33"/>
                    </a:cubicBezTo>
                    <a:cubicBezTo>
                      <a:pt x="228" y="42"/>
                      <a:pt x="221" y="47"/>
                      <a:pt x="212" y="49"/>
                    </a:cubicBezTo>
                    <a:cubicBezTo>
                      <a:pt x="210" y="49"/>
                      <a:pt x="207" y="49"/>
                      <a:pt x="205" y="49"/>
                    </a:cubicBezTo>
                    <a:cubicBezTo>
                      <a:pt x="147" y="49"/>
                      <a:pt x="89" y="49"/>
                      <a:pt x="31" y="49"/>
                    </a:cubicBezTo>
                    <a:cubicBezTo>
                      <a:pt x="18" y="49"/>
                      <a:pt x="9" y="44"/>
                      <a:pt x="5" y="33"/>
                    </a:cubicBezTo>
                    <a:cubicBezTo>
                      <a:pt x="0" y="16"/>
                      <a:pt x="11" y="0"/>
                      <a:pt x="30" y="0"/>
                    </a:cubicBezTo>
                    <a:cubicBezTo>
                      <a:pt x="59" y="0"/>
                      <a:pt x="89" y="0"/>
                      <a:pt x="1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782054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598" y="354645"/>
            <a:ext cx="9731652" cy="903124"/>
          </a:xfrm>
        </p:spPr>
        <p:txBody>
          <a:bodyPr>
            <a:noAutofit/>
          </a:bodyPr>
          <a:lstStyle/>
          <a:p>
            <a:r>
              <a:rPr lang="en-US" dirty="0"/>
              <a:t>Distinguishing TD From Drug-Induced Parkinsonism Is </a:t>
            </a:r>
            <a:br>
              <a:rPr lang="en-US" dirty="0"/>
            </a:br>
            <a:r>
              <a:rPr lang="en-US" dirty="0"/>
              <a:t>Critical, Because Each Requires Its Own Management Strategy</a:t>
            </a:r>
            <a:r>
              <a:rPr lang="en-US" baseline="30000" dirty="0"/>
              <a:t>1</a:t>
            </a:r>
          </a:p>
        </p:txBody>
      </p:sp>
      <p:sp>
        <p:nvSpPr>
          <p:cNvPr id="4" name="Slide Number Placeholder 3"/>
          <p:cNvSpPr>
            <a:spLocks noGrp="1"/>
          </p:cNvSpPr>
          <p:nvPr>
            <p:ph type="sldNum" sz="quarter" idx="4"/>
          </p:nvPr>
        </p:nvSpPr>
        <p:spPr/>
        <p:txBody>
          <a:bodyPr/>
          <a:lstStyle/>
          <a:p>
            <a:fld id="{F3C1FD0B-2342-48FB-A867-BE1FD0EAA53B}" type="slidenum">
              <a:rPr lang="en-US"/>
              <a:pPr/>
              <a:t>27</a:t>
            </a:fld>
            <a:endParaRPr lang="en-US" dirty="0"/>
          </a:p>
        </p:txBody>
      </p:sp>
      <p:sp>
        <p:nvSpPr>
          <p:cNvPr id="137" name="Text Placeholder 10"/>
          <p:cNvSpPr>
            <a:spLocks noGrp="1"/>
          </p:cNvSpPr>
          <p:nvPr>
            <p:ph type="body" sz="quarter" idx="10"/>
          </p:nvPr>
        </p:nvSpPr>
        <p:spPr/>
        <p:txBody>
          <a:bodyPr/>
          <a:lstStyle/>
          <a:p>
            <a:r>
              <a:rPr lang="en-US" dirty="0"/>
              <a:t>Differential Diagnosis of Tardive Dyskinesia</a:t>
            </a:r>
          </a:p>
        </p:txBody>
      </p:sp>
      <p:sp>
        <p:nvSpPr>
          <p:cNvPr id="97" name="TextBox 96">
            <a:extLst>
              <a:ext uri="{FF2B5EF4-FFF2-40B4-BE49-F238E27FC236}">
                <a16:creationId xmlns:a16="http://schemas.microsoft.com/office/drawing/2014/main" id="{6C0EEFF9-4EEF-3EE9-F7C1-CCFD9A318876}"/>
              </a:ext>
            </a:extLst>
          </p:cNvPr>
          <p:cNvSpPr txBox="1"/>
          <p:nvPr/>
        </p:nvSpPr>
        <p:spPr>
          <a:xfrm>
            <a:off x="6394786" y="4921867"/>
            <a:ext cx="1132547" cy="319957"/>
          </a:xfrm>
          <a:prstGeom prst="rect">
            <a:avLst/>
          </a:prstGeom>
          <a:noFill/>
        </p:spPr>
        <p:txBody>
          <a:bodyPr wrap="square" lIns="0" tIns="0" rIns="0" bIns="0" rtlCol="0" anchor="ctr" anchorCtr="0">
            <a:noAutofit/>
          </a:bodyPr>
          <a:lstStyle/>
          <a:p>
            <a:pPr algn="ctr"/>
            <a:r>
              <a:rPr lang="en-US" sz="1050" dirty="0"/>
              <a:t>Rhythmic</a:t>
            </a:r>
            <a:br>
              <a:rPr lang="en-US" sz="1050" dirty="0"/>
            </a:br>
            <a:r>
              <a:rPr lang="en-US" sz="1050" dirty="0"/>
              <a:t>tremor</a:t>
            </a:r>
            <a:r>
              <a:rPr lang="en-US" sz="1050" baseline="30000" dirty="0"/>
              <a:t>3</a:t>
            </a:r>
          </a:p>
        </p:txBody>
      </p:sp>
      <p:sp>
        <p:nvSpPr>
          <p:cNvPr id="98" name="TextBox 97">
            <a:extLst>
              <a:ext uri="{FF2B5EF4-FFF2-40B4-BE49-F238E27FC236}">
                <a16:creationId xmlns:a16="http://schemas.microsoft.com/office/drawing/2014/main" id="{C9397EC1-5199-B3A8-90DB-146BB58BDA37}"/>
              </a:ext>
            </a:extLst>
          </p:cNvPr>
          <p:cNvSpPr txBox="1"/>
          <p:nvPr/>
        </p:nvSpPr>
        <p:spPr>
          <a:xfrm>
            <a:off x="7888792" y="4921867"/>
            <a:ext cx="893070" cy="319957"/>
          </a:xfrm>
          <a:prstGeom prst="rect">
            <a:avLst/>
          </a:prstGeom>
          <a:noFill/>
        </p:spPr>
        <p:txBody>
          <a:bodyPr wrap="square" lIns="0" tIns="0" rIns="0" bIns="0" rtlCol="0" anchor="ctr" anchorCtr="0">
            <a:noAutofit/>
          </a:bodyPr>
          <a:lstStyle/>
          <a:p>
            <a:pPr algn="ctr"/>
            <a:r>
              <a:rPr lang="en-US" sz="1050" dirty="0"/>
              <a:t>Shuffling/</a:t>
            </a:r>
            <a:br>
              <a:rPr lang="en-US" sz="1050" dirty="0"/>
            </a:br>
            <a:r>
              <a:rPr lang="en-US" sz="1050" dirty="0"/>
              <a:t>slowing gait</a:t>
            </a:r>
            <a:r>
              <a:rPr lang="en-US" sz="1050" baseline="30000" dirty="0"/>
              <a:t>3</a:t>
            </a:r>
          </a:p>
        </p:txBody>
      </p:sp>
      <p:sp>
        <p:nvSpPr>
          <p:cNvPr id="99" name="TextBox 98">
            <a:extLst>
              <a:ext uri="{FF2B5EF4-FFF2-40B4-BE49-F238E27FC236}">
                <a16:creationId xmlns:a16="http://schemas.microsoft.com/office/drawing/2014/main" id="{9949672E-8D22-1B40-A16B-FA78F4D2B89E}"/>
              </a:ext>
            </a:extLst>
          </p:cNvPr>
          <p:cNvSpPr txBox="1"/>
          <p:nvPr/>
        </p:nvSpPr>
        <p:spPr>
          <a:xfrm>
            <a:off x="10595529" y="4921867"/>
            <a:ext cx="989448" cy="319957"/>
          </a:xfrm>
          <a:prstGeom prst="rect">
            <a:avLst/>
          </a:prstGeom>
          <a:noFill/>
        </p:spPr>
        <p:txBody>
          <a:bodyPr wrap="square" lIns="0" tIns="0" rIns="0" bIns="0" rtlCol="0" anchor="ctr" anchorCtr="0">
            <a:noAutofit/>
          </a:bodyPr>
          <a:lstStyle/>
          <a:p>
            <a:pPr algn="ctr"/>
            <a:r>
              <a:rPr lang="en-US" sz="1050" dirty="0"/>
              <a:t>Bradykinesia</a:t>
            </a:r>
            <a:r>
              <a:rPr lang="en-US" sz="1050" baseline="30000" dirty="0"/>
              <a:t>3</a:t>
            </a:r>
          </a:p>
        </p:txBody>
      </p:sp>
      <p:sp>
        <p:nvSpPr>
          <p:cNvPr id="100" name="TextBox 99">
            <a:extLst>
              <a:ext uri="{FF2B5EF4-FFF2-40B4-BE49-F238E27FC236}">
                <a16:creationId xmlns:a16="http://schemas.microsoft.com/office/drawing/2014/main" id="{00EEC661-2A1A-2DB3-6705-ACDEEF13EAF9}"/>
              </a:ext>
            </a:extLst>
          </p:cNvPr>
          <p:cNvSpPr txBox="1"/>
          <p:nvPr/>
        </p:nvSpPr>
        <p:spPr>
          <a:xfrm>
            <a:off x="976183" y="4921867"/>
            <a:ext cx="935848" cy="319957"/>
          </a:xfrm>
          <a:prstGeom prst="rect">
            <a:avLst/>
          </a:prstGeom>
          <a:noFill/>
        </p:spPr>
        <p:txBody>
          <a:bodyPr wrap="square" lIns="0" tIns="0" rIns="0" bIns="0" rtlCol="0" anchor="ctr" anchorCtr="0">
            <a:noAutofit/>
          </a:bodyPr>
          <a:lstStyle/>
          <a:p>
            <a:pPr algn="ctr"/>
            <a:r>
              <a:rPr lang="en-US" sz="1050" dirty="0"/>
              <a:t>Arrhythmic</a:t>
            </a:r>
            <a:r>
              <a:rPr lang="en-US" sz="1050" baseline="30000" dirty="0"/>
              <a:t>3</a:t>
            </a:r>
          </a:p>
        </p:txBody>
      </p:sp>
      <p:sp>
        <p:nvSpPr>
          <p:cNvPr id="101" name="TextBox 100">
            <a:extLst>
              <a:ext uri="{FF2B5EF4-FFF2-40B4-BE49-F238E27FC236}">
                <a16:creationId xmlns:a16="http://schemas.microsoft.com/office/drawing/2014/main" id="{228B152A-5B12-B9D5-D635-8FE28E7C542C}"/>
              </a:ext>
            </a:extLst>
          </p:cNvPr>
          <p:cNvSpPr txBox="1"/>
          <p:nvPr/>
        </p:nvSpPr>
        <p:spPr>
          <a:xfrm>
            <a:off x="5054371" y="4921867"/>
            <a:ext cx="1038610" cy="319957"/>
          </a:xfrm>
          <a:prstGeom prst="rect">
            <a:avLst/>
          </a:prstGeom>
          <a:noFill/>
        </p:spPr>
        <p:txBody>
          <a:bodyPr wrap="square" lIns="0" tIns="0" rIns="0" bIns="0" rtlCol="0" anchor="t" anchorCtr="0">
            <a:noAutofit/>
          </a:bodyPr>
          <a:lstStyle/>
          <a:p>
            <a:pPr algn="ctr"/>
            <a:r>
              <a:rPr lang="en-US" sz="1050" dirty="0"/>
              <a:t>Choreoathetoid movement</a:t>
            </a:r>
            <a:r>
              <a:rPr lang="en-US" sz="1050" baseline="30000" dirty="0"/>
              <a:t>3</a:t>
            </a:r>
          </a:p>
        </p:txBody>
      </p:sp>
      <p:sp>
        <p:nvSpPr>
          <p:cNvPr id="102" name="TextBox 101">
            <a:extLst>
              <a:ext uri="{FF2B5EF4-FFF2-40B4-BE49-F238E27FC236}">
                <a16:creationId xmlns:a16="http://schemas.microsoft.com/office/drawing/2014/main" id="{153515A1-9F9C-6E48-28D4-21050CAEDE5B}"/>
              </a:ext>
            </a:extLst>
          </p:cNvPr>
          <p:cNvSpPr txBox="1"/>
          <p:nvPr/>
        </p:nvSpPr>
        <p:spPr>
          <a:xfrm>
            <a:off x="2111984" y="4921867"/>
            <a:ext cx="1408752" cy="319957"/>
          </a:xfrm>
          <a:prstGeom prst="rect">
            <a:avLst/>
          </a:prstGeom>
          <a:noFill/>
        </p:spPr>
        <p:txBody>
          <a:bodyPr wrap="square" lIns="0" tIns="0" rIns="0" bIns="0" rtlCol="0" anchor="t" anchorCtr="0">
            <a:noAutofit/>
          </a:bodyPr>
          <a:lstStyle/>
          <a:p>
            <a:pPr algn="ctr"/>
            <a:r>
              <a:rPr lang="en-US" sz="1050" dirty="0"/>
              <a:t>Lip smacking or puckering, chewing, tongue protrusion</a:t>
            </a:r>
            <a:r>
              <a:rPr lang="en-US" sz="1050" baseline="30000" dirty="0"/>
              <a:t>3</a:t>
            </a:r>
          </a:p>
        </p:txBody>
      </p:sp>
      <p:sp>
        <p:nvSpPr>
          <p:cNvPr id="103" name="TextBox 102">
            <a:extLst>
              <a:ext uri="{FF2B5EF4-FFF2-40B4-BE49-F238E27FC236}">
                <a16:creationId xmlns:a16="http://schemas.microsoft.com/office/drawing/2014/main" id="{FC0CCA47-A142-7D46-F5F5-643AB101F8FF}"/>
              </a:ext>
            </a:extLst>
          </p:cNvPr>
          <p:cNvSpPr txBox="1"/>
          <p:nvPr/>
        </p:nvSpPr>
        <p:spPr>
          <a:xfrm>
            <a:off x="3426784" y="4921867"/>
            <a:ext cx="1543572" cy="319957"/>
          </a:xfrm>
          <a:prstGeom prst="rect">
            <a:avLst/>
          </a:prstGeom>
          <a:noFill/>
        </p:spPr>
        <p:txBody>
          <a:bodyPr wrap="square" lIns="0" tIns="0" rIns="0" bIns="0" rtlCol="0" anchor="t" anchorCtr="0">
            <a:noAutofit/>
          </a:bodyPr>
          <a:lstStyle/>
          <a:p>
            <a:pPr algn="ctr"/>
            <a:r>
              <a:rPr lang="en-US" sz="1050" dirty="0"/>
              <a:t>Contraction or </a:t>
            </a:r>
            <a:br>
              <a:rPr lang="en-US" sz="1050" dirty="0"/>
            </a:br>
            <a:r>
              <a:rPr lang="en-US" sz="1050" dirty="0"/>
              <a:t>writhing in extremities and/or trunk</a:t>
            </a:r>
            <a:r>
              <a:rPr lang="en-US" sz="1050" baseline="30000" dirty="0"/>
              <a:t>3</a:t>
            </a:r>
          </a:p>
        </p:txBody>
      </p:sp>
      <p:sp>
        <p:nvSpPr>
          <p:cNvPr id="104" name="TextBox 103">
            <a:extLst>
              <a:ext uri="{FF2B5EF4-FFF2-40B4-BE49-F238E27FC236}">
                <a16:creationId xmlns:a16="http://schemas.microsoft.com/office/drawing/2014/main" id="{B41CF8F4-C7FD-8725-B93F-7E1C0E9248BB}"/>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b="1" dirty="0"/>
              <a:t>1. </a:t>
            </a:r>
            <a:r>
              <a:rPr lang="en-US" dirty="0"/>
              <a:t>Benztropine mesylate [package insert]. Lake Forest, IL: Akorn; 2017. </a:t>
            </a:r>
            <a:r>
              <a:rPr lang="en-US" b="1" dirty="0"/>
              <a:t>2.</a:t>
            </a:r>
            <a:r>
              <a:rPr lang="en-US" dirty="0"/>
              <a:t> Hauser RA, et al. </a:t>
            </a:r>
            <a:r>
              <a:rPr lang="en-US" i="1" dirty="0"/>
              <a:t>CNS Spectr</a:t>
            </a:r>
            <a:r>
              <a:rPr lang="en-US" dirty="0"/>
              <a:t>. Published online November 20, 2020. doi:10.1017/S109285292000200X.</a:t>
            </a:r>
            <a:br>
              <a:rPr lang="en-US" dirty="0"/>
            </a:br>
            <a:r>
              <a:rPr lang="en-US" b="1" dirty="0"/>
              <a:t>3. </a:t>
            </a:r>
            <a:r>
              <a:rPr lang="en-US" dirty="0"/>
              <a:t>Ward KM, Citrome L. </a:t>
            </a:r>
            <a:r>
              <a:rPr lang="en-US" i="1" dirty="0"/>
              <a:t>Neurol Ther</a:t>
            </a:r>
            <a:r>
              <a:rPr lang="en-US" dirty="0"/>
              <a:t>. 2018;7(2):233-248. </a:t>
            </a:r>
            <a:r>
              <a:rPr lang="en-US" b="1" dirty="0"/>
              <a:t>4. </a:t>
            </a:r>
            <a:r>
              <a:rPr lang="en-US" dirty="0"/>
              <a:t>Caroff SN, et al. </a:t>
            </a:r>
            <a:r>
              <a:rPr lang="en-US" i="1" dirty="0"/>
              <a:t>Neurol Clin</a:t>
            </a:r>
            <a:r>
              <a:rPr lang="en-US" dirty="0"/>
              <a:t>. 2011;29(1):127-148, viii. </a:t>
            </a:r>
            <a:r>
              <a:rPr lang="en-US" b="1" dirty="0"/>
              <a:t>5. </a:t>
            </a:r>
            <a:r>
              <a:rPr lang="en-US" dirty="0"/>
              <a:t>Tarsy D. </a:t>
            </a:r>
            <a:r>
              <a:rPr lang="en-US" i="1" dirty="0"/>
              <a:t>Clin Neuropharmacol</a:t>
            </a:r>
            <a:r>
              <a:rPr lang="en-US" dirty="0"/>
              <a:t>. 1983;6(suppl 1):S9-S26.</a:t>
            </a:r>
          </a:p>
        </p:txBody>
      </p:sp>
      <p:sp>
        <p:nvSpPr>
          <p:cNvPr id="105" name="Text Placeholder 7">
            <a:extLst>
              <a:ext uri="{FF2B5EF4-FFF2-40B4-BE49-F238E27FC236}">
                <a16:creationId xmlns:a16="http://schemas.microsoft.com/office/drawing/2014/main" id="{5847A240-F5E2-33E2-AD00-434FBF518177}"/>
              </a:ext>
            </a:extLst>
          </p:cNvPr>
          <p:cNvSpPr txBox="1">
            <a:spLocks/>
          </p:cNvSpPr>
          <p:nvPr/>
        </p:nvSpPr>
        <p:spPr>
          <a:xfrm>
            <a:off x="977900" y="1701800"/>
            <a:ext cx="5229997" cy="618964"/>
          </a:xfrm>
          <a:prstGeom prst="rect">
            <a:avLst/>
          </a:prstGeom>
          <a:solidFill>
            <a:schemeClr val="accent1"/>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b="1" cap="none" dirty="0">
                <a:solidFill>
                  <a:schemeClr val="accent5"/>
                </a:solidFill>
              </a:rPr>
              <a:t>TD</a:t>
            </a:r>
          </a:p>
        </p:txBody>
      </p:sp>
      <p:sp>
        <p:nvSpPr>
          <p:cNvPr id="106" name="Text Placeholder 7">
            <a:extLst>
              <a:ext uri="{FF2B5EF4-FFF2-40B4-BE49-F238E27FC236}">
                <a16:creationId xmlns:a16="http://schemas.microsoft.com/office/drawing/2014/main" id="{345BC3D7-A195-B950-669E-6D65A857353A}"/>
              </a:ext>
            </a:extLst>
          </p:cNvPr>
          <p:cNvSpPr txBox="1">
            <a:spLocks/>
          </p:cNvSpPr>
          <p:nvPr/>
        </p:nvSpPr>
        <p:spPr>
          <a:xfrm>
            <a:off x="6325158" y="1701800"/>
            <a:ext cx="5227842" cy="618964"/>
          </a:xfrm>
          <a:prstGeom prst="rect">
            <a:avLst/>
          </a:prstGeom>
          <a:solidFill>
            <a:schemeClr val="accent3"/>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b="1" cap="none" dirty="0"/>
              <a:t>Drug-Induced Parkinsonism</a:t>
            </a:r>
          </a:p>
        </p:txBody>
      </p:sp>
      <p:sp>
        <p:nvSpPr>
          <p:cNvPr id="107" name="Rounded Rectangle 27">
            <a:extLst>
              <a:ext uri="{FF2B5EF4-FFF2-40B4-BE49-F238E27FC236}">
                <a16:creationId xmlns:a16="http://schemas.microsoft.com/office/drawing/2014/main" id="{1CD405A0-7FF3-B537-26AE-C6A9EE44E166}"/>
              </a:ext>
            </a:extLst>
          </p:cNvPr>
          <p:cNvSpPr>
            <a:spLocks/>
          </p:cNvSpPr>
          <p:nvPr/>
        </p:nvSpPr>
        <p:spPr>
          <a:xfrm>
            <a:off x="977901" y="2410935"/>
            <a:ext cx="5227842" cy="3356982"/>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a:spcAft>
                <a:spcPts val="600"/>
              </a:spcAft>
              <a:buClr>
                <a:schemeClr val="accent1"/>
              </a:buClr>
            </a:pPr>
            <a:r>
              <a:rPr lang="en-US" sz="1600" dirty="0">
                <a:solidFill>
                  <a:schemeClr val="tx1"/>
                </a:solidFill>
              </a:rPr>
              <a:t>Persistent, hyperkinetic, involuntary movements of the mouth, jaw, tongue, face, trunk, or extremities, often in combination. </a:t>
            </a:r>
            <a:r>
              <a:rPr lang="en-US" sz="1600" b="1" dirty="0">
                <a:solidFill>
                  <a:schemeClr val="accent1"/>
                </a:solidFill>
              </a:rPr>
              <a:t>Movements may be stereotypic (repetitive, purposeless), choreoathetotic (irregular, dance-like),  or athetotic (slow, writhing).</a:t>
            </a:r>
            <a:r>
              <a:rPr lang="en-US" sz="1600" baseline="30000" dirty="0">
                <a:solidFill>
                  <a:schemeClr val="tx1"/>
                </a:solidFill>
              </a:rPr>
              <a:t>2</a:t>
            </a:r>
          </a:p>
        </p:txBody>
      </p:sp>
      <p:sp>
        <p:nvSpPr>
          <p:cNvPr id="108" name="Rounded Rectangle 43">
            <a:extLst>
              <a:ext uri="{FF2B5EF4-FFF2-40B4-BE49-F238E27FC236}">
                <a16:creationId xmlns:a16="http://schemas.microsoft.com/office/drawing/2014/main" id="{DC9067E7-CFBC-8236-34CB-B2A9F4A333F3}"/>
              </a:ext>
            </a:extLst>
          </p:cNvPr>
          <p:cNvSpPr>
            <a:spLocks/>
          </p:cNvSpPr>
          <p:nvPr/>
        </p:nvSpPr>
        <p:spPr>
          <a:xfrm>
            <a:off x="6324396" y="2410935"/>
            <a:ext cx="5227842" cy="3356982"/>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a:spcAft>
                <a:spcPts val="600"/>
              </a:spcAft>
              <a:buClr>
                <a:schemeClr val="accent2"/>
              </a:buClr>
            </a:pPr>
            <a:r>
              <a:rPr lang="en-US" sz="1600" dirty="0">
                <a:solidFill>
                  <a:schemeClr val="tx1"/>
                </a:solidFill>
              </a:rPr>
              <a:t>Tremor and/or bradykinesia; may also include rigidity of neck, trunk, or extremities, decreased facial expression, reduced blink rate, reduced arm swing, flexed posture, and shuffling or freezing gait.</a:t>
            </a:r>
            <a:r>
              <a:rPr lang="en-US" sz="1600" baseline="30000" dirty="0">
                <a:solidFill>
                  <a:schemeClr val="tx1"/>
                </a:solidFill>
              </a:rPr>
              <a:t>2</a:t>
            </a:r>
          </a:p>
        </p:txBody>
      </p:sp>
      <p:grpSp>
        <p:nvGrpSpPr>
          <p:cNvPr id="109" name="Group 108">
            <a:extLst>
              <a:ext uri="{FF2B5EF4-FFF2-40B4-BE49-F238E27FC236}">
                <a16:creationId xmlns:a16="http://schemas.microsoft.com/office/drawing/2014/main" id="{187C29A2-F447-5C71-3BB0-1AD1DB68BEEB}"/>
              </a:ext>
            </a:extLst>
          </p:cNvPr>
          <p:cNvGrpSpPr/>
          <p:nvPr/>
        </p:nvGrpSpPr>
        <p:grpSpPr>
          <a:xfrm>
            <a:off x="7862554" y="3826160"/>
            <a:ext cx="935823" cy="938235"/>
            <a:chOff x="-4426467" y="4052593"/>
            <a:chExt cx="1370553" cy="1374086"/>
          </a:xfrm>
        </p:grpSpPr>
        <p:grpSp>
          <p:nvGrpSpPr>
            <p:cNvPr id="110" name="Group 109">
              <a:extLst>
                <a:ext uri="{FF2B5EF4-FFF2-40B4-BE49-F238E27FC236}">
                  <a16:creationId xmlns:a16="http://schemas.microsoft.com/office/drawing/2014/main" id="{EADF665E-571F-91DB-12DA-A4C30800EF64}"/>
                </a:ext>
              </a:extLst>
            </p:cNvPr>
            <p:cNvGrpSpPr>
              <a:grpSpLocks noChangeAspect="1"/>
            </p:cNvGrpSpPr>
            <p:nvPr/>
          </p:nvGrpSpPr>
          <p:grpSpPr>
            <a:xfrm>
              <a:off x="-4426467" y="4052593"/>
              <a:ext cx="1370553" cy="1374086"/>
              <a:chOff x="-4083050" y="1579563"/>
              <a:chExt cx="3694112" cy="3703638"/>
            </a:xfrm>
          </p:grpSpPr>
          <p:sp>
            <p:nvSpPr>
              <p:cNvPr id="115" name="Freeform 5">
                <a:extLst>
                  <a:ext uri="{FF2B5EF4-FFF2-40B4-BE49-F238E27FC236}">
                    <a16:creationId xmlns:a16="http://schemas.microsoft.com/office/drawing/2014/main" id="{35ACD51B-BC73-4D7C-8679-F750849C767C}"/>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6">
                <a:extLst>
                  <a:ext uri="{FF2B5EF4-FFF2-40B4-BE49-F238E27FC236}">
                    <a16:creationId xmlns:a16="http://schemas.microsoft.com/office/drawing/2014/main" id="{2DC191A0-C077-0428-FE2E-659B27BA1493}"/>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7">
                <a:extLst>
                  <a:ext uri="{FF2B5EF4-FFF2-40B4-BE49-F238E27FC236}">
                    <a16:creationId xmlns:a16="http://schemas.microsoft.com/office/drawing/2014/main" id="{B33E88CF-0192-083E-765E-026CF442458F}"/>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8">
                <a:extLst>
                  <a:ext uri="{FF2B5EF4-FFF2-40B4-BE49-F238E27FC236}">
                    <a16:creationId xmlns:a16="http://schemas.microsoft.com/office/drawing/2014/main" id="{FE9408EA-4E37-98E2-376B-148AD65DD207}"/>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9">
                <a:extLst>
                  <a:ext uri="{FF2B5EF4-FFF2-40B4-BE49-F238E27FC236}">
                    <a16:creationId xmlns:a16="http://schemas.microsoft.com/office/drawing/2014/main" id="{611F2AD6-CBA5-0278-9D10-7B7127C8F62A}"/>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10">
                <a:extLst>
                  <a:ext uri="{FF2B5EF4-FFF2-40B4-BE49-F238E27FC236}">
                    <a16:creationId xmlns:a16="http://schemas.microsoft.com/office/drawing/2014/main" id="{093960EF-DF53-3515-4347-C4841F7BC187}"/>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11">
                <a:extLst>
                  <a:ext uri="{FF2B5EF4-FFF2-40B4-BE49-F238E27FC236}">
                    <a16:creationId xmlns:a16="http://schemas.microsoft.com/office/drawing/2014/main" id="{ECF13E8D-EC0B-04FB-9206-E8BD8AF56AFF}"/>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12">
                <a:extLst>
                  <a:ext uri="{FF2B5EF4-FFF2-40B4-BE49-F238E27FC236}">
                    <a16:creationId xmlns:a16="http://schemas.microsoft.com/office/drawing/2014/main" id="{5FA81A63-CA28-86DA-2464-81A591695EBF}"/>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13">
                <a:extLst>
                  <a:ext uri="{FF2B5EF4-FFF2-40B4-BE49-F238E27FC236}">
                    <a16:creationId xmlns:a16="http://schemas.microsoft.com/office/drawing/2014/main" id="{C8CAFE85-7876-AFE1-DD48-07305EAA8656}"/>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14">
                <a:extLst>
                  <a:ext uri="{FF2B5EF4-FFF2-40B4-BE49-F238E27FC236}">
                    <a16:creationId xmlns:a16="http://schemas.microsoft.com/office/drawing/2014/main" id="{2CA0603B-FE91-7618-927F-2F6611895CA8}"/>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15">
                <a:extLst>
                  <a:ext uri="{FF2B5EF4-FFF2-40B4-BE49-F238E27FC236}">
                    <a16:creationId xmlns:a16="http://schemas.microsoft.com/office/drawing/2014/main" id="{DE6184BF-1EBD-AAC4-0D95-07C36B21AE3A}"/>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16">
                <a:extLst>
                  <a:ext uri="{FF2B5EF4-FFF2-40B4-BE49-F238E27FC236}">
                    <a16:creationId xmlns:a16="http://schemas.microsoft.com/office/drawing/2014/main" id="{B2F26113-47C0-8102-D041-CBC1987011B9}"/>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17">
                <a:extLst>
                  <a:ext uri="{FF2B5EF4-FFF2-40B4-BE49-F238E27FC236}">
                    <a16:creationId xmlns:a16="http://schemas.microsoft.com/office/drawing/2014/main" id="{83603FB6-DD74-D283-904D-5BC73A6B161F}"/>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18">
                <a:extLst>
                  <a:ext uri="{FF2B5EF4-FFF2-40B4-BE49-F238E27FC236}">
                    <a16:creationId xmlns:a16="http://schemas.microsoft.com/office/drawing/2014/main" id="{0285F0E5-7F16-4897-C8DD-1394AE86E008}"/>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19">
                <a:extLst>
                  <a:ext uri="{FF2B5EF4-FFF2-40B4-BE49-F238E27FC236}">
                    <a16:creationId xmlns:a16="http://schemas.microsoft.com/office/drawing/2014/main" id="{4F033BD4-016B-C688-C362-C54AE0C974E1}"/>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20">
                <a:extLst>
                  <a:ext uri="{FF2B5EF4-FFF2-40B4-BE49-F238E27FC236}">
                    <a16:creationId xmlns:a16="http://schemas.microsoft.com/office/drawing/2014/main" id="{1B543A48-2923-5F72-50DC-FD480A620031}"/>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21">
                <a:extLst>
                  <a:ext uri="{FF2B5EF4-FFF2-40B4-BE49-F238E27FC236}">
                    <a16:creationId xmlns:a16="http://schemas.microsoft.com/office/drawing/2014/main" id="{A9DF25A4-41FB-1E6E-1FF3-213A26889CEF}"/>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22">
                <a:extLst>
                  <a:ext uri="{FF2B5EF4-FFF2-40B4-BE49-F238E27FC236}">
                    <a16:creationId xmlns:a16="http://schemas.microsoft.com/office/drawing/2014/main" id="{37A1B731-F933-55F6-980A-5EAEFDF5DE84}"/>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23">
                <a:extLst>
                  <a:ext uri="{FF2B5EF4-FFF2-40B4-BE49-F238E27FC236}">
                    <a16:creationId xmlns:a16="http://schemas.microsoft.com/office/drawing/2014/main" id="{CB72D74D-B7B0-99DD-75AE-39A75C8F19AD}"/>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24">
                <a:extLst>
                  <a:ext uri="{FF2B5EF4-FFF2-40B4-BE49-F238E27FC236}">
                    <a16:creationId xmlns:a16="http://schemas.microsoft.com/office/drawing/2014/main" id="{9B7A6959-8143-B80C-56EA-E6A48FF14615}"/>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25">
                <a:extLst>
                  <a:ext uri="{FF2B5EF4-FFF2-40B4-BE49-F238E27FC236}">
                    <a16:creationId xmlns:a16="http://schemas.microsoft.com/office/drawing/2014/main" id="{6DC9A00B-3106-8301-DA06-2EDD46FD72CF}"/>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26">
                <a:extLst>
                  <a:ext uri="{FF2B5EF4-FFF2-40B4-BE49-F238E27FC236}">
                    <a16:creationId xmlns:a16="http://schemas.microsoft.com/office/drawing/2014/main" id="{6EF67BD2-A729-E23B-154B-90DFA2A72E24}"/>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4" name="Freeform 27">
                <a:extLst>
                  <a:ext uri="{FF2B5EF4-FFF2-40B4-BE49-F238E27FC236}">
                    <a16:creationId xmlns:a16="http://schemas.microsoft.com/office/drawing/2014/main" id="{64923EB5-9B86-AC5D-475A-5F7B12E4C67E}"/>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5" name="Freeform 28">
                <a:extLst>
                  <a:ext uri="{FF2B5EF4-FFF2-40B4-BE49-F238E27FC236}">
                    <a16:creationId xmlns:a16="http://schemas.microsoft.com/office/drawing/2014/main" id="{B0A37D4C-4A14-2525-9D2B-4AE1482C0CB6}"/>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6" name="Freeform 29">
                <a:extLst>
                  <a:ext uri="{FF2B5EF4-FFF2-40B4-BE49-F238E27FC236}">
                    <a16:creationId xmlns:a16="http://schemas.microsoft.com/office/drawing/2014/main" id="{F7548C9D-FDAF-50CC-9C27-A0F061E30946}"/>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7" name="Freeform 30">
                <a:extLst>
                  <a:ext uri="{FF2B5EF4-FFF2-40B4-BE49-F238E27FC236}">
                    <a16:creationId xmlns:a16="http://schemas.microsoft.com/office/drawing/2014/main" id="{03C91D3E-15BC-6DBF-6435-EA7EB7AE0C86}"/>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31">
                <a:extLst>
                  <a:ext uri="{FF2B5EF4-FFF2-40B4-BE49-F238E27FC236}">
                    <a16:creationId xmlns:a16="http://schemas.microsoft.com/office/drawing/2014/main" id="{2FA00585-D6E6-8760-06E0-A753D20C81F5}"/>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9" name="Freeform 32">
                <a:extLst>
                  <a:ext uri="{FF2B5EF4-FFF2-40B4-BE49-F238E27FC236}">
                    <a16:creationId xmlns:a16="http://schemas.microsoft.com/office/drawing/2014/main" id="{79953D36-7464-75AE-24C4-8A714A82C61A}"/>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0" name="Freeform 33">
                <a:extLst>
                  <a:ext uri="{FF2B5EF4-FFF2-40B4-BE49-F238E27FC236}">
                    <a16:creationId xmlns:a16="http://schemas.microsoft.com/office/drawing/2014/main" id="{3426673B-C740-3779-22C4-4654615B5949}"/>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 name="Group 110">
              <a:extLst>
                <a:ext uri="{FF2B5EF4-FFF2-40B4-BE49-F238E27FC236}">
                  <a16:creationId xmlns:a16="http://schemas.microsoft.com/office/drawing/2014/main" id="{E3668F87-82D4-67EE-2345-D4D30685A54C}"/>
                </a:ext>
              </a:extLst>
            </p:cNvPr>
            <p:cNvGrpSpPr>
              <a:grpSpLocks noChangeAspect="1"/>
            </p:cNvGrpSpPr>
            <p:nvPr/>
          </p:nvGrpSpPr>
          <p:grpSpPr>
            <a:xfrm>
              <a:off x="-3982833" y="4246790"/>
              <a:ext cx="511707" cy="966556"/>
              <a:chOff x="-4538663" y="2830513"/>
              <a:chExt cx="728663" cy="1376363"/>
            </a:xfrm>
            <a:solidFill>
              <a:srgbClr val="44546A"/>
            </a:solidFill>
          </p:grpSpPr>
          <p:sp>
            <p:nvSpPr>
              <p:cNvPr id="112" name="Freeform 56">
                <a:extLst>
                  <a:ext uri="{FF2B5EF4-FFF2-40B4-BE49-F238E27FC236}">
                    <a16:creationId xmlns:a16="http://schemas.microsoft.com/office/drawing/2014/main" id="{C3BFFD1E-0779-98E6-8534-016B8A732372}"/>
                  </a:ext>
                </a:extLst>
              </p:cNvPr>
              <p:cNvSpPr>
                <a:spLocks/>
              </p:cNvSpPr>
              <p:nvPr/>
            </p:nvSpPr>
            <p:spPr bwMode="auto">
              <a:xfrm>
                <a:off x="-4538663" y="3106738"/>
                <a:ext cx="728663" cy="1100138"/>
              </a:xfrm>
              <a:custGeom>
                <a:avLst/>
                <a:gdLst>
                  <a:gd name="T0" fmla="*/ 124 w 219"/>
                  <a:gd name="T1" fmla="*/ 89 h 331"/>
                  <a:gd name="T2" fmla="*/ 122 w 219"/>
                  <a:gd name="T3" fmla="*/ 118 h 331"/>
                  <a:gd name="T4" fmla="*/ 121 w 219"/>
                  <a:gd name="T5" fmla="*/ 119 h 331"/>
                  <a:gd name="T6" fmla="*/ 128 w 219"/>
                  <a:gd name="T7" fmla="*/ 148 h 331"/>
                  <a:gd name="T8" fmla="*/ 151 w 219"/>
                  <a:gd name="T9" fmla="*/ 192 h 331"/>
                  <a:gd name="T10" fmla="*/ 154 w 219"/>
                  <a:gd name="T11" fmla="*/ 203 h 331"/>
                  <a:gd name="T12" fmla="*/ 158 w 219"/>
                  <a:gd name="T13" fmla="*/ 279 h 331"/>
                  <a:gd name="T14" fmla="*/ 159 w 219"/>
                  <a:gd name="T15" fmla="*/ 305 h 331"/>
                  <a:gd name="T16" fmla="*/ 143 w 219"/>
                  <a:gd name="T17" fmla="*/ 327 h 331"/>
                  <a:gd name="T18" fmla="*/ 117 w 219"/>
                  <a:gd name="T19" fmla="*/ 315 h 331"/>
                  <a:gd name="T20" fmla="*/ 114 w 219"/>
                  <a:gd name="T21" fmla="*/ 297 h 331"/>
                  <a:gd name="T22" fmla="*/ 106 w 219"/>
                  <a:gd name="T23" fmla="*/ 215 h 331"/>
                  <a:gd name="T24" fmla="*/ 103 w 219"/>
                  <a:gd name="T25" fmla="*/ 205 h 331"/>
                  <a:gd name="T26" fmla="*/ 55 w 219"/>
                  <a:gd name="T27" fmla="*/ 141 h 331"/>
                  <a:gd name="T28" fmla="*/ 51 w 219"/>
                  <a:gd name="T29" fmla="*/ 125 h 331"/>
                  <a:gd name="T30" fmla="*/ 56 w 219"/>
                  <a:gd name="T31" fmla="*/ 82 h 331"/>
                  <a:gd name="T32" fmla="*/ 57 w 219"/>
                  <a:gd name="T33" fmla="*/ 70 h 331"/>
                  <a:gd name="T34" fmla="*/ 42 w 219"/>
                  <a:gd name="T35" fmla="*/ 80 h 331"/>
                  <a:gd name="T36" fmla="*/ 42 w 219"/>
                  <a:gd name="T37" fmla="*/ 82 h 331"/>
                  <a:gd name="T38" fmla="*/ 38 w 219"/>
                  <a:gd name="T39" fmla="*/ 120 h 331"/>
                  <a:gd name="T40" fmla="*/ 26 w 219"/>
                  <a:gd name="T41" fmla="*/ 138 h 331"/>
                  <a:gd name="T42" fmla="*/ 0 w 219"/>
                  <a:gd name="T43" fmla="*/ 121 h 331"/>
                  <a:gd name="T44" fmla="*/ 1 w 219"/>
                  <a:gd name="T45" fmla="*/ 104 h 331"/>
                  <a:gd name="T46" fmla="*/ 4 w 219"/>
                  <a:gd name="T47" fmla="*/ 70 h 331"/>
                  <a:gd name="T48" fmla="*/ 12 w 219"/>
                  <a:gd name="T49" fmla="*/ 57 h 331"/>
                  <a:gd name="T50" fmla="*/ 73 w 219"/>
                  <a:gd name="T51" fmla="*/ 12 h 331"/>
                  <a:gd name="T52" fmla="*/ 120 w 219"/>
                  <a:gd name="T53" fmla="*/ 18 h 331"/>
                  <a:gd name="T54" fmla="*/ 146 w 219"/>
                  <a:gd name="T55" fmla="*/ 55 h 331"/>
                  <a:gd name="T56" fmla="*/ 156 w 219"/>
                  <a:gd name="T57" fmla="*/ 69 h 331"/>
                  <a:gd name="T58" fmla="*/ 159 w 219"/>
                  <a:gd name="T59" fmla="*/ 71 h 331"/>
                  <a:gd name="T60" fmla="*/ 199 w 219"/>
                  <a:gd name="T61" fmla="*/ 76 h 331"/>
                  <a:gd name="T62" fmla="*/ 213 w 219"/>
                  <a:gd name="T63" fmla="*/ 105 h 331"/>
                  <a:gd name="T64" fmla="*/ 194 w 219"/>
                  <a:gd name="T65" fmla="*/ 114 h 331"/>
                  <a:gd name="T66" fmla="*/ 144 w 219"/>
                  <a:gd name="T67" fmla="*/ 107 h 331"/>
                  <a:gd name="T68" fmla="*/ 131 w 219"/>
                  <a:gd name="T69" fmla="*/ 99 h 331"/>
                  <a:gd name="T70" fmla="*/ 124 w 219"/>
                  <a:gd name="T71" fmla="*/ 89 h 331"/>
                  <a:gd name="T72" fmla="*/ 124 w 219"/>
                  <a:gd name="T73" fmla="*/ 8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 h="331">
                    <a:moveTo>
                      <a:pt x="124" y="89"/>
                    </a:moveTo>
                    <a:cubicBezTo>
                      <a:pt x="123" y="99"/>
                      <a:pt x="122" y="109"/>
                      <a:pt x="122" y="118"/>
                    </a:cubicBezTo>
                    <a:cubicBezTo>
                      <a:pt x="121" y="119"/>
                      <a:pt x="121" y="119"/>
                      <a:pt x="121" y="119"/>
                    </a:cubicBezTo>
                    <a:cubicBezTo>
                      <a:pt x="120" y="138"/>
                      <a:pt x="119" y="131"/>
                      <a:pt x="128" y="148"/>
                    </a:cubicBezTo>
                    <a:cubicBezTo>
                      <a:pt x="136" y="163"/>
                      <a:pt x="143" y="177"/>
                      <a:pt x="151" y="192"/>
                    </a:cubicBezTo>
                    <a:cubicBezTo>
                      <a:pt x="153" y="196"/>
                      <a:pt x="154" y="199"/>
                      <a:pt x="154" y="203"/>
                    </a:cubicBezTo>
                    <a:cubicBezTo>
                      <a:pt x="155" y="228"/>
                      <a:pt x="156" y="253"/>
                      <a:pt x="158" y="279"/>
                    </a:cubicBezTo>
                    <a:cubicBezTo>
                      <a:pt x="158" y="287"/>
                      <a:pt x="158" y="296"/>
                      <a:pt x="159" y="305"/>
                    </a:cubicBezTo>
                    <a:cubicBezTo>
                      <a:pt x="160" y="317"/>
                      <a:pt x="151" y="325"/>
                      <a:pt x="143" y="327"/>
                    </a:cubicBezTo>
                    <a:cubicBezTo>
                      <a:pt x="131" y="331"/>
                      <a:pt x="122" y="324"/>
                      <a:pt x="117" y="315"/>
                    </a:cubicBezTo>
                    <a:cubicBezTo>
                      <a:pt x="115" y="310"/>
                      <a:pt x="114" y="303"/>
                      <a:pt x="114" y="297"/>
                    </a:cubicBezTo>
                    <a:cubicBezTo>
                      <a:pt x="111" y="270"/>
                      <a:pt x="109" y="243"/>
                      <a:pt x="106" y="215"/>
                    </a:cubicBezTo>
                    <a:cubicBezTo>
                      <a:pt x="106" y="212"/>
                      <a:pt x="105" y="208"/>
                      <a:pt x="103" y="205"/>
                    </a:cubicBezTo>
                    <a:cubicBezTo>
                      <a:pt x="87" y="184"/>
                      <a:pt x="71" y="162"/>
                      <a:pt x="55" y="141"/>
                    </a:cubicBezTo>
                    <a:cubicBezTo>
                      <a:pt x="52" y="136"/>
                      <a:pt x="51" y="131"/>
                      <a:pt x="51" y="125"/>
                    </a:cubicBezTo>
                    <a:cubicBezTo>
                      <a:pt x="52" y="111"/>
                      <a:pt x="54" y="97"/>
                      <a:pt x="56" y="82"/>
                    </a:cubicBezTo>
                    <a:cubicBezTo>
                      <a:pt x="56" y="79"/>
                      <a:pt x="56" y="75"/>
                      <a:pt x="57" y="70"/>
                    </a:cubicBezTo>
                    <a:cubicBezTo>
                      <a:pt x="52" y="74"/>
                      <a:pt x="47" y="77"/>
                      <a:pt x="42" y="80"/>
                    </a:cubicBezTo>
                    <a:cubicBezTo>
                      <a:pt x="42" y="81"/>
                      <a:pt x="42" y="82"/>
                      <a:pt x="42" y="82"/>
                    </a:cubicBezTo>
                    <a:cubicBezTo>
                      <a:pt x="40" y="95"/>
                      <a:pt x="39" y="108"/>
                      <a:pt x="38" y="120"/>
                    </a:cubicBezTo>
                    <a:cubicBezTo>
                      <a:pt x="37" y="128"/>
                      <a:pt x="34" y="135"/>
                      <a:pt x="26" y="138"/>
                    </a:cubicBezTo>
                    <a:cubicBezTo>
                      <a:pt x="14" y="143"/>
                      <a:pt x="0" y="134"/>
                      <a:pt x="0" y="121"/>
                    </a:cubicBezTo>
                    <a:cubicBezTo>
                      <a:pt x="0" y="115"/>
                      <a:pt x="1" y="109"/>
                      <a:pt x="1" y="104"/>
                    </a:cubicBezTo>
                    <a:cubicBezTo>
                      <a:pt x="2" y="92"/>
                      <a:pt x="3" y="81"/>
                      <a:pt x="4" y="70"/>
                    </a:cubicBezTo>
                    <a:cubicBezTo>
                      <a:pt x="5" y="64"/>
                      <a:pt x="7" y="60"/>
                      <a:pt x="12" y="57"/>
                    </a:cubicBezTo>
                    <a:cubicBezTo>
                      <a:pt x="32" y="42"/>
                      <a:pt x="53" y="27"/>
                      <a:pt x="73" y="12"/>
                    </a:cubicBezTo>
                    <a:cubicBezTo>
                      <a:pt x="89" y="0"/>
                      <a:pt x="111" y="5"/>
                      <a:pt x="120" y="18"/>
                    </a:cubicBezTo>
                    <a:cubicBezTo>
                      <a:pt x="129" y="30"/>
                      <a:pt x="138" y="42"/>
                      <a:pt x="146" y="55"/>
                    </a:cubicBezTo>
                    <a:cubicBezTo>
                      <a:pt x="150" y="59"/>
                      <a:pt x="153" y="64"/>
                      <a:pt x="156" y="69"/>
                    </a:cubicBezTo>
                    <a:cubicBezTo>
                      <a:pt x="157" y="70"/>
                      <a:pt x="158" y="70"/>
                      <a:pt x="159" y="71"/>
                    </a:cubicBezTo>
                    <a:cubicBezTo>
                      <a:pt x="172" y="72"/>
                      <a:pt x="186" y="74"/>
                      <a:pt x="199" y="76"/>
                    </a:cubicBezTo>
                    <a:cubicBezTo>
                      <a:pt x="212" y="78"/>
                      <a:pt x="219" y="93"/>
                      <a:pt x="213" y="105"/>
                    </a:cubicBezTo>
                    <a:cubicBezTo>
                      <a:pt x="209" y="111"/>
                      <a:pt x="201" y="115"/>
                      <a:pt x="194" y="114"/>
                    </a:cubicBezTo>
                    <a:cubicBezTo>
                      <a:pt x="177" y="112"/>
                      <a:pt x="161" y="109"/>
                      <a:pt x="144" y="107"/>
                    </a:cubicBezTo>
                    <a:cubicBezTo>
                      <a:pt x="138" y="106"/>
                      <a:pt x="134" y="104"/>
                      <a:pt x="131" y="99"/>
                    </a:cubicBezTo>
                    <a:cubicBezTo>
                      <a:pt x="129" y="96"/>
                      <a:pt x="127" y="93"/>
                      <a:pt x="124" y="89"/>
                    </a:cubicBezTo>
                    <a:cubicBezTo>
                      <a:pt x="124" y="89"/>
                      <a:pt x="124" y="89"/>
                      <a:pt x="124" y="89"/>
                    </a:cubicBezTo>
                    <a:close/>
                  </a:path>
                </a:pathLst>
              </a:custGeom>
              <a:solidFill>
                <a:schemeClr val="accent3"/>
              </a:solidFill>
              <a:ln w="2540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 name="Freeform 57">
                <a:extLst>
                  <a:ext uri="{FF2B5EF4-FFF2-40B4-BE49-F238E27FC236}">
                    <a16:creationId xmlns:a16="http://schemas.microsoft.com/office/drawing/2014/main" id="{863579D0-E7BD-EE66-22F8-22271AC6E629}"/>
                  </a:ext>
                </a:extLst>
              </p:cNvPr>
              <p:cNvSpPr>
                <a:spLocks/>
              </p:cNvSpPr>
              <p:nvPr/>
            </p:nvSpPr>
            <p:spPr bwMode="auto">
              <a:xfrm>
                <a:off x="-4385841" y="3656402"/>
                <a:ext cx="222250" cy="538163"/>
              </a:xfrm>
              <a:custGeom>
                <a:avLst/>
                <a:gdLst>
                  <a:gd name="T0" fmla="*/ 31 w 67"/>
                  <a:gd name="T1" fmla="*/ 0 h 162"/>
                  <a:gd name="T2" fmla="*/ 37 w 67"/>
                  <a:gd name="T3" fmla="*/ 8 h 162"/>
                  <a:gd name="T4" fmla="*/ 61 w 67"/>
                  <a:gd name="T5" fmla="*/ 41 h 162"/>
                  <a:gd name="T6" fmla="*/ 64 w 67"/>
                  <a:gd name="T7" fmla="*/ 52 h 162"/>
                  <a:gd name="T8" fmla="*/ 67 w 67"/>
                  <a:gd name="T9" fmla="*/ 86 h 162"/>
                  <a:gd name="T10" fmla="*/ 67 w 67"/>
                  <a:gd name="T11" fmla="*/ 91 h 162"/>
                  <a:gd name="T12" fmla="*/ 45 w 67"/>
                  <a:gd name="T13" fmla="*/ 143 h 162"/>
                  <a:gd name="T14" fmla="*/ 7 w 67"/>
                  <a:gd name="T15" fmla="*/ 150 h 162"/>
                  <a:gd name="T16" fmla="*/ 3 w 67"/>
                  <a:gd name="T17" fmla="*/ 126 h 162"/>
                  <a:gd name="T18" fmla="*/ 20 w 67"/>
                  <a:gd name="T19" fmla="*/ 82 h 162"/>
                  <a:gd name="T20" fmla="*/ 35 w 67"/>
                  <a:gd name="T21" fmla="*/ 43 h 162"/>
                  <a:gd name="T22" fmla="*/ 35 w 67"/>
                  <a:gd name="T23" fmla="*/ 38 h 162"/>
                  <a:gd name="T24" fmla="*/ 30 w 67"/>
                  <a:gd name="T25" fmla="*/ 2 h 162"/>
                  <a:gd name="T26" fmla="*/ 30 w 67"/>
                  <a:gd name="T27" fmla="*/ 0 h 162"/>
                  <a:gd name="T28" fmla="*/ 31 w 67"/>
                  <a:gd name="T2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162">
                    <a:moveTo>
                      <a:pt x="31" y="0"/>
                    </a:moveTo>
                    <a:cubicBezTo>
                      <a:pt x="33" y="3"/>
                      <a:pt x="35" y="6"/>
                      <a:pt x="37" y="8"/>
                    </a:cubicBezTo>
                    <a:cubicBezTo>
                      <a:pt x="45" y="19"/>
                      <a:pt x="53" y="30"/>
                      <a:pt x="61" y="41"/>
                    </a:cubicBezTo>
                    <a:cubicBezTo>
                      <a:pt x="64" y="44"/>
                      <a:pt x="64" y="48"/>
                      <a:pt x="64" y="52"/>
                    </a:cubicBezTo>
                    <a:cubicBezTo>
                      <a:pt x="65" y="64"/>
                      <a:pt x="66" y="75"/>
                      <a:pt x="67" y="86"/>
                    </a:cubicBezTo>
                    <a:cubicBezTo>
                      <a:pt x="67" y="88"/>
                      <a:pt x="67" y="90"/>
                      <a:pt x="67" y="91"/>
                    </a:cubicBezTo>
                    <a:cubicBezTo>
                      <a:pt x="59" y="108"/>
                      <a:pt x="52" y="126"/>
                      <a:pt x="45" y="143"/>
                    </a:cubicBezTo>
                    <a:cubicBezTo>
                      <a:pt x="38" y="158"/>
                      <a:pt x="18" y="162"/>
                      <a:pt x="7" y="150"/>
                    </a:cubicBezTo>
                    <a:cubicBezTo>
                      <a:pt x="1" y="143"/>
                      <a:pt x="0" y="135"/>
                      <a:pt x="3" y="126"/>
                    </a:cubicBezTo>
                    <a:cubicBezTo>
                      <a:pt x="8" y="111"/>
                      <a:pt x="14" y="97"/>
                      <a:pt x="20" y="82"/>
                    </a:cubicBezTo>
                    <a:cubicBezTo>
                      <a:pt x="25" y="69"/>
                      <a:pt x="30" y="56"/>
                      <a:pt x="35" y="43"/>
                    </a:cubicBezTo>
                    <a:cubicBezTo>
                      <a:pt x="35" y="41"/>
                      <a:pt x="35" y="40"/>
                      <a:pt x="35" y="38"/>
                    </a:cubicBezTo>
                    <a:cubicBezTo>
                      <a:pt x="34" y="26"/>
                      <a:pt x="32" y="14"/>
                      <a:pt x="30" y="2"/>
                    </a:cubicBezTo>
                    <a:cubicBezTo>
                      <a:pt x="30" y="2"/>
                      <a:pt x="30" y="1"/>
                      <a:pt x="30" y="0"/>
                    </a:cubicBezTo>
                    <a:cubicBezTo>
                      <a:pt x="30" y="0"/>
                      <a:pt x="31" y="0"/>
                      <a:pt x="31" y="0"/>
                    </a:cubicBezTo>
                    <a:close/>
                  </a:path>
                </a:pathLst>
              </a:custGeom>
              <a:solidFill>
                <a:schemeClr val="accent3"/>
              </a:solidFill>
              <a:ln w="2540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 name="Oval 58">
                <a:extLst>
                  <a:ext uri="{FF2B5EF4-FFF2-40B4-BE49-F238E27FC236}">
                    <a16:creationId xmlns:a16="http://schemas.microsoft.com/office/drawing/2014/main" id="{8D55C402-B147-9C11-B995-A90F87667B06}"/>
                  </a:ext>
                </a:extLst>
              </p:cNvPr>
              <p:cNvSpPr>
                <a:spLocks noChangeArrowheads="1"/>
              </p:cNvSpPr>
              <p:nvPr/>
            </p:nvSpPr>
            <p:spPr bwMode="auto">
              <a:xfrm>
                <a:off x="-4348163" y="2830513"/>
                <a:ext cx="261938" cy="258763"/>
              </a:xfrm>
              <a:prstGeom prst="ellipse">
                <a:avLst/>
              </a:prstGeom>
              <a:solidFill>
                <a:schemeClr val="bg1"/>
              </a:solidFill>
              <a:ln w="2540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231" name="Group 230">
            <a:extLst>
              <a:ext uri="{FF2B5EF4-FFF2-40B4-BE49-F238E27FC236}">
                <a16:creationId xmlns:a16="http://schemas.microsoft.com/office/drawing/2014/main" id="{34FD7C49-56ED-F6F2-A7CE-BCD8BB4E7C2C}"/>
              </a:ext>
            </a:extLst>
          </p:cNvPr>
          <p:cNvGrpSpPr/>
          <p:nvPr/>
        </p:nvGrpSpPr>
        <p:grpSpPr>
          <a:xfrm>
            <a:off x="9239486" y="3826161"/>
            <a:ext cx="935823" cy="938235"/>
            <a:chOff x="-2246280" y="2011219"/>
            <a:chExt cx="1370553" cy="1374085"/>
          </a:xfrm>
        </p:grpSpPr>
        <p:grpSp>
          <p:nvGrpSpPr>
            <p:cNvPr id="232" name="Group 231">
              <a:extLst>
                <a:ext uri="{FF2B5EF4-FFF2-40B4-BE49-F238E27FC236}">
                  <a16:creationId xmlns:a16="http://schemas.microsoft.com/office/drawing/2014/main" id="{55905555-4122-0403-B76C-79238AE9058A}"/>
                </a:ext>
              </a:extLst>
            </p:cNvPr>
            <p:cNvGrpSpPr>
              <a:grpSpLocks noChangeAspect="1"/>
            </p:cNvGrpSpPr>
            <p:nvPr/>
          </p:nvGrpSpPr>
          <p:grpSpPr>
            <a:xfrm>
              <a:off x="-2246280" y="2011219"/>
              <a:ext cx="1370553" cy="1374085"/>
              <a:chOff x="-4083050" y="1579563"/>
              <a:chExt cx="3694112" cy="3703638"/>
            </a:xfrm>
          </p:grpSpPr>
          <p:sp>
            <p:nvSpPr>
              <p:cNvPr id="240" name="Freeform 5">
                <a:extLst>
                  <a:ext uri="{FF2B5EF4-FFF2-40B4-BE49-F238E27FC236}">
                    <a16:creationId xmlns:a16="http://schemas.microsoft.com/office/drawing/2014/main" id="{84F9E46B-4AFB-663F-4C1E-C33954E356C5}"/>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1" name="Freeform 6">
                <a:extLst>
                  <a:ext uri="{FF2B5EF4-FFF2-40B4-BE49-F238E27FC236}">
                    <a16:creationId xmlns:a16="http://schemas.microsoft.com/office/drawing/2014/main" id="{A0F6301E-EAF5-E6C1-CB17-0851A70FCCD5}"/>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7">
                <a:extLst>
                  <a:ext uri="{FF2B5EF4-FFF2-40B4-BE49-F238E27FC236}">
                    <a16:creationId xmlns:a16="http://schemas.microsoft.com/office/drawing/2014/main" id="{A4F4195B-9CBE-85A8-A7B1-20251E463B8C}"/>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8">
                <a:extLst>
                  <a:ext uri="{FF2B5EF4-FFF2-40B4-BE49-F238E27FC236}">
                    <a16:creationId xmlns:a16="http://schemas.microsoft.com/office/drawing/2014/main" id="{DEC62123-A378-A904-B6CE-9359BE56F835}"/>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9">
                <a:extLst>
                  <a:ext uri="{FF2B5EF4-FFF2-40B4-BE49-F238E27FC236}">
                    <a16:creationId xmlns:a16="http://schemas.microsoft.com/office/drawing/2014/main" id="{3A1D44FF-9085-22D5-12FB-74A2BFB0EFEE}"/>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10">
                <a:extLst>
                  <a:ext uri="{FF2B5EF4-FFF2-40B4-BE49-F238E27FC236}">
                    <a16:creationId xmlns:a16="http://schemas.microsoft.com/office/drawing/2014/main" id="{E7EEA61D-A00C-A24F-95CC-DE13B014464D}"/>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6" name="Freeform 11">
                <a:extLst>
                  <a:ext uri="{FF2B5EF4-FFF2-40B4-BE49-F238E27FC236}">
                    <a16:creationId xmlns:a16="http://schemas.microsoft.com/office/drawing/2014/main" id="{318313C1-E676-D7C6-400C-F88D5CA19F56}"/>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12">
                <a:extLst>
                  <a:ext uri="{FF2B5EF4-FFF2-40B4-BE49-F238E27FC236}">
                    <a16:creationId xmlns:a16="http://schemas.microsoft.com/office/drawing/2014/main" id="{3D84307F-58DA-AF8F-DFFE-A3242BC00CD7}"/>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Freeform 13">
                <a:extLst>
                  <a:ext uri="{FF2B5EF4-FFF2-40B4-BE49-F238E27FC236}">
                    <a16:creationId xmlns:a16="http://schemas.microsoft.com/office/drawing/2014/main" id="{8D716266-D415-CE84-CBFC-D879F21A2BB1}"/>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14">
                <a:extLst>
                  <a:ext uri="{FF2B5EF4-FFF2-40B4-BE49-F238E27FC236}">
                    <a16:creationId xmlns:a16="http://schemas.microsoft.com/office/drawing/2014/main" id="{BAD7F104-9144-A7FE-90B8-B1C0DAC62CA3}"/>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15">
                <a:extLst>
                  <a:ext uri="{FF2B5EF4-FFF2-40B4-BE49-F238E27FC236}">
                    <a16:creationId xmlns:a16="http://schemas.microsoft.com/office/drawing/2014/main" id="{6E2BADEC-3ED6-3F9C-53FC-52CDBAD3639F}"/>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16">
                <a:extLst>
                  <a:ext uri="{FF2B5EF4-FFF2-40B4-BE49-F238E27FC236}">
                    <a16:creationId xmlns:a16="http://schemas.microsoft.com/office/drawing/2014/main" id="{1EAA115D-BDB9-8B96-208D-8C83417A2316}"/>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Freeform 17">
                <a:extLst>
                  <a:ext uri="{FF2B5EF4-FFF2-40B4-BE49-F238E27FC236}">
                    <a16:creationId xmlns:a16="http://schemas.microsoft.com/office/drawing/2014/main" id="{058B3BDD-16D4-201C-78E7-7239E0D1D294}"/>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3" name="Freeform 18">
                <a:extLst>
                  <a:ext uri="{FF2B5EF4-FFF2-40B4-BE49-F238E27FC236}">
                    <a16:creationId xmlns:a16="http://schemas.microsoft.com/office/drawing/2014/main" id="{F5D3A69F-36DE-CBFB-E4C2-56055D2F3061}"/>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19">
                <a:extLst>
                  <a:ext uri="{FF2B5EF4-FFF2-40B4-BE49-F238E27FC236}">
                    <a16:creationId xmlns:a16="http://schemas.microsoft.com/office/drawing/2014/main" id="{F42D56F7-B1A1-C96A-EB15-459878DBA115}"/>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5" name="Freeform 20">
                <a:extLst>
                  <a:ext uri="{FF2B5EF4-FFF2-40B4-BE49-F238E27FC236}">
                    <a16:creationId xmlns:a16="http://schemas.microsoft.com/office/drawing/2014/main" id="{8A2749F7-04F0-51FC-1E9F-B25ECA77AB90}"/>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6" name="Freeform 21">
                <a:extLst>
                  <a:ext uri="{FF2B5EF4-FFF2-40B4-BE49-F238E27FC236}">
                    <a16:creationId xmlns:a16="http://schemas.microsoft.com/office/drawing/2014/main" id="{2440397C-8757-FF12-4376-8D9BF746400B}"/>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7" name="Freeform 22">
                <a:extLst>
                  <a:ext uri="{FF2B5EF4-FFF2-40B4-BE49-F238E27FC236}">
                    <a16:creationId xmlns:a16="http://schemas.microsoft.com/office/drawing/2014/main" id="{BB14CCEE-D885-35CA-DF54-11B8D8DB4190}"/>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8" name="Freeform 23">
                <a:extLst>
                  <a:ext uri="{FF2B5EF4-FFF2-40B4-BE49-F238E27FC236}">
                    <a16:creationId xmlns:a16="http://schemas.microsoft.com/office/drawing/2014/main" id="{0B449490-344D-8119-6535-4F29A7C090B9}"/>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9" name="Freeform 24">
                <a:extLst>
                  <a:ext uri="{FF2B5EF4-FFF2-40B4-BE49-F238E27FC236}">
                    <a16:creationId xmlns:a16="http://schemas.microsoft.com/office/drawing/2014/main" id="{26788BFC-AA94-5E96-80D8-727927BB786A}"/>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0" name="Freeform 25">
                <a:extLst>
                  <a:ext uri="{FF2B5EF4-FFF2-40B4-BE49-F238E27FC236}">
                    <a16:creationId xmlns:a16="http://schemas.microsoft.com/office/drawing/2014/main" id="{B4F27232-CA40-3116-4489-E6087182300C}"/>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1" name="Freeform 26">
                <a:extLst>
                  <a:ext uri="{FF2B5EF4-FFF2-40B4-BE49-F238E27FC236}">
                    <a16:creationId xmlns:a16="http://schemas.microsoft.com/office/drawing/2014/main" id="{9D471614-7DBC-1342-1FC7-F3739C36E613}"/>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2" name="Freeform 27">
                <a:extLst>
                  <a:ext uri="{FF2B5EF4-FFF2-40B4-BE49-F238E27FC236}">
                    <a16:creationId xmlns:a16="http://schemas.microsoft.com/office/drawing/2014/main" id="{4713D1FC-33EE-DD50-4874-3038EC6B373B}"/>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3" name="Freeform 28">
                <a:extLst>
                  <a:ext uri="{FF2B5EF4-FFF2-40B4-BE49-F238E27FC236}">
                    <a16:creationId xmlns:a16="http://schemas.microsoft.com/office/drawing/2014/main" id="{6192BCBD-23AC-69A1-C2C7-4D506402841F}"/>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4" name="Freeform 29">
                <a:extLst>
                  <a:ext uri="{FF2B5EF4-FFF2-40B4-BE49-F238E27FC236}">
                    <a16:creationId xmlns:a16="http://schemas.microsoft.com/office/drawing/2014/main" id="{22759AD5-E257-67C3-E354-15D565CA8059}"/>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5" name="Freeform 30">
                <a:extLst>
                  <a:ext uri="{FF2B5EF4-FFF2-40B4-BE49-F238E27FC236}">
                    <a16:creationId xmlns:a16="http://schemas.microsoft.com/office/drawing/2014/main" id="{1D4A1D7D-2B60-6577-4404-7067181D1AB8}"/>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6" name="Freeform 31">
                <a:extLst>
                  <a:ext uri="{FF2B5EF4-FFF2-40B4-BE49-F238E27FC236}">
                    <a16:creationId xmlns:a16="http://schemas.microsoft.com/office/drawing/2014/main" id="{A623AC8C-C859-3AD4-D25F-628C3DF5DD85}"/>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7" name="Freeform 32">
                <a:extLst>
                  <a:ext uri="{FF2B5EF4-FFF2-40B4-BE49-F238E27FC236}">
                    <a16:creationId xmlns:a16="http://schemas.microsoft.com/office/drawing/2014/main" id="{1ACE1496-5264-DBA1-9D7C-2263B69AF026}"/>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8" name="Freeform 33">
                <a:extLst>
                  <a:ext uri="{FF2B5EF4-FFF2-40B4-BE49-F238E27FC236}">
                    <a16:creationId xmlns:a16="http://schemas.microsoft.com/office/drawing/2014/main" id="{EC4BBFF3-4398-B837-0C45-E4B950EFC705}"/>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3" name="Group 232">
              <a:extLst>
                <a:ext uri="{FF2B5EF4-FFF2-40B4-BE49-F238E27FC236}">
                  <a16:creationId xmlns:a16="http://schemas.microsoft.com/office/drawing/2014/main" id="{8D89FCCD-1D2C-82DD-20F7-D2AEB7BCFAF4}"/>
                </a:ext>
              </a:extLst>
            </p:cNvPr>
            <p:cNvGrpSpPr/>
            <p:nvPr/>
          </p:nvGrpSpPr>
          <p:grpSpPr>
            <a:xfrm>
              <a:off x="-2050028" y="2356705"/>
              <a:ext cx="977206" cy="722169"/>
              <a:chOff x="-2943225" y="5287963"/>
              <a:chExt cx="1192213" cy="881063"/>
            </a:xfrm>
            <a:solidFill>
              <a:srgbClr val="44546A"/>
            </a:solidFill>
          </p:grpSpPr>
          <p:sp>
            <p:nvSpPr>
              <p:cNvPr id="234" name="Freeform 60">
                <a:extLst>
                  <a:ext uri="{FF2B5EF4-FFF2-40B4-BE49-F238E27FC236}">
                    <a16:creationId xmlns:a16="http://schemas.microsoft.com/office/drawing/2014/main" id="{8640837C-CCD7-9839-4191-899BF2F73E70}"/>
                  </a:ext>
                </a:extLst>
              </p:cNvPr>
              <p:cNvSpPr>
                <a:spLocks noEditPoints="1"/>
              </p:cNvSpPr>
              <p:nvPr/>
            </p:nvSpPr>
            <p:spPr bwMode="auto">
              <a:xfrm>
                <a:off x="-2943225" y="5287963"/>
                <a:ext cx="1192213" cy="881063"/>
              </a:xfrm>
              <a:custGeom>
                <a:avLst/>
                <a:gdLst>
                  <a:gd name="T0" fmla="*/ 177 w 359"/>
                  <a:gd name="T1" fmla="*/ 264 h 265"/>
                  <a:gd name="T2" fmla="*/ 115 w 359"/>
                  <a:gd name="T3" fmla="*/ 241 h 265"/>
                  <a:gd name="T4" fmla="*/ 82 w 359"/>
                  <a:gd name="T5" fmla="*/ 209 h 265"/>
                  <a:gd name="T6" fmla="*/ 55 w 359"/>
                  <a:gd name="T7" fmla="*/ 180 h 265"/>
                  <a:gd name="T8" fmla="*/ 34 w 359"/>
                  <a:gd name="T9" fmla="*/ 165 h 265"/>
                  <a:gd name="T10" fmla="*/ 20 w 359"/>
                  <a:gd name="T11" fmla="*/ 159 h 265"/>
                  <a:gd name="T12" fmla="*/ 4 w 359"/>
                  <a:gd name="T13" fmla="*/ 142 h 265"/>
                  <a:gd name="T14" fmla="*/ 9 w 359"/>
                  <a:gd name="T15" fmla="*/ 115 h 265"/>
                  <a:gd name="T16" fmla="*/ 26 w 359"/>
                  <a:gd name="T17" fmla="*/ 105 h 265"/>
                  <a:gd name="T18" fmla="*/ 50 w 359"/>
                  <a:gd name="T19" fmla="*/ 89 h 265"/>
                  <a:gd name="T20" fmla="*/ 85 w 359"/>
                  <a:gd name="T21" fmla="*/ 51 h 265"/>
                  <a:gd name="T22" fmla="*/ 123 w 359"/>
                  <a:gd name="T23" fmla="*/ 17 h 265"/>
                  <a:gd name="T24" fmla="*/ 180 w 359"/>
                  <a:gd name="T25" fmla="*/ 0 h 265"/>
                  <a:gd name="T26" fmla="*/ 246 w 359"/>
                  <a:gd name="T27" fmla="*/ 25 h 265"/>
                  <a:gd name="T28" fmla="*/ 283 w 359"/>
                  <a:gd name="T29" fmla="*/ 62 h 265"/>
                  <a:gd name="T30" fmla="*/ 311 w 359"/>
                  <a:gd name="T31" fmla="*/ 90 h 265"/>
                  <a:gd name="T32" fmla="*/ 332 w 359"/>
                  <a:gd name="T33" fmla="*/ 102 h 265"/>
                  <a:gd name="T34" fmla="*/ 353 w 359"/>
                  <a:gd name="T35" fmla="*/ 118 h 265"/>
                  <a:gd name="T36" fmla="*/ 349 w 359"/>
                  <a:gd name="T37" fmla="*/ 151 h 265"/>
                  <a:gd name="T38" fmla="*/ 334 w 359"/>
                  <a:gd name="T39" fmla="*/ 161 h 265"/>
                  <a:gd name="T40" fmla="*/ 294 w 359"/>
                  <a:gd name="T41" fmla="*/ 189 h 265"/>
                  <a:gd name="T42" fmla="*/ 258 w 359"/>
                  <a:gd name="T43" fmla="*/ 228 h 265"/>
                  <a:gd name="T44" fmla="*/ 226 w 359"/>
                  <a:gd name="T45" fmla="*/ 253 h 265"/>
                  <a:gd name="T46" fmla="*/ 177 w 359"/>
                  <a:gd name="T47" fmla="*/ 264 h 265"/>
                  <a:gd name="T48" fmla="*/ 179 w 359"/>
                  <a:gd name="T49" fmla="*/ 39 h 265"/>
                  <a:gd name="T50" fmla="*/ 140 w 359"/>
                  <a:gd name="T51" fmla="*/ 48 h 265"/>
                  <a:gd name="T52" fmla="*/ 102 w 359"/>
                  <a:gd name="T53" fmla="*/ 74 h 265"/>
                  <a:gd name="T54" fmla="*/ 63 w 359"/>
                  <a:gd name="T55" fmla="*/ 107 h 265"/>
                  <a:gd name="T56" fmla="*/ 30 w 359"/>
                  <a:gd name="T57" fmla="*/ 124 h 265"/>
                  <a:gd name="T58" fmla="*/ 24 w 359"/>
                  <a:gd name="T59" fmla="*/ 132 h 265"/>
                  <a:gd name="T60" fmla="*/ 30 w 359"/>
                  <a:gd name="T61" fmla="*/ 140 h 265"/>
                  <a:gd name="T62" fmla="*/ 50 w 359"/>
                  <a:gd name="T63" fmla="*/ 148 h 265"/>
                  <a:gd name="T64" fmla="*/ 81 w 359"/>
                  <a:gd name="T65" fmla="*/ 172 h 265"/>
                  <a:gd name="T66" fmla="*/ 120 w 359"/>
                  <a:gd name="T67" fmla="*/ 204 h 265"/>
                  <a:gd name="T68" fmla="*/ 165 w 359"/>
                  <a:gd name="T69" fmla="*/ 224 h 265"/>
                  <a:gd name="T70" fmla="*/ 219 w 359"/>
                  <a:gd name="T71" fmla="*/ 216 h 265"/>
                  <a:gd name="T72" fmla="*/ 256 w 359"/>
                  <a:gd name="T73" fmla="*/ 190 h 265"/>
                  <a:gd name="T74" fmla="*/ 295 w 359"/>
                  <a:gd name="T75" fmla="*/ 157 h 265"/>
                  <a:gd name="T76" fmla="*/ 329 w 359"/>
                  <a:gd name="T77" fmla="*/ 139 h 265"/>
                  <a:gd name="T78" fmla="*/ 335 w 359"/>
                  <a:gd name="T79" fmla="*/ 132 h 265"/>
                  <a:gd name="T80" fmla="*/ 329 w 359"/>
                  <a:gd name="T81" fmla="*/ 124 h 265"/>
                  <a:gd name="T82" fmla="*/ 301 w 359"/>
                  <a:gd name="T83" fmla="*/ 111 h 265"/>
                  <a:gd name="T84" fmla="*/ 267 w 359"/>
                  <a:gd name="T85" fmla="*/ 83 h 265"/>
                  <a:gd name="T86" fmla="*/ 228 w 359"/>
                  <a:gd name="T87" fmla="*/ 53 h 265"/>
                  <a:gd name="T88" fmla="*/ 179 w 359"/>
                  <a:gd name="T89" fmla="*/ 3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9" h="265">
                    <a:moveTo>
                      <a:pt x="177" y="264"/>
                    </a:moveTo>
                    <a:cubicBezTo>
                      <a:pt x="155" y="265"/>
                      <a:pt x="134" y="256"/>
                      <a:pt x="115" y="241"/>
                    </a:cubicBezTo>
                    <a:cubicBezTo>
                      <a:pt x="103" y="231"/>
                      <a:pt x="92" y="220"/>
                      <a:pt x="82" y="209"/>
                    </a:cubicBezTo>
                    <a:cubicBezTo>
                      <a:pt x="73" y="199"/>
                      <a:pt x="64" y="189"/>
                      <a:pt x="55" y="180"/>
                    </a:cubicBezTo>
                    <a:cubicBezTo>
                      <a:pt x="49" y="174"/>
                      <a:pt x="42" y="168"/>
                      <a:pt x="34" y="165"/>
                    </a:cubicBezTo>
                    <a:cubicBezTo>
                      <a:pt x="29" y="163"/>
                      <a:pt x="25" y="161"/>
                      <a:pt x="20" y="159"/>
                    </a:cubicBezTo>
                    <a:cubicBezTo>
                      <a:pt x="13" y="155"/>
                      <a:pt x="7" y="150"/>
                      <a:pt x="4" y="142"/>
                    </a:cubicBezTo>
                    <a:cubicBezTo>
                      <a:pt x="0" y="133"/>
                      <a:pt x="2" y="122"/>
                      <a:pt x="9" y="115"/>
                    </a:cubicBezTo>
                    <a:cubicBezTo>
                      <a:pt x="14" y="110"/>
                      <a:pt x="19" y="107"/>
                      <a:pt x="26" y="105"/>
                    </a:cubicBezTo>
                    <a:cubicBezTo>
                      <a:pt x="35" y="102"/>
                      <a:pt x="43" y="96"/>
                      <a:pt x="50" y="89"/>
                    </a:cubicBezTo>
                    <a:cubicBezTo>
                      <a:pt x="62" y="76"/>
                      <a:pt x="74" y="64"/>
                      <a:pt x="85" y="51"/>
                    </a:cubicBezTo>
                    <a:cubicBezTo>
                      <a:pt x="97" y="39"/>
                      <a:pt x="109" y="27"/>
                      <a:pt x="123" y="17"/>
                    </a:cubicBezTo>
                    <a:cubicBezTo>
                      <a:pt x="140" y="5"/>
                      <a:pt x="159" y="0"/>
                      <a:pt x="180" y="0"/>
                    </a:cubicBezTo>
                    <a:cubicBezTo>
                      <a:pt x="205" y="0"/>
                      <a:pt x="227" y="9"/>
                      <a:pt x="246" y="25"/>
                    </a:cubicBezTo>
                    <a:cubicBezTo>
                      <a:pt x="260" y="36"/>
                      <a:pt x="271" y="49"/>
                      <a:pt x="283" y="62"/>
                    </a:cubicBezTo>
                    <a:cubicBezTo>
                      <a:pt x="292" y="72"/>
                      <a:pt x="300" y="82"/>
                      <a:pt x="311" y="90"/>
                    </a:cubicBezTo>
                    <a:cubicBezTo>
                      <a:pt x="317" y="95"/>
                      <a:pt x="324" y="99"/>
                      <a:pt x="332" y="102"/>
                    </a:cubicBezTo>
                    <a:cubicBezTo>
                      <a:pt x="340" y="105"/>
                      <a:pt x="348" y="110"/>
                      <a:pt x="353" y="118"/>
                    </a:cubicBezTo>
                    <a:cubicBezTo>
                      <a:pt x="359" y="128"/>
                      <a:pt x="358" y="141"/>
                      <a:pt x="349" y="151"/>
                    </a:cubicBezTo>
                    <a:cubicBezTo>
                      <a:pt x="345" y="155"/>
                      <a:pt x="340" y="159"/>
                      <a:pt x="334" y="161"/>
                    </a:cubicBezTo>
                    <a:cubicBezTo>
                      <a:pt x="318" y="166"/>
                      <a:pt x="306" y="177"/>
                      <a:pt x="294" y="189"/>
                    </a:cubicBezTo>
                    <a:cubicBezTo>
                      <a:pt x="282" y="202"/>
                      <a:pt x="271" y="215"/>
                      <a:pt x="258" y="228"/>
                    </a:cubicBezTo>
                    <a:cubicBezTo>
                      <a:pt x="249" y="238"/>
                      <a:pt x="238" y="246"/>
                      <a:pt x="226" y="253"/>
                    </a:cubicBezTo>
                    <a:cubicBezTo>
                      <a:pt x="212" y="261"/>
                      <a:pt x="196" y="264"/>
                      <a:pt x="177" y="264"/>
                    </a:cubicBezTo>
                    <a:close/>
                    <a:moveTo>
                      <a:pt x="179" y="39"/>
                    </a:moveTo>
                    <a:cubicBezTo>
                      <a:pt x="165" y="39"/>
                      <a:pt x="152" y="42"/>
                      <a:pt x="140" y="48"/>
                    </a:cubicBezTo>
                    <a:cubicBezTo>
                      <a:pt x="126" y="55"/>
                      <a:pt x="114" y="64"/>
                      <a:pt x="102" y="74"/>
                    </a:cubicBezTo>
                    <a:cubicBezTo>
                      <a:pt x="89" y="85"/>
                      <a:pt x="76" y="96"/>
                      <a:pt x="63" y="107"/>
                    </a:cubicBezTo>
                    <a:cubicBezTo>
                      <a:pt x="54" y="115"/>
                      <a:pt x="43" y="122"/>
                      <a:pt x="30" y="124"/>
                    </a:cubicBezTo>
                    <a:cubicBezTo>
                      <a:pt x="26" y="125"/>
                      <a:pt x="24" y="128"/>
                      <a:pt x="24" y="132"/>
                    </a:cubicBezTo>
                    <a:cubicBezTo>
                      <a:pt x="24" y="136"/>
                      <a:pt x="26" y="139"/>
                      <a:pt x="30" y="140"/>
                    </a:cubicBezTo>
                    <a:cubicBezTo>
                      <a:pt x="37" y="141"/>
                      <a:pt x="44" y="144"/>
                      <a:pt x="50" y="148"/>
                    </a:cubicBezTo>
                    <a:cubicBezTo>
                      <a:pt x="61" y="154"/>
                      <a:pt x="71" y="163"/>
                      <a:pt x="81" y="172"/>
                    </a:cubicBezTo>
                    <a:cubicBezTo>
                      <a:pt x="94" y="183"/>
                      <a:pt x="106" y="194"/>
                      <a:pt x="120" y="204"/>
                    </a:cubicBezTo>
                    <a:cubicBezTo>
                      <a:pt x="134" y="214"/>
                      <a:pt x="148" y="222"/>
                      <a:pt x="165" y="224"/>
                    </a:cubicBezTo>
                    <a:cubicBezTo>
                      <a:pt x="184" y="227"/>
                      <a:pt x="202" y="224"/>
                      <a:pt x="219" y="216"/>
                    </a:cubicBezTo>
                    <a:cubicBezTo>
                      <a:pt x="233" y="209"/>
                      <a:pt x="245" y="200"/>
                      <a:pt x="256" y="190"/>
                    </a:cubicBezTo>
                    <a:cubicBezTo>
                      <a:pt x="269" y="179"/>
                      <a:pt x="282" y="168"/>
                      <a:pt x="295" y="157"/>
                    </a:cubicBezTo>
                    <a:cubicBezTo>
                      <a:pt x="305" y="149"/>
                      <a:pt x="316" y="142"/>
                      <a:pt x="329" y="139"/>
                    </a:cubicBezTo>
                    <a:cubicBezTo>
                      <a:pt x="333" y="139"/>
                      <a:pt x="335" y="135"/>
                      <a:pt x="335" y="132"/>
                    </a:cubicBezTo>
                    <a:cubicBezTo>
                      <a:pt x="335" y="128"/>
                      <a:pt x="332" y="125"/>
                      <a:pt x="329" y="124"/>
                    </a:cubicBezTo>
                    <a:cubicBezTo>
                      <a:pt x="318" y="123"/>
                      <a:pt x="309" y="118"/>
                      <a:pt x="301" y="111"/>
                    </a:cubicBezTo>
                    <a:cubicBezTo>
                      <a:pt x="289" y="102"/>
                      <a:pt x="278" y="93"/>
                      <a:pt x="267" y="83"/>
                    </a:cubicBezTo>
                    <a:cubicBezTo>
                      <a:pt x="254" y="72"/>
                      <a:pt x="242" y="62"/>
                      <a:pt x="228" y="53"/>
                    </a:cubicBezTo>
                    <a:cubicBezTo>
                      <a:pt x="213" y="44"/>
                      <a:pt x="197" y="39"/>
                      <a:pt x="179" y="3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5" name="Freeform 62">
                <a:extLst>
                  <a:ext uri="{FF2B5EF4-FFF2-40B4-BE49-F238E27FC236}">
                    <a16:creationId xmlns:a16="http://schemas.microsoft.com/office/drawing/2014/main" id="{078A5746-7F1B-803D-BFAE-715D95D22DFC}"/>
                  </a:ext>
                </a:extLst>
              </p:cNvPr>
              <p:cNvSpPr>
                <a:spLocks/>
              </p:cNvSpPr>
              <p:nvPr/>
            </p:nvSpPr>
            <p:spPr bwMode="auto">
              <a:xfrm>
                <a:off x="-2624138" y="5673725"/>
                <a:ext cx="550863" cy="106363"/>
              </a:xfrm>
              <a:custGeom>
                <a:avLst/>
                <a:gdLst>
                  <a:gd name="T0" fmla="*/ 166 w 166"/>
                  <a:gd name="T1" fmla="*/ 16 h 32"/>
                  <a:gd name="T2" fmla="*/ 151 w 166"/>
                  <a:gd name="T3" fmla="*/ 21 h 32"/>
                  <a:gd name="T4" fmla="*/ 102 w 166"/>
                  <a:gd name="T5" fmla="*/ 31 h 32"/>
                  <a:gd name="T6" fmla="*/ 55 w 166"/>
                  <a:gd name="T7" fmla="*/ 29 h 32"/>
                  <a:gd name="T8" fmla="*/ 2 w 166"/>
                  <a:gd name="T9" fmla="*/ 17 h 32"/>
                  <a:gd name="T10" fmla="*/ 0 w 166"/>
                  <a:gd name="T11" fmla="*/ 16 h 32"/>
                  <a:gd name="T12" fmla="*/ 2 w 166"/>
                  <a:gd name="T13" fmla="*/ 15 h 32"/>
                  <a:gd name="T14" fmla="*/ 52 w 166"/>
                  <a:gd name="T15" fmla="*/ 3 h 32"/>
                  <a:gd name="T16" fmla="*/ 109 w 166"/>
                  <a:gd name="T17" fmla="*/ 2 h 32"/>
                  <a:gd name="T18" fmla="*/ 165 w 166"/>
                  <a:gd name="T19" fmla="*/ 15 h 32"/>
                  <a:gd name="T20" fmla="*/ 166 w 166"/>
                  <a:gd name="T21" fmla="*/ 16 h 32"/>
                  <a:gd name="T22" fmla="*/ 166 w 166"/>
                  <a:gd name="T2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6" h="32">
                    <a:moveTo>
                      <a:pt x="166" y="16"/>
                    </a:moveTo>
                    <a:cubicBezTo>
                      <a:pt x="161" y="18"/>
                      <a:pt x="156" y="19"/>
                      <a:pt x="151" y="21"/>
                    </a:cubicBezTo>
                    <a:cubicBezTo>
                      <a:pt x="135" y="25"/>
                      <a:pt x="119" y="29"/>
                      <a:pt x="102" y="31"/>
                    </a:cubicBezTo>
                    <a:cubicBezTo>
                      <a:pt x="86" y="32"/>
                      <a:pt x="71" y="32"/>
                      <a:pt x="55" y="29"/>
                    </a:cubicBezTo>
                    <a:cubicBezTo>
                      <a:pt x="37" y="27"/>
                      <a:pt x="19" y="22"/>
                      <a:pt x="2" y="17"/>
                    </a:cubicBezTo>
                    <a:cubicBezTo>
                      <a:pt x="1" y="17"/>
                      <a:pt x="1" y="16"/>
                      <a:pt x="0" y="16"/>
                    </a:cubicBezTo>
                    <a:cubicBezTo>
                      <a:pt x="1" y="16"/>
                      <a:pt x="2" y="15"/>
                      <a:pt x="2" y="15"/>
                    </a:cubicBezTo>
                    <a:cubicBezTo>
                      <a:pt x="19" y="10"/>
                      <a:pt x="35" y="6"/>
                      <a:pt x="52" y="3"/>
                    </a:cubicBezTo>
                    <a:cubicBezTo>
                      <a:pt x="71" y="0"/>
                      <a:pt x="90" y="0"/>
                      <a:pt x="109" y="2"/>
                    </a:cubicBezTo>
                    <a:cubicBezTo>
                      <a:pt x="128" y="5"/>
                      <a:pt x="146" y="10"/>
                      <a:pt x="165" y="15"/>
                    </a:cubicBezTo>
                    <a:cubicBezTo>
                      <a:pt x="165" y="16"/>
                      <a:pt x="165" y="16"/>
                      <a:pt x="166" y="16"/>
                    </a:cubicBezTo>
                    <a:cubicBezTo>
                      <a:pt x="166" y="16"/>
                      <a:pt x="166" y="16"/>
                      <a:pt x="166" y="16"/>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6" name="Freeform 63">
                <a:extLst>
                  <a:ext uri="{FF2B5EF4-FFF2-40B4-BE49-F238E27FC236}">
                    <a16:creationId xmlns:a16="http://schemas.microsoft.com/office/drawing/2014/main" id="{481CB931-5BBC-8009-97E2-4C9EB3468B8C}"/>
                  </a:ext>
                </a:extLst>
              </p:cNvPr>
              <p:cNvSpPr>
                <a:spLocks/>
              </p:cNvSpPr>
              <p:nvPr/>
            </p:nvSpPr>
            <p:spPr bwMode="auto">
              <a:xfrm>
                <a:off x="-2660650" y="5461000"/>
                <a:ext cx="623888" cy="192088"/>
              </a:xfrm>
              <a:custGeom>
                <a:avLst/>
                <a:gdLst>
                  <a:gd name="T0" fmla="*/ 188 w 188"/>
                  <a:gd name="T1" fmla="*/ 58 h 58"/>
                  <a:gd name="T2" fmla="*/ 186 w 188"/>
                  <a:gd name="T3" fmla="*/ 56 h 58"/>
                  <a:gd name="T4" fmla="*/ 146 w 188"/>
                  <a:gd name="T5" fmla="*/ 35 h 58"/>
                  <a:gd name="T6" fmla="*/ 118 w 188"/>
                  <a:gd name="T7" fmla="*/ 22 h 58"/>
                  <a:gd name="T8" fmla="*/ 85 w 188"/>
                  <a:gd name="T9" fmla="*/ 18 h 58"/>
                  <a:gd name="T10" fmla="*/ 56 w 188"/>
                  <a:gd name="T11" fmla="*/ 28 h 58"/>
                  <a:gd name="T12" fmla="*/ 11 w 188"/>
                  <a:gd name="T13" fmla="*/ 52 h 58"/>
                  <a:gd name="T14" fmla="*/ 0 w 188"/>
                  <a:gd name="T15" fmla="*/ 57 h 58"/>
                  <a:gd name="T16" fmla="*/ 3 w 188"/>
                  <a:gd name="T17" fmla="*/ 55 h 58"/>
                  <a:gd name="T18" fmla="*/ 37 w 188"/>
                  <a:gd name="T19" fmla="*/ 26 h 58"/>
                  <a:gd name="T20" fmla="*/ 72 w 188"/>
                  <a:gd name="T21" fmla="*/ 6 h 58"/>
                  <a:gd name="T22" fmla="*/ 122 w 188"/>
                  <a:gd name="T23" fmla="*/ 8 h 58"/>
                  <a:gd name="T24" fmla="*/ 152 w 188"/>
                  <a:gd name="T25" fmla="*/ 27 h 58"/>
                  <a:gd name="T26" fmla="*/ 188 w 188"/>
                  <a:gd name="T27" fmla="*/ 57 h 58"/>
                  <a:gd name="T28" fmla="*/ 188 w 188"/>
                  <a:gd name="T29"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58">
                    <a:moveTo>
                      <a:pt x="188" y="58"/>
                    </a:moveTo>
                    <a:cubicBezTo>
                      <a:pt x="187" y="57"/>
                      <a:pt x="186" y="57"/>
                      <a:pt x="186" y="56"/>
                    </a:cubicBezTo>
                    <a:cubicBezTo>
                      <a:pt x="172" y="49"/>
                      <a:pt x="159" y="42"/>
                      <a:pt x="146" y="35"/>
                    </a:cubicBezTo>
                    <a:cubicBezTo>
                      <a:pt x="137" y="30"/>
                      <a:pt x="127" y="26"/>
                      <a:pt x="118" y="22"/>
                    </a:cubicBezTo>
                    <a:cubicBezTo>
                      <a:pt x="107" y="18"/>
                      <a:pt x="96" y="17"/>
                      <a:pt x="85" y="18"/>
                    </a:cubicBezTo>
                    <a:cubicBezTo>
                      <a:pt x="74" y="20"/>
                      <a:pt x="65" y="23"/>
                      <a:pt x="56" y="28"/>
                    </a:cubicBezTo>
                    <a:cubicBezTo>
                      <a:pt x="41" y="36"/>
                      <a:pt x="26" y="44"/>
                      <a:pt x="11" y="52"/>
                    </a:cubicBezTo>
                    <a:cubicBezTo>
                      <a:pt x="7" y="54"/>
                      <a:pt x="4" y="56"/>
                      <a:pt x="0" y="57"/>
                    </a:cubicBezTo>
                    <a:cubicBezTo>
                      <a:pt x="1" y="56"/>
                      <a:pt x="2" y="56"/>
                      <a:pt x="3" y="55"/>
                    </a:cubicBezTo>
                    <a:cubicBezTo>
                      <a:pt x="14" y="45"/>
                      <a:pt x="26" y="35"/>
                      <a:pt x="37" y="26"/>
                    </a:cubicBezTo>
                    <a:cubicBezTo>
                      <a:pt x="48" y="17"/>
                      <a:pt x="59" y="10"/>
                      <a:pt x="72" y="6"/>
                    </a:cubicBezTo>
                    <a:cubicBezTo>
                      <a:pt x="89" y="0"/>
                      <a:pt x="106" y="1"/>
                      <a:pt x="122" y="8"/>
                    </a:cubicBezTo>
                    <a:cubicBezTo>
                      <a:pt x="133" y="13"/>
                      <a:pt x="143" y="19"/>
                      <a:pt x="152" y="27"/>
                    </a:cubicBezTo>
                    <a:cubicBezTo>
                      <a:pt x="164" y="36"/>
                      <a:pt x="176" y="47"/>
                      <a:pt x="188" y="57"/>
                    </a:cubicBezTo>
                    <a:cubicBezTo>
                      <a:pt x="188" y="57"/>
                      <a:pt x="188" y="57"/>
                      <a:pt x="188" y="58"/>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7" name="Freeform 64">
                <a:extLst>
                  <a:ext uri="{FF2B5EF4-FFF2-40B4-BE49-F238E27FC236}">
                    <a16:creationId xmlns:a16="http://schemas.microsoft.com/office/drawing/2014/main" id="{A52F8889-C1BB-964B-C41B-D74D7AB48A46}"/>
                  </a:ext>
                </a:extLst>
              </p:cNvPr>
              <p:cNvSpPr>
                <a:spLocks/>
              </p:cNvSpPr>
              <p:nvPr/>
            </p:nvSpPr>
            <p:spPr bwMode="auto">
              <a:xfrm>
                <a:off x="-2660650" y="5803900"/>
                <a:ext cx="623888" cy="188913"/>
              </a:xfrm>
              <a:custGeom>
                <a:avLst/>
                <a:gdLst>
                  <a:gd name="T0" fmla="*/ 1 w 188"/>
                  <a:gd name="T1" fmla="*/ 0 h 57"/>
                  <a:gd name="T2" fmla="*/ 3 w 188"/>
                  <a:gd name="T3" fmla="*/ 1 h 57"/>
                  <a:gd name="T4" fmla="*/ 43 w 188"/>
                  <a:gd name="T5" fmla="*/ 22 h 57"/>
                  <a:gd name="T6" fmla="*/ 71 w 188"/>
                  <a:gd name="T7" fmla="*/ 35 h 57"/>
                  <a:gd name="T8" fmla="*/ 104 w 188"/>
                  <a:gd name="T9" fmla="*/ 39 h 57"/>
                  <a:gd name="T10" fmla="*/ 133 w 188"/>
                  <a:gd name="T11" fmla="*/ 29 h 57"/>
                  <a:gd name="T12" fmla="*/ 178 w 188"/>
                  <a:gd name="T13" fmla="*/ 5 h 57"/>
                  <a:gd name="T14" fmla="*/ 188 w 188"/>
                  <a:gd name="T15" fmla="*/ 0 h 57"/>
                  <a:gd name="T16" fmla="*/ 182 w 188"/>
                  <a:gd name="T17" fmla="*/ 5 h 57"/>
                  <a:gd name="T18" fmla="*/ 141 w 188"/>
                  <a:gd name="T19" fmla="*/ 39 h 57"/>
                  <a:gd name="T20" fmla="*/ 110 w 188"/>
                  <a:gd name="T21" fmla="*/ 53 h 57"/>
                  <a:gd name="T22" fmla="*/ 58 w 188"/>
                  <a:gd name="T23" fmla="*/ 45 h 57"/>
                  <a:gd name="T24" fmla="*/ 23 w 188"/>
                  <a:gd name="T25" fmla="*/ 19 h 57"/>
                  <a:gd name="T26" fmla="*/ 2 w 188"/>
                  <a:gd name="T27" fmla="*/ 1 h 57"/>
                  <a:gd name="T28" fmla="*/ 0 w 188"/>
                  <a:gd name="T29" fmla="*/ 0 h 57"/>
                  <a:gd name="T30" fmla="*/ 1 w 188"/>
                  <a:gd name="T3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 h="57">
                    <a:moveTo>
                      <a:pt x="1" y="0"/>
                    </a:moveTo>
                    <a:cubicBezTo>
                      <a:pt x="1" y="0"/>
                      <a:pt x="2" y="0"/>
                      <a:pt x="3" y="1"/>
                    </a:cubicBezTo>
                    <a:cubicBezTo>
                      <a:pt x="16" y="8"/>
                      <a:pt x="29" y="15"/>
                      <a:pt x="43" y="22"/>
                    </a:cubicBezTo>
                    <a:cubicBezTo>
                      <a:pt x="52" y="27"/>
                      <a:pt x="61" y="31"/>
                      <a:pt x="71" y="35"/>
                    </a:cubicBezTo>
                    <a:cubicBezTo>
                      <a:pt x="81" y="40"/>
                      <a:pt x="93" y="40"/>
                      <a:pt x="104" y="39"/>
                    </a:cubicBezTo>
                    <a:cubicBezTo>
                      <a:pt x="114" y="38"/>
                      <a:pt x="124" y="34"/>
                      <a:pt x="133" y="29"/>
                    </a:cubicBezTo>
                    <a:cubicBezTo>
                      <a:pt x="148" y="21"/>
                      <a:pt x="163" y="13"/>
                      <a:pt x="178" y="5"/>
                    </a:cubicBezTo>
                    <a:cubicBezTo>
                      <a:pt x="181" y="3"/>
                      <a:pt x="185" y="1"/>
                      <a:pt x="188" y="0"/>
                    </a:cubicBezTo>
                    <a:cubicBezTo>
                      <a:pt x="186" y="2"/>
                      <a:pt x="184" y="3"/>
                      <a:pt x="182" y="5"/>
                    </a:cubicBezTo>
                    <a:cubicBezTo>
                      <a:pt x="169" y="17"/>
                      <a:pt x="156" y="29"/>
                      <a:pt x="141" y="39"/>
                    </a:cubicBezTo>
                    <a:cubicBezTo>
                      <a:pt x="132" y="45"/>
                      <a:pt x="121" y="51"/>
                      <a:pt x="110" y="53"/>
                    </a:cubicBezTo>
                    <a:cubicBezTo>
                      <a:pt x="91" y="57"/>
                      <a:pt x="74" y="54"/>
                      <a:pt x="58" y="45"/>
                    </a:cubicBezTo>
                    <a:cubicBezTo>
                      <a:pt x="45" y="38"/>
                      <a:pt x="34" y="29"/>
                      <a:pt x="23" y="19"/>
                    </a:cubicBezTo>
                    <a:cubicBezTo>
                      <a:pt x="16" y="13"/>
                      <a:pt x="9" y="7"/>
                      <a:pt x="2" y="1"/>
                    </a:cubicBezTo>
                    <a:cubicBezTo>
                      <a:pt x="1" y="1"/>
                      <a:pt x="1" y="0"/>
                      <a:pt x="0" y="0"/>
                    </a:cubicBezTo>
                    <a:cubicBezTo>
                      <a:pt x="0" y="0"/>
                      <a:pt x="1" y="0"/>
                      <a:pt x="1" y="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65">
                <a:extLst>
                  <a:ext uri="{FF2B5EF4-FFF2-40B4-BE49-F238E27FC236}">
                    <a16:creationId xmlns:a16="http://schemas.microsoft.com/office/drawing/2014/main" id="{7CF7DFE4-ACDA-39CE-DE86-4CA274323FE8}"/>
                  </a:ext>
                </a:extLst>
              </p:cNvPr>
              <p:cNvSpPr>
                <a:spLocks/>
              </p:cNvSpPr>
              <p:nvPr/>
            </p:nvSpPr>
            <p:spPr bwMode="auto">
              <a:xfrm>
                <a:off x="-2641600" y="5567363"/>
                <a:ext cx="579438" cy="123825"/>
              </a:xfrm>
              <a:custGeom>
                <a:avLst/>
                <a:gdLst>
                  <a:gd name="T0" fmla="*/ 0 w 174"/>
                  <a:gd name="T1" fmla="*/ 36 h 37"/>
                  <a:gd name="T2" fmla="*/ 26 w 174"/>
                  <a:gd name="T3" fmla="*/ 23 h 37"/>
                  <a:gd name="T4" fmla="*/ 71 w 174"/>
                  <a:gd name="T5" fmla="*/ 5 h 37"/>
                  <a:gd name="T6" fmla="*/ 94 w 174"/>
                  <a:gd name="T7" fmla="*/ 2 h 37"/>
                  <a:gd name="T8" fmla="*/ 114 w 174"/>
                  <a:gd name="T9" fmla="*/ 8 h 37"/>
                  <a:gd name="T10" fmla="*/ 173 w 174"/>
                  <a:gd name="T11" fmla="*/ 36 h 37"/>
                  <a:gd name="T12" fmla="*/ 174 w 174"/>
                  <a:gd name="T13" fmla="*/ 37 h 37"/>
                  <a:gd name="T14" fmla="*/ 0 w 174"/>
                  <a:gd name="T15" fmla="*/ 36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37">
                    <a:moveTo>
                      <a:pt x="0" y="36"/>
                    </a:moveTo>
                    <a:cubicBezTo>
                      <a:pt x="9" y="32"/>
                      <a:pt x="18" y="27"/>
                      <a:pt x="26" y="23"/>
                    </a:cubicBezTo>
                    <a:cubicBezTo>
                      <a:pt x="41" y="16"/>
                      <a:pt x="56" y="10"/>
                      <a:pt x="71" y="5"/>
                    </a:cubicBezTo>
                    <a:cubicBezTo>
                      <a:pt x="79" y="3"/>
                      <a:pt x="86" y="0"/>
                      <a:pt x="94" y="2"/>
                    </a:cubicBezTo>
                    <a:cubicBezTo>
                      <a:pt x="101" y="4"/>
                      <a:pt x="108" y="6"/>
                      <a:pt x="114" y="8"/>
                    </a:cubicBezTo>
                    <a:cubicBezTo>
                      <a:pt x="135" y="16"/>
                      <a:pt x="154" y="25"/>
                      <a:pt x="173" y="36"/>
                    </a:cubicBezTo>
                    <a:cubicBezTo>
                      <a:pt x="174" y="36"/>
                      <a:pt x="174" y="36"/>
                      <a:pt x="174" y="37"/>
                    </a:cubicBezTo>
                    <a:cubicBezTo>
                      <a:pt x="116" y="18"/>
                      <a:pt x="58" y="18"/>
                      <a:pt x="0" y="36"/>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9" name="Freeform 66">
                <a:extLst>
                  <a:ext uri="{FF2B5EF4-FFF2-40B4-BE49-F238E27FC236}">
                    <a16:creationId xmlns:a16="http://schemas.microsoft.com/office/drawing/2014/main" id="{AADB4DDB-F7D6-87FB-8F5A-5A1ECADC0B3D}"/>
                  </a:ext>
                </a:extLst>
              </p:cNvPr>
              <p:cNvSpPr>
                <a:spLocks/>
              </p:cNvSpPr>
              <p:nvPr/>
            </p:nvSpPr>
            <p:spPr bwMode="auto">
              <a:xfrm>
                <a:off x="-2641600" y="5764213"/>
                <a:ext cx="579438" cy="122238"/>
              </a:xfrm>
              <a:custGeom>
                <a:avLst/>
                <a:gdLst>
                  <a:gd name="T0" fmla="*/ 0 w 174"/>
                  <a:gd name="T1" fmla="*/ 0 h 37"/>
                  <a:gd name="T2" fmla="*/ 174 w 174"/>
                  <a:gd name="T3" fmla="*/ 1 h 37"/>
                  <a:gd name="T4" fmla="*/ 173 w 174"/>
                  <a:gd name="T5" fmla="*/ 1 h 37"/>
                  <a:gd name="T6" fmla="*/ 115 w 174"/>
                  <a:gd name="T7" fmla="*/ 29 h 37"/>
                  <a:gd name="T8" fmla="*/ 95 w 174"/>
                  <a:gd name="T9" fmla="*/ 35 h 37"/>
                  <a:gd name="T10" fmla="*/ 71 w 174"/>
                  <a:gd name="T11" fmla="*/ 32 h 37"/>
                  <a:gd name="T12" fmla="*/ 9 w 174"/>
                  <a:gd name="T13" fmla="*/ 5 h 37"/>
                  <a:gd name="T14" fmla="*/ 0 w 174"/>
                  <a:gd name="T15" fmla="*/ 0 h 37"/>
                  <a:gd name="T16" fmla="*/ 0 w 174"/>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37">
                    <a:moveTo>
                      <a:pt x="0" y="0"/>
                    </a:moveTo>
                    <a:cubicBezTo>
                      <a:pt x="58" y="20"/>
                      <a:pt x="116" y="20"/>
                      <a:pt x="174" y="1"/>
                    </a:cubicBezTo>
                    <a:cubicBezTo>
                      <a:pt x="174" y="1"/>
                      <a:pt x="173" y="1"/>
                      <a:pt x="173" y="1"/>
                    </a:cubicBezTo>
                    <a:cubicBezTo>
                      <a:pt x="154" y="12"/>
                      <a:pt x="135" y="21"/>
                      <a:pt x="115" y="29"/>
                    </a:cubicBezTo>
                    <a:cubicBezTo>
                      <a:pt x="109" y="31"/>
                      <a:pt x="102" y="33"/>
                      <a:pt x="95" y="35"/>
                    </a:cubicBezTo>
                    <a:cubicBezTo>
                      <a:pt x="87" y="37"/>
                      <a:pt x="79" y="35"/>
                      <a:pt x="71" y="32"/>
                    </a:cubicBezTo>
                    <a:cubicBezTo>
                      <a:pt x="49" y="25"/>
                      <a:pt x="29" y="16"/>
                      <a:pt x="9" y="5"/>
                    </a:cubicBezTo>
                    <a:cubicBezTo>
                      <a:pt x="6" y="3"/>
                      <a:pt x="3" y="2"/>
                      <a:pt x="0" y="0"/>
                    </a:cubicBezTo>
                    <a:cubicBezTo>
                      <a:pt x="0" y="0"/>
                      <a:pt x="0" y="0"/>
                      <a:pt x="0" y="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269" name="Group 268">
            <a:extLst>
              <a:ext uri="{FF2B5EF4-FFF2-40B4-BE49-F238E27FC236}">
                <a16:creationId xmlns:a16="http://schemas.microsoft.com/office/drawing/2014/main" id="{232A9186-8078-2D18-B4EE-A2A2868DC673}"/>
              </a:ext>
            </a:extLst>
          </p:cNvPr>
          <p:cNvGrpSpPr/>
          <p:nvPr/>
        </p:nvGrpSpPr>
        <p:grpSpPr>
          <a:xfrm>
            <a:off x="6485623" y="3826161"/>
            <a:ext cx="935823" cy="938235"/>
            <a:chOff x="-4426465" y="2011221"/>
            <a:chExt cx="1370552" cy="1374086"/>
          </a:xfrm>
        </p:grpSpPr>
        <p:grpSp>
          <p:nvGrpSpPr>
            <p:cNvPr id="270" name="Group 269">
              <a:extLst>
                <a:ext uri="{FF2B5EF4-FFF2-40B4-BE49-F238E27FC236}">
                  <a16:creationId xmlns:a16="http://schemas.microsoft.com/office/drawing/2014/main" id="{F3671B75-8EA5-958A-43E3-3368D8BA9999}"/>
                </a:ext>
              </a:extLst>
            </p:cNvPr>
            <p:cNvGrpSpPr>
              <a:grpSpLocks noChangeAspect="1"/>
            </p:cNvGrpSpPr>
            <p:nvPr/>
          </p:nvGrpSpPr>
          <p:grpSpPr>
            <a:xfrm>
              <a:off x="-4426465" y="2011221"/>
              <a:ext cx="1370552" cy="1374086"/>
              <a:chOff x="-4083050" y="1579563"/>
              <a:chExt cx="3694112" cy="3703638"/>
            </a:xfrm>
          </p:grpSpPr>
          <p:sp>
            <p:nvSpPr>
              <p:cNvPr id="277" name="Freeform 5">
                <a:extLst>
                  <a:ext uri="{FF2B5EF4-FFF2-40B4-BE49-F238E27FC236}">
                    <a16:creationId xmlns:a16="http://schemas.microsoft.com/office/drawing/2014/main" id="{7CA1CEA7-C477-FE19-236C-6AEAFF51A806}"/>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8" name="Freeform 6">
                <a:extLst>
                  <a:ext uri="{FF2B5EF4-FFF2-40B4-BE49-F238E27FC236}">
                    <a16:creationId xmlns:a16="http://schemas.microsoft.com/office/drawing/2014/main" id="{2CE63F37-88A9-84B6-A2A9-9BD3D10F190F}"/>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9" name="Freeform 7">
                <a:extLst>
                  <a:ext uri="{FF2B5EF4-FFF2-40B4-BE49-F238E27FC236}">
                    <a16:creationId xmlns:a16="http://schemas.microsoft.com/office/drawing/2014/main" id="{C254AF85-9E75-55C9-184C-D19E833318A9}"/>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0" name="Freeform 8">
                <a:extLst>
                  <a:ext uri="{FF2B5EF4-FFF2-40B4-BE49-F238E27FC236}">
                    <a16:creationId xmlns:a16="http://schemas.microsoft.com/office/drawing/2014/main" id="{0550DB94-13C2-29B8-B8D6-D4225F7B33C9}"/>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1" name="Freeform 9">
                <a:extLst>
                  <a:ext uri="{FF2B5EF4-FFF2-40B4-BE49-F238E27FC236}">
                    <a16:creationId xmlns:a16="http://schemas.microsoft.com/office/drawing/2014/main" id="{2A7BB059-2E70-AEF1-E123-94E4E7E0FA98}"/>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2" name="Freeform 10">
                <a:extLst>
                  <a:ext uri="{FF2B5EF4-FFF2-40B4-BE49-F238E27FC236}">
                    <a16:creationId xmlns:a16="http://schemas.microsoft.com/office/drawing/2014/main" id="{C81E12F1-8CD9-D8A1-9A1C-14D8C566E26B}"/>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3" name="Freeform 11">
                <a:extLst>
                  <a:ext uri="{FF2B5EF4-FFF2-40B4-BE49-F238E27FC236}">
                    <a16:creationId xmlns:a16="http://schemas.microsoft.com/office/drawing/2014/main" id="{38B807C4-1379-6386-D63B-E8118E0EBD15}"/>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4" name="Freeform 12">
                <a:extLst>
                  <a:ext uri="{FF2B5EF4-FFF2-40B4-BE49-F238E27FC236}">
                    <a16:creationId xmlns:a16="http://schemas.microsoft.com/office/drawing/2014/main" id="{381AEF27-23B5-8A87-26BA-CA9F1BE10612}"/>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5" name="Freeform 13">
                <a:extLst>
                  <a:ext uri="{FF2B5EF4-FFF2-40B4-BE49-F238E27FC236}">
                    <a16:creationId xmlns:a16="http://schemas.microsoft.com/office/drawing/2014/main" id="{5D2AD62E-5A79-F4BD-24D3-A837C784DA75}"/>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6" name="Freeform 14">
                <a:extLst>
                  <a:ext uri="{FF2B5EF4-FFF2-40B4-BE49-F238E27FC236}">
                    <a16:creationId xmlns:a16="http://schemas.microsoft.com/office/drawing/2014/main" id="{B62D8664-C418-FAD0-1415-96EFB386E660}"/>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7" name="Freeform 15">
                <a:extLst>
                  <a:ext uri="{FF2B5EF4-FFF2-40B4-BE49-F238E27FC236}">
                    <a16:creationId xmlns:a16="http://schemas.microsoft.com/office/drawing/2014/main" id="{21031C14-0FA3-D2F3-5AEB-41B85FCCEB7D}"/>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8" name="Freeform 16">
                <a:extLst>
                  <a:ext uri="{FF2B5EF4-FFF2-40B4-BE49-F238E27FC236}">
                    <a16:creationId xmlns:a16="http://schemas.microsoft.com/office/drawing/2014/main" id="{67419D58-3DF9-2499-2578-296869E91470}"/>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9" name="Freeform 17">
                <a:extLst>
                  <a:ext uri="{FF2B5EF4-FFF2-40B4-BE49-F238E27FC236}">
                    <a16:creationId xmlns:a16="http://schemas.microsoft.com/office/drawing/2014/main" id="{71890A2A-51F1-4022-6417-2740C5B2B7E4}"/>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0" name="Freeform 18">
                <a:extLst>
                  <a:ext uri="{FF2B5EF4-FFF2-40B4-BE49-F238E27FC236}">
                    <a16:creationId xmlns:a16="http://schemas.microsoft.com/office/drawing/2014/main" id="{4523AD75-3C4A-579E-DC8A-223BB155F158}"/>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1" name="Freeform 19">
                <a:extLst>
                  <a:ext uri="{FF2B5EF4-FFF2-40B4-BE49-F238E27FC236}">
                    <a16:creationId xmlns:a16="http://schemas.microsoft.com/office/drawing/2014/main" id="{2CFB3E2D-CD6E-F01F-2980-43C6C18B1CE7}"/>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2" name="Freeform 20">
                <a:extLst>
                  <a:ext uri="{FF2B5EF4-FFF2-40B4-BE49-F238E27FC236}">
                    <a16:creationId xmlns:a16="http://schemas.microsoft.com/office/drawing/2014/main" id="{98815DEC-13F3-6CA8-7627-3F62D533655C}"/>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3" name="Freeform 21">
                <a:extLst>
                  <a:ext uri="{FF2B5EF4-FFF2-40B4-BE49-F238E27FC236}">
                    <a16:creationId xmlns:a16="http://schemas.microsoft.com/office/drawing/2014/main" id="{E446A174-1D42-C27B-F724-768F5C6ECF63}"/>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4" name="Freeform 22">
                <a:extLst>
                  <a:ext uri="{FF2B5EF4-FFF2-40B4-BE49-F238E27FC236}">
                    <a16:creationId xmlns:a16="http://schemas.microsoft.com/office/drawing/2014/main" id="{6F230501-DBAE-A190-5023-ECBC621C9522}"/>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5" name="Freeform 23">
                <a:extLst>
                  <a:ext uri="{FF2B5EF4-FFF2-40B4-BE49-F238E27FC236}">
                    <a16:creationId xmlns:a16="http://schemas.microsoft.com/office/drawing/2014/main" id="{FD7DA14E-58D0-E5A0-5A1F-BD2C84044CC3}"/>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6" name="Freeform 24">
                <a:extLst>
                  <a:ext uri="{FF2B5EF4-FFF2-40B4-BE49-F238E27FC236}">
                    <a16:creationId xmlns:a16="http://schemas.microsoft.com/office/drawing/2014/main" id="{BA2E9953-925F-B81E-CFD2-FFB43EB53152}"/>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7" name="Freeform 25">
                <a:extLst>
                  <a:ext uri="{FF2B5EF4-FFF2-40B4-BE49-F238E27FC236}">
                    <a16:creationId xmlns:a16="http://schemas.microsoft.com/office/drawing/2014/main" id="{3BCAF849-A714-27B5-830E-C3786DC1C37A}"/>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8" name="Freeform 26">
                <a:extLst>
                  <a:ext uri="{FF2B5EF4-FFF2-40B4-BE49-F238E27FC236}">
                    <a16:creationId xmlns:a16="http://schemas.microsoft.com/office/drawing/2014/main" id="{0797CC04-EF75-E176-C20A-4D5BC7C9F3C3}"/>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9" name="Freeform 27">
                <a:extLst>
                  <a:ext uri="{FF2B5EF4-FFF2-40B4-BE49-F238E27FC236}">
                    <a16:creationId xmlns:a16="http://schemas.microsoft.com/office/drawing/2014/main" id="{7A76BD2A-84BE-B935-F396-BE401E77915B}"/>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0" name="Freeform 28">
                <a:extLst>
                  <a:ext uri="{FF2B5EF4-FFF2-40B4-BE49-F238E27FC236}">
                    <a16:creationId xmlns:a16="http://schemas.microsoft.com/office/drawing/2014/main" id="{507C0264-D3D3-2939-8C69-9B7E719D6AE4}"/>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1" name="Freeform 29">
                <a:extLst>
                  <a:ext uri="{FF2B5EF4-FFF2-40B4-BE49-F238E27FC236}">
                    <a16:creationId xmlns:a16="http://schemas.microsoft.com/office/drawing/2014/main" id="{1C10E19B-CA16-0D9E-3781-B560FD3EB112}"/>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2" name="Freeform 30">
                <a:extLst>
                  <a:ext uri="{FF2B5EF4-FFF2-40B4-BE49-F238E27FC236}">
                    <a16:creationId xmlns:a16="http://schemas.microsoft.com/office/drawing/2014/main" id="{B3D4E8F1-4B5C-F374-7FD9-01C0210F627B}"/>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3" name="Freeform 31">
                <a:extLst>
                  <a:ext uri="{FF2B5EF4-FFF2-40B4-BE49-F238E27FC236}">
                    <a16:creationId xmlns:a16="http://schemas.microsoft.com/office/drawing/2014/main" id="{F63574BE-E4A2-0BAA-D21B-38D5CA254046}"/>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4" name="Freeform 32">
                <a:extLst>
                  <a:ext uri="{FF2B5EF4-FFF2-40B4-BE49-F238E27FC236}">
                    <a16:creationId xmlns:a16="http://schemas.microsoft.com/office/drawing/2014/main" id="{68FD595B-9C14-EA2E-968B-11A9D764C2AB}"/>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5" name="Freeform 33">
                <a:extLst>
                  <a:ext uri="{FF2B5EF4-FFF2-40B4-BE49-F238E27FC236}">
                    <a16:creationId xmlns:a16="http://schemas.microsoft.com/office/drawing/2014/main" id="{8003CCD6-DE6A-2BD0-CCAE-E18F2F942FDC}"/>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71" name="Group 270">
              <a:extLst>
                <a:ext uri="{FF2B5EF4-FFF2-40B4-BE49-F238E27FC236}">
                  <a16:creationId xmlns:a16="http://schemas.microsoft.com/office/drawing/2014/main" id="{C26BE7F4-A34E-F1BF-8C10-1229033A773C}"/>
                </a:ext>
              </a:extLst>
            </p:cNvPr>
            <p:cNvGrpSpPr>
              <a:grpSpLocks noChangeAspect="1"/>
            </p:cNvGrpSpPr>
            <p:nvPr/>
          </p:nvGrpSpPr>
          <p:grpSpPr>
            <a:xfrm>
              <a:off x="-4283902" y="2280250"/>
              <a:ext cx="1052325" cy="775492"/>
              <a:chOff x="6559295" y="2284446"/>
              <a:chExt cx="756739" cy="557665"/>
            </a:xfrm>
            <a:solidFill>
              <a:srgbClr val="44546A"/>
            </a:solidFill>
          </p:grpSpPr>
          <p:sp>
            <p:nvSpPr>
              <p:cNvPr id="272" name="Freeform 9">
                <a:extLst>
                  <a:ext uri="{FF2B5EF4-FFF2-40B4-BE49-F238E27FC236}">
                    <a16:creationId xmlns:a16="http://schemas.microsoft.com/office/drawing/2014/main" id="{D79513C4-D78A-A476-22B6-E66918E31A06}"/>
                  </a:ext>
                </a:extLst>
              </p:cNvPr>
              <p:cNvSpPr>
                <a:spLocks/>
              </p:cNvSpPr>
              <p:nvPr/>
            </p:nvSpPr>
            <p:spPr bwMode="auto">
              <a:xfrm>
                <a:off x="7166008" y="2497001"/>
                <a:ext cx="76354" cy="211494"/>
              </a:xfrm>
              <a:custGeom>
                <a:avLst/>
                <a:gdLst>
                  <a:gd name="T0" fmla="*/ 54 w 54"/>
                  <a:gd name="T1" fmla="*/ 34 h 149"/>
                  <a:gd name="T2" fmla="*/ 27 w 54"/>
                  <a:gd name="T3" fmla="*/ 61 h 149"/>
                  <a:gd name="T4" fmla="*/ 54 w 54"/>
                  <a:gd name="T5" fmla="*/ 88 h 149"/>
                  <a:gd name="T6" fmla="*/ 27 w 54"/>
                  <a:gd name="T7" fmla="*/ 116 h 149"/>
                  <a:gd name="T8" fmla="*/ 48 w 54"/>
                  <a:gd name="T9" fmla="*/ 136 h 149"/>
                  <a:gd name="T10" fmla="*/ 35 w 54"/>
                  <a:gd name="T11" fmla="*/ 149 h 149"/>
                  <a:gd name="T12" fmla="*/ 1 w 54"/>
                  <a:gd name="T13" fmla="*/ 116 h 149"/>
                  <a:gd name="T14" fmla="*/ 29 w 54"/>
                  <a:gd name="T15" fmla="*/ 89 h 149"/>
                  <a:gd name="T16" fmla="*/ 0 w 54"/>
                  <a:gd name="T17" fmla="*/ 61 h 149"/>
                  <a:gd name="T18" fmla="*/ 28 w 54"/>
                  <a:gd name="T19" fmla="*/ 34 h 149"/>
                  <a:gd name="T20" fmla="*/ 7 w 54"/>
                  <a:gd name="T21" fmla="*/ 13 h 149"/>
                  <a:gd name="T22" fmla="*/ 20 w 54"/>
                  <a:gd name="T23" fmla="*/ 0 h 149"/>
                  <a:gd name="T24" fmla="*/ 54 w 54"/>
                  <a:gd name="T25" fmla="*/ 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49">
                    <a:moveTo>
                      <a:pt x="54" y="34"/>
                    </a:moveTo>
                    <a:cubicBezTo>
                      <a:pt x="45" y="43"/>
                      <a:pt x="36" y="52"/>
                      <a:pt x="27" y="61"/>
                    </a:cubicBezTo>
                    <a:cubicBezTo>
                      <a:pt x="36" y="70"/>
                      <a:pt x="45" y="79"/>
                      <a:pt x="54" y="88"/>
                    </a:cubicBezTo>
                    <a:cubicBezTo>
                      <a:pt x="45" y="97"/>
                      <a:pt x="36" y="106"/>
                      <a:pt x="27" y="116"/>
                    </a:cubicBezTo>
                    <a:cubicBezTo>
                      <a:pt x="34" y="123"/>
                      <a:pt x="41" y="130"/>
                      <a:pt x="48" y="136"/>
                    </a:cubicBezTo>
                    <a:cubicBezTo>
                      <a:pt x="43" y="141"/>
                      <a:pt x="39" y="145"/>
                      <a:pt x="35" y="149"/>
                    </a:cubicBezTo>
                    <a:cubicBezTo>
                      <a:pt x="24" y="138"/>
                      <a:pt x="13" y="127"/>
                      <a:pt x="1" y="116"/>
                    </a:cubicBezTo>
                    <a:cubicBezTo>
                      <a:pt x="10" y="107"/>
                      <a:pt x="19" y="98"/>
                      <a:pt x="29" y="89"/>
                    </a:cubicBezTo>
                    <a:cubicBezTo>
                      <a:pt x="19" y="80"/>
                      <a:pt x="10" y="71"/>
                      <a:pt x="0" y="61"/>
                    </a:cubicBezTo>
                    <a:cubicBezTo>
                      <a:pt x="10" y="52"/>
                      <a:pt x="19" y="43"/>
                      <a:pt x="28" y="34"/>
                    </a:cubicBezTo>
                    <a:cubicBezTo>
                      <a:pt x="21" y="27"/>
                      <a:pt x="14" y="20"/>
                      <a:pt x="7" y="13"/>
                    </a:cubicBezTo>
                    <a:cubicBezTo>
                      <a:pt x="12" y="8"/>
                      <a:pt x="16" y="4"/>
                      <a:pt x="20" y="0"/>
                    </a:cubicBezTo>
                    <a:cubicBezTo>
                      <a:pt x="31" y="11"/>
                      <a:pt x="42" y="22"/>
                      <a:pt x="54" y="34"/>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3" name="Freeform 25">
                <a:extLst>
                  <a:ext uri="{FF2B5EF4-FFF2-40B4-BE49-F238E27FC236}">
                    <a16:creationId xmlns:a16="http://schemas.microsoft.com/office/drawing/2014/main" id="{C7CF9A7E-004C-DDCD-3B19-5284C87DF94C}"/>
                  </a:ext>
                </a:extLst>
              </p:cNvPr>
              <p:cNvSpPr>
                <a:spLocks/>
              </p:cNvSpPr>
              <p:nvPr/>
            </p:nvSpPr>
            <p:spPr bwMode="auto">
              <a:xfrm>
                <a:off x="6734379" y="2284446"/>
                <a:ext cx="405096" cy="557665"/>
              </a:xfrm>
              <a:custGeom>
                <a:avLst/>
                <a:gdLst>
                  <a:gd name="T0" fmla="*/ 293 w 368"/>
                  <a:gd name="T1" fmla="*/ 122 h 506"/>
                  <a:gd name="T2" fmla="*/ 290 w 368"/>
                  <a:gd name="T3" fmla="*/ 190 h 506"/>
                  <a:gd name="T4" fmla="*/ 290 w 368"/>
                  <a:gd name="T5" fmla="*/ 195 h 506"/>
                  <a:gd name="T6" fmla="*/ 297 w 368"/>
                  <a:gd name="T7" fmla="*/ 203 h 506"/>
                  <a:gd name="T8" fmla="*/ 306 w 368"/>
                  <a:gd name="T9" fmla="*/ 196 h 506"/>
                  <a:gd name="T10" fmla="*/ 313 w 368"/>
                  <a:gd name="T11" fmla="*/ 131 h 506"/>
                  <a:gd name="T12" fmla="*/ 319 w 368"/>
                  <a:gd name="T13" fmla="*/ 84 h 506"/>
                  <a:gd name="T14" fmla="*/ 342 w 368"/>
                  <a:gd name="T15" fmla="*/ 63 h 506"/>
                  <a:gd name="T16" fmla="*/ 367 w 368"/>
                  <a:gd name="T17" fmla="*/ 81 h 506"/>
                  <a:gd name="T18" fmla="*/ 368 w 368"/>
                  <a:gd name="T19" fmla="*/ 95 h 506"/>
                  <a:gd name="T20" fmla="*/ 354 w 368"/>
                  <a:gd name="T21" fmla="*/ 199 h 506"/>
                  <a:gd name="T22" fmla="*/ 342 w 368"/>
                  <a:gd name="T23" fmla="*/ 293 h 506"/>
                  <a:gd name="T24" fmla="*/ 333 w 368"/>
                  <a:gd name="T25" fmla="*/ 351 h 506"/>
                  <a:gd name="T26" fmla="*/ 321 w 368"/>
                  <a:gd name="T27" fmla="*/ 388 h 506"/>
                  <a:gd name="T28" fmla="*/ 303 w 368"/>
                  <a:gd name="T29" fmla="*/ 405 h 506"/>
                  <a:gd name="T30" fmla="*/ 300 w 368"/>
                  <a:gd name="T31" fmla="*/ 409 h 506"/>
                  <a:gd name="T32" fmla="*/ 293 w 368"/>
                  <a:gd name="T33" fmla="*/ 487 h 506"/>
                  <a:gd name="T34" fmla="*/ 273 w 368"/>
                  <a:gd name="T35" fmla="*/ 506 h 506"/>
                  <a:gd name="T36" fmla="*/ 165 w 368"/>
                  <a:gd name="T37" fmla="*/ 506 h 506"/>
                  <a:gd name="T38" fmla="*/ 144 w 368"/>
                  <a:gd name="T39" fmla="*/ 486 h 506"/>
                  <a:gd name="T40" fmla="*/ 137 w 368"/>
                  <a:gd name="T41" fmla="*/ 411 h 506"/>
                  <a:gd name="T42" fmla="*/ 135 w 368"/>
                  <a:gd name="T43" fmla="*/ 408 h 506"/>
                  <a:gd name="T44" fmla="*/ 96 w 368"/>
                  <a:gd name="T45" fmla="*/ 376 h 506"/>
                  <a:gd name="T46" fmla="*/ 29 w 368"/>
                  <a:gd name="T47" fmla="*/ 282 h 506"/>
                  <a:gd name="T48" fmla="*/ 11 w 368"/>
                  <a:gd name="T49" fmla="*/ 252 h 506"/>
                  <a:gd name="T50" fmla="*/ 33 w 368"/>
                  <a:gd name="T51" fmla="*/ 211 h 506"/>
                  <a:gd name="T52" fmla="*/ 55 w 368"/>
                  <a:gd name="T53" fmla="*/ 221 h 506"/>
                  <a:gd name="T54" fmla="*/ 84 w 368"/>
                  <a:gd name="T55" fmla="*/ 254 h 506"/>
                  <a:gd name="T56" fmla="*/ 91 w 368"/>
                  <a:gd name="T57" fmla="*/ 262 h 506"/>
                  <a:gd name="T58" fmla="*/ 93 w 368"/>
                  <a:gd name="T59" fmla="*/ 264 h 506"/>
                  <a:gd name="T60" fmla="*/ 106 w 368"/>
                  <a:gd name="T61" fmla="*/ 268 h 506"/>
                  <a:gd name="T62" fmla="*/ 112 w 368"/>
                  <a:gd name="T63" fmla="*/ 256 h 506"/>
                  <a:gd name="T64" fmla="*/ 110 w 368"/>
                  <a:gd name="T65" fmla="*/ 222 h 506"/>
                  <a:gd name="T66" fmla="*/ 87 w 368"/>
                  <a:gd name="T67" fmla="*/ 82 h 506"/>
                  <a:gd name="T68" fmla="*/ 84 w 368"/>
                  <a:gd name="T69" fmla="*/ 68 h 506"/>
                  <a:gd name="T70" fmla="*/ 104 w 368"/>
                  <a:gd name="T71" fmla="*/ 39 h 506"/>
                  <a:gd name="T72" fmla="*/ 133 w 368"/>
                  <a:gd name="T73" fmla="*/ 60 h 506"/>
                  <a:gd name="T74" fmla="*/ 156 w 368"/>
                  <a:gd name="T75" fmla="*/ 190 h 506"/>
                  <a:gd name="T76" fmla="*/ 170 w 368"/>
                  <a:gd name="T77" fmla="*/ 197 h 506"/>
                  <a:gd name="T78" fmla="*/ 174 w 368"/>
                  <a:gd name="T79" fmla="*/ 190 h 506"/>
                  <a:gd name="T80" fmla="*/ 171 w 368"/>
                  <a:gd name="T81" fmla="*/ 150 h 506"/>
                  <a:gd name="T82" fmla="*/ 167 w 368"/>
                  <a:gd name="T83" fmla="*/ 83 h 506"/>
                  <a:gd name="T84" fmla="*/ 164 w 368"/>
                  <a:gd name="T85" fmla="*/ 35 h 506"/>
                  <a:gd name="T86" fmla="*/ 169 w 368"/>
                  <a:gd name="T87" fmla="*/ 12 h 506"/>
                  <a:gd name="T88" fmla="*/ 196 w 368"/>
                  <a:gd name="T89" fmla="*/ 3 h 506"/>
                  <a:gd name="T90" fmla="*/ 213 w 368"/>
                  <a:gd name="T91" fmla="*/ 23 h 506"/>
                  <a:gd name="T92" fmla="*/ 217 w 368"/>
                  <a:gd name="T93" fmla="*/ 70 h 506"/>
                  <a:gd name="T94" fmla="*/ 221 w 368"/>
                  <a:gd name="T95" fmla="*/ 147 h 506"/>
                  <a:gd name="T96" fmla="*/ 224 w 368"/>
                  <a:gd name="T97" fmla="*/ 191 h 506"/>
                  <a:gd name="T98" fmla="*/ 225 w 368"/>
                  <a:gd name="T99" fmla="*/ 196 h 506"/>
                  <a:gd name="T100" fmla="*/ 233 w 368"/>
                  <a:gd name="T101" fmla="*/ 201 h 506"/>
                  <a:gd name="T102" fmla="*/ 240 w 368"/>
                  <a:gd name="T103" fmla="*/ 194 h 506"/>
                  <a:gd name="T104" fmla="*/ 242 w 368"/>
                  <a:gd name="T105" fmla="*/ 154 h 506"/>
                  <a:gd name="T106" fmla="*/ 246 w 368"/>
                  <a:gd name="T107" fmla="*/ 49 h 506"/>
                  <a:gd name="T108" fmla="*/ 262 w 368"/>
                  <a:gd name="T109" fmla="*/ 27 h 506"/>
                  <a:gd name="T110" fmla="*/ 288 w 368"/>
                  <a:gd name="T111" fmla="*/ 32 h 506"/>
                  <a:gd name="T112" fmla="*/ 296 w 368"/>
                  <a:gd name="T113" fmla="*/ 49 h 506"/>
                  <a:gd name="T114" fmla="*/ 295 w 368"/>
                  <a:gd name="T115" fmla="*/ 86 h 506"/>
                  <a:gd name="T116" fmla="*/ 293 w 368"/>
                  <a:gd name="T117" fmla="*/ 122 h 506"/>
                  <a:gd name="T118" fmla="*/ 293 w 368"/>
                  <a:gd name="T119" fmla="*/ 12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8" h="506">
                    <a:moveTo>
                      <a:pt x="293" y="122"/>
                    </a:moveTo>
                    <a:cubicBezTo>
                      <a:pt x="292" y="145"/>
                      <a:pt x="291" y="167"/>
                      <a:pt x="290" y="190"/>
                    </a:cubicBezTo>
                    <a:cubicBezTo>
                      <a:pt x="290" y="192"/>
                      <a:pt x="290" y="194"/>
                      <a:pt x="290" y="195"/>
                    </a:cubicBezTo>
                    <a:cubicBezTo>
                      <a:pt x="290" y="200"/>
                      <a:pt x="293" y="203"/>
                      <a:pt x="297" y="203"/>
                    </a:cubicBezTo>
                    <a:cubicBezTo>
                      <a:pt x="302" y="204"/>
                      <a:pt x="305" y="201"/>
                      <a:pt x="306" y="196"/>
                    </a:cubicBezTo>
                    <a:cubicBezTo>
                      <a:pt x="308" y="175"/>
                      <a:pt x="311" y="153"/>
                      <a:pt x="313" y="131"/>
                    </a:cubicBezTo>
                    <a:cubicBezTo>
                      <a:pt x="315" y="115"/>
                      <a:pt x="317" y="100"/>
                      <a:pt x="319" y="84"/>
                    </a:cubicBezTo>
                    <a:cubicBezTo>
                      <a:pt x="321" y="72"/>
                      <a:pt x="330" y="64"/>
                      <a:pt x="342" y="63"/>
                    </a:cubicBezTo>
                    <a:cubicBezTo>
                      <a:pt x="353" y="63"/>
                      <a:pt x="363" y="69"/>
                      <a:pt x="367" y="81"/>
                    </a:cubicBezTo>
                    <a:cubicBezTo>
                      <a:pt x="368" y="85"/>
                      <a:pt x="368" y="90"/>
                      <a:pt x="368" y="95"/>
                    </a:cubicBezTo>
                    <a:cubicBezTo>
                      <a:pt x="363" y="130"/>
                      <a:pt x="359" y="164"/>
                      <a:pt x="354" y="199"/>
                    </a:cubicBezTo>
                    <a:cubicBezTo>
                      <a:pt x="350" y="230"/>
                      <a:pt x="346" y="261"/>
                      <a:pt x="342" y="293"/>
                    </a:cubicBezTo>
                    <a:cubicBezTo>
                      <a:pt x="339" y="312"/>
                      <a:pt x="336" y="332"/>
                      <a:pt x="333" y="351"/>
                    </a:cubicBezTo>
                    <a:cubicBezTo>
                      <a:pt x="331" y="364"/>
                      <a:pt x="327" y="377"/>
                      <a:pt x="321" y="388"/>
                    </a:cubicBezTo>
                    <a:cubicBezTo>
                      <a:pt x="316" y="395"/>
                      <a:pt x="310" y="401"/>
                      <a:pt x="303" y="405"/>
                    </a:cubicBezTo>
                    <a:cubicBezTo>
                      <a:pt x="301" y="406"/>
                      <a:pt x="300" y="407"/>
                      <a:pt x="300" y="409"/>
                    </a:cubicBezTo>
                    <a:cubicBezTo>
                      <a:pt x="298" y="435"/>
                      <a:pt x="296" y="461"/>
                      <a:pt x="293" y="487"/>
                    </a:cubicBezTo>
                    <a:cubicBezTo>
                      <a:pt x="292" y="499"/>
                      <a:pt x="284" y="506"/>
                      <a:pt x="273" y="506"/>
                    </a:cubicBezTo>
                    <a:cubicBezTo>
                      <a:pt x="237" y="506"/>
                      <a:pt x="201" y="506"/>
                      <a:pt x="165" y="506"/>
                    </a:cubicBezTo>
                    <a:cubicBezTo>
                      <a:pt x="153" y="506"/>
                      <a:pt x="145" y="498"/>
                      <a:pt x="144" y="486"/>
                    </a:cubicBezTo>
                    <a:cubicBezTo>
                      <a:pt x="141" y="461"/>
                      <a:pt x="139" y="436"/>
                      <a:pt x="137" y="411"/>
                    </a:cubicBezTo>
                    <a:cubicBezTo>
                      <a:pt x="137" y="410"/>
                      <a:pt x="136" y="408"/>
                      <a:pt x="135" y="408"/>
                    </a:cubicBezTo>
                    <a:cubicBezTo>
                      <a:pt x="119" y="400"/>
                      <a:pt x="107" y="389"/>
                      <a:pt x="96" y="376"/>
                    </a:cubicBezTo>
                    <a:cubicBezTo>
                      <a:pt x="71" y="346"/>
                      <a:pt x="50" y="314"/>
                      <a:pt x="29" y="282"/>
                    </a:cubicBezTo>
                    <a:cubicBezTo>
                      <a:pt x="23" y="272"/>
                      <a:pt x="17" y="262"/>
                      <a:pt x="11" y="252"/>
                    </a:cubicBezTo>
                    <a:cubicBezTo>
                      <a:pt x="0" y="235"/>
                      <a:pt x="13" y="212"/>
                      <a:pt x="33" y="211"/>
                    </a:cubicBezTo>
                    <a:cubicBezTo>
                      <a:pt x="41" y="211"/>
                      <a:pt x="49" y="215"/>
                      <a:pt x="55" y="221"/>
                    </a:cubicBezTo>
                    <a:cubicBezTo>
                      <a:pt x="65" y="232"/>
                      <a:pt x="75" y="243"/>
                      <a:pt x="84" y="254"/>
                    </a:cubicBezTo>
                    <a:cubicBezTo>
                      <a:pt x="87" y="257"/>
                      <a:pt x="89" y="259"/>
                      <a:pt x="91" y="262"/>
                    </a:cubicBezTo>
                    <a:cubicBezTo>
                      <a:pt x="92" y="263"/>
                      <a:pt x="92" y="263"/>
                      <a:pt x="93" y="264"/>
                    </a:cubicBezTo>
                    <a:cubicBezTo>
                      <a:pt x="96" y="267"/>
                      <a:pt x="101" y="270"/>
                      <a:pt x="106" y="268"/>
                    </a:cubicBezTo>
                    <a:cubicBezTo>
                      <a:pt x="111" y="266"/>
                      <a:pt x="113" y="261"/>
                      <a:pt x="112" y="256"/>
                    </a:cubicBezTo>
                    <a:cubicBezTo>
                      <a:pt x="112" y="245"/>
                      <a:pt x="111" y="233"/>
                      <a:pt x="110" y="222"/>
                    </a:cubicBezTo>
                    <a:cubicBezTo>
                      <a:pt x="105" y="175"/>
                      <a:pt x="95" y="128"/>
                      <a:pt x="87" y="82"/>
                    </a:cubicBezTo>
                    <a:cubicBezTo>
                      <a:pt x="86" y="77"/>
                      <a:pt x="85" y="73"/>
                      <a:pt x="84" y="68"/>
                    </a:cubicBezTo>
                    <a:cubicBezTo>
                      <a:pt x="82" y="54"/>
                      <a:pt x="90" y="42"/>
                      <a:pt x="104" y="39"/>
                    </a:cubicBezTo>
                    <a:cubicBezTo>
                      <a:pt x="118" y="37"/>
                      <a:pt x="131" y="46"/>
                      <a:pt x="133" y="60"/>
                    </a:cubicBezTo>
                    <a:cubicBezTo>
                      <a:pt x="141" y="103"/>
                      <a:pt x="148" y="146"/>
                      <a:pt x="156" y="190"/>
                    </a:cubicBezTo>
                    <a:cubicBezTo>
                      <a:pt x="157" y="198"/>
                      <a:pt x="163" y="199"/>
                      <a:pt x="170" y="197"/>
                    </a:cubicBezTo>
                    <a:cubicBezTo>
                      <a:pt x="173" y="196"/>
                      <a:pt x="174" y="193"/>
                      <a:pt x="174" y="190"/>
                    </a:cubicBezTo>
                    <a:cubicBezTo>
                      <a:pt x="173" y="176"/>
                      <a:pt x="172" y="163"/>
                      <a:pt x="171" y="150"/>
                    </a:cubicBezTo>
                    <a:cubicBezTo>
                      <a:pt x="170" y="127"/>
                      <a:pt x="169" y="105"/>
                      <a:pt x="167" y="83"/>
                    </a:cubicBezTo>
                    <a:cubicBezTo>
                      <a:pt x="166" y="67"/>
                      <a:pt x="165" y="51"/>
                      <a:pt x="164" y="35"/>
                    </a:cubicBezTo>
                    <a:cubicBezTo>
                      <a:pt x="164" y="27"/>
                      <a:pt x="164" y="19"/>
                      <a:pt x="169" y="12"/>
                    </a:cubicBezTo>
                    <a:cubicBezTo>
                      <a:pt x="175" y="4"/>
                      <a:pt x="185" y="0"/>
                      <a:pt x="196" y="3"/>
                    </a:cubicBezTo>
                    <a:cubicBezTo>
                      <a:pt x="205" y="5"/>
                      <a:pt x="212" y="14"/>
                      <a:pt x="213" y="23"/>
                    </a:cubicBezTo>
                    <a:cubicBezTo>
                      <a:pt x="215" y="39"/>
                      <a:pt x="216" y="55"/>
                      <a:pt x="217" y="70"/>
                    </a:cubicBezTo>
                    <a:cubicBezTo>
                      <a:pt x="218" y="96"/>
                      <a:pt x="220" y="121"/>
                      <a:pt x="221" y="147"/>
                    </a:cubicBezTo>
                    <a:cubicBezTo>
                      <a:pt x="222" y="161"/>
                      <a:pt x="223" y="176"/>
                      <a:pt x="224" y="191"/>
                    </a:cubicBezTo>
                    <a:cubicBezTo>
                      <a:pt x="224" y="193"/>
                      <a:pt x="225" y="195"/>
                      <a:pt x="225" y="196"/>
                    </a:cubicBezTo>
                    <a:cubicBezTo>
                      <a:pt x="227" y="200"/>
                      <a:pt x="230" y="201"/>
                      <a:pt x="233" y="201"/>
                    </a:cubicBezTo>
                    <a:cubicBezTo>
                      <a:pt x="237" y="200"/>
                      <a:pt x="240" y="197"/>
                      <a:pt x="240" y="194"/>
                    </a:cubicBezTo>
                    <a:cubicBezTo>
                      <a:pt x="240" y="181"/>
                      <a:pt x="241" y="168"/>
                      <a:pt x="242" y="154"/>
                    </a:cubicBezTo>
                    <a:cubicBezTo>
                      <a:pt x="243" y="119"/>
                      <a:pt x="244" y="84"/>
                      <a:pt x="246" y="49"/>
                    </a:cubicBezTo>
                    <a:cubicBezTo>
                      <a:pt x="247" y="39"/>
                      <a:pt x="252" y="31"/>
                      <a:pt x="262" y="27"/>
                    </a:cubicBezTo>
                    <a:cubicBezTo>
                      <a:pt x="272" y="23"/>
                      <a:pt x="281" y="25"/>
                      <a:pt x="288" y="32"/>
                    </a:cubicBezTo>
                    <a:cubicBezTo>
                      <a:pt x="293" y="36"/>
                      <a:pt x="296" y="43"/>
                      <a:pt x="296" y="49"/>
                    </a:cubicBezTo>
                    <a:cubicBezTo>
                      <a:pt x="296" y="62"/>
                      <a:pt x="295" y="74"/>
                      <a:pt x="295" y="86"/>
                    </a:cubicBezTo>
                    <a:cubicBezTo>
                      <a:pt x="294" y="98"/>
                      <a:pt x="293" y="110"/>
                      <a:pt x="293" y="122"/>
                    </a:cubicBezTo>
                    <a:cubicBezTo>
                      <a:pt x="293" y="122"/>
                      <a:pt x="293" y="122"/>
                      <a:pt x="293" y="122"/>
                    </a:cubicBezTo>
                    <a:close/>
                  </a:path>
                </a:pathLst>
              </a:custGeom>
              <a:solidFill>
                <a:schemeClr val="bg1"/>
              </a:solidFill>
              <a:ln w="2540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sp>
            <p:nvSpPr>
              <p:cNvPr id="274" name="Freeform 9">
                <a:extLst>
                  <a:ext uri="{FF2B5EF4-FFF2-40B4-BE49-F238E27FC236}">
                    <a16:creationId xmlns:a16="http://schemas.microsoft.com/office/drawing/2014/main" id="{CB709B3B-5CA3-01BC-8FBF-42D80C82C560}"/>
                  </a:ext>
                </a:extLst>
              </p:cNvPr>
              <p:cNvSpPr>
                <a:spLocks/>
              </p:cNvSpPr>
              <p:nvPr/>
            </p:nvSpPr>
            <p:spPr bwMode="auto">
              <a:xfrm>
                <a:off x="7239680" y="2497001"/>
                <a:ext cx="76354" cy="211494"/>
              </a:xfrm>
              <a:custGeom>
                <a:avLst/>
                <a:gdLst>
                  <a:gd name="T0" fmla="*/ 54 w 54"/>
                  <a:gd name="T1" fmla="*/ 34 h 149"/>
                  <a:gd name="T2" fmla="*/ 27 w 54"/>
                  <a:gd name="T3" fmla="*/ 61 h 149"/>
                  <a:gd name="T4" fmla="*/ 54 w 54"/>
                  <a:gd name="T5" fmla="*/ 88 h 149"/>
                  <a:gd name="T6" fmla="*/ 27 w 54"/>
                  <a:gd name="T7" fmla="*/ 116 h 149"/>
                  <a:gd name="T8" fmla="*/ 48 w 54"/>
                  <a:gd name="T9" fmla="*/ 136 h 149"/>
                  <a:gd name="T10" fmla="*/ 35 w 54"/>
                  <a:gd name="T11" fmla="*/ 149 h 149"/>
                  <a:gd name="T12" fmla="*/ 1 w 54"/>
                  <a:gd name="T13" fmla="*/ 116 h 149"/>
                  <a:gd name="T14" fmla="*/ 29 w 54"/>
                  <a:gd name="T15" fmla="*/ 89 h 149"/>
                  <a:gd name="T16" fmla="*/ 0 w 54"/>
                  <a:gd name="T17" fmla="*/ 61 h 149"/>
                  <a:gd name="T18" fmla="*/ 28 w 54"/>
                  <a:gd name="T19" fmla="*/ 34 h 149"/>
                  <a:gd name="T20" fmla="*/ 7 w 54"/>
                  <a:gd name="T21" fmla="*/ 13 h 149"/>
                  <a:gd name="T22" fmla="*/ 20 w 54"/>
                  <a:gd name="T23" fmla="*/ 0 h 149"/>
                  <a:gd name="T24" fmla="*/ 54 w 54"/>
                  <a:gd name="T25" fmla="*/ 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49">
                    <a:moveTo>
                      <a:pt x="54" y="34"/>
                    </a:moveTo>
                    <a:cubicBezTo>
                      <a:pt x="45" y="43"/>
                      <a:pt x="36" y="52"/>
                      <a:pt x="27" y="61"/>
                    </a:cubicBezTo>
                    <a:cubicBezTo>
                      <a:pt x="36" y="70"/>
                      <a:pt x="45" y="79"/>
                      <a:pt x="54" y="88"/>
                    </a:cubicBezTo>
                    <a:cubicBezTo>
                      <a:pt x="45" y="97"/>
                      <a:pt x="36" y="106"/>
                      <a:pt x="27" y="116"/>
                    </a:cubicBezTo>
                    <a:cubicBezTo>
                      <a:pt x="34" y="123"/>
                      <a:pt x="41" y="130"/>
                      <a:pt x="48" y="136"/>
                    </a:cubicBezTo>
                    <a:cubicBezTo>
                      <a:pt x="43" y="141"/>
                      <a:pt x="39" y="145"/>
                      <a:pt x="35" y="149"/>
                    </a:cubicBezTo>
                    <a:cubicBezTo>
                      <a:pt x="24" y="138"/>
                      <a:pt x="13" y="127"/>
                      <a:pt x="1" y="116"/>
                    </a:cubicBezTo>
                    <a:cubicBezTo>
                      <a:pt x="10" y="107"/>
                      <a:pt x="19" y="98"/>
                      <a:pt x="29" y="89"/>
                    </a:cubicBezTo>
                    <a:cubicBezTo>
                      <a:pt x="19" y="80"/>
                      <a:pt x="10" y="71"/>
                      <a:pt x="0" y="61"/>
                    </a:cubicBezTo>
                    <a:cubicBezTo>
                      <a:pt x="10" y="52"/>
                      <a:pt x="19" y="43"/>
                      <a:pt x="28" y="34"/>
                    </a:cubicBezTo>
                    <a:cubicBezTo>
                      <a:pt x="21" y="27"/>
                      <a:pt x="14" y="20"/>
                      <a:pt x="7" y="13"/>
                    </a:cubicBezTo>
                    <a:cubicBezTo>
                      <a:pt x="12" y="8"/>
                      <a:pt x="16" y="4"/>
                      <a:pt x="20" y="0"/>
                    </a:cubicBezTo>
                    <a:cubicBezTo>
                      <a:pt x="31" y="11"/>
                      <a:pt x="42" y="22"/>
                      <a:pt x="54" y="34"/>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5" name="Freeform 9">
                <a:extLst>
                  <a:ext uri="{FF2B5EF4-FFF2-40B4-BE49-F238E27FC236}">
                    <a16:creationId xmlns:a16="http://schemas.microsoft.com/office/drawing/2014/main" id="{9862D46F-8FD3-53D6-A674-80383BF4D2F6}"/>
                  </a:ext>
                </a:extLst>
              </p:cNvPr>
              <p:cNvSpPr>
                <a:spLocks/>
              </p:cNvSpPr>
              <p:nvPr/>
            </p:nvSpPr>
            <p:spPr bwMode="auto">
              <a:xfrm>
                <a:off x="6559295" y="2497001"/>
                <a:ext cx="76354" cy="211494"/>
              </a:xfrm>
              <a:custGeom>
                <a:avLst/>
                <a:gdLst>
                  <a:gd name="T0" fmla="*/ 54 w 54"/>
                  <a:gd name="T1" fmla="*/ 34 h 149"/>
                  <a:gd name="T2" fmla="*/ 27 w 54"/>
                  <a:gd name="T3" fmla="*/ 61 h 149"/>
                  <a:gd name="T4" fmla="*/ 54 w 54"/>
                  <a:gd name="T5" fmla="*/ 88 h 149"/>
                  <a:gd name="T6" fmla="*/ 27 w 54"/>
                  <a:gd name="T7" fmla="*/ 116 h 149"/>
                  <a:gd name="T8" fmla="*/ 48 w 54"/>
                  <a:gd name="T9" fmla="*/ 136 h 149"/>
                  <a:gd name="T10" fmla="*/ 35 w 54"/>
                  <a:gd name="T11" fmla="*/ 149 h 149"/>
                  <a:gd name="T12" fmla="*/ 1 w 54"/>
                  <a:gd name="T13" fmla="*/ 116 h 149"/>
                  <a:gd name="T14" fmla="*/ 29 w 54"/>
                  <a:gd name="T15" fmla="*/ 89 h 149"/>
                  <a:gd name="T16" fmla="*/ 0 w 54"/>
                  <a:gd name="T17" fmla="*/ 61 h 149"/>
                  <a:gd name="T18" fmla="*/ 28 w 54"/>
                  <a:gd name="T19" fmla="*/ 34 h 149"/>
                  <a:gd name="T20" fmla="*/ 7 w 54"/>
                  <a:gd name="T21" fmla="*/ 13 h 149"/>
                  <a:gd name="T22" fmla="*/ 20 w 54"/>
                  <a:gd name="T23" fmla="*/ 0 h 149"/>
                  <a:gd name="T24" fmla="*/ 54 w 54"/>
                  <a:gd name="T25" fmla="*/ 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49">
                    <a:moveTo>
                      <a:pt x="54" y="34"/>
                    </a:moveTo>
                    <a:cubicBezTo>
                      <a:pt x="45" y="43"/>
                      <a:pt x="36" y="52"/>
                      <a:pt x="27" y="61"/>
                    </a:cubicBezTo>
                    <a:cubicBezTo>
                      <a:pt x="36" y="70"/>
                      <a:pt x="45" y="79"/>
                      <a:pt x="54" y="88"/>
                    </a:cubicBezTo>
                    <a:cubicBezTo>
                      <a:pt x="45" y="97"/>
                      <a:pt x="36" y="106"/>
                      <a:pt x="27" y="116"/>
                    </a:cubicBezTo>
                    <a:cubicBezTo>
                      <a:pt x="34" y="123"/>
                      <a:pt x="41" y="130"/>
                      <a:pt x="48" y="136"/>
                    </a:cubicBezTo>
                    <a:cubicBezTo>
                      <a:pt x="43" y="141"/>
                      <a:pt x="39" y="145"/>
                      <a:pt x="35" y="149"/>
                    </a:cubicBezTo>
                    <a:cubicBezTo>
                      <a:pt x="24" y="138"/>
                      <a:pt x="13" y="127"/>
                      <a:pt x="1" y="116"/>
                    </a:cubicBezTo>
                    <a:cubicBezTo>
                      <a:pt x="10" y="107"/>
                      <a:pt x="19" y="98"/>
                      <a:pt x="29" y="89"/>
                    </a:cubicBezTo>
                    <a:cubicBezTo>
                      <a:pt x="19" y="80"/>
                      <a:pt x="10" y="71"/>
                      <a:pt x="0" y="61"/>
                    </a:cubicBezTo>
                    <a:cubicBezTo>
                      <a:pt x="10" y="52"/>
                      <a:pt x="19" y="43"/>
                      <a:pt x="28" y="34"/>
                    </a:cubicBezTo>
                    <a:cubicBezTo>
                      <a:pt x="21" y="27"/>
                      <a:pt x="14" y="20"/>
                      <a:pt x="7" y="13"/>
                    </a:cubicBezTo>
                    <a:cubicBezTo>
                      <a:pt x="12" y="8"/>
                      <a:pt x="16" y="4"/>
                      <a:pt x="20" y="0"/>
                    </a:cubicBezTo>
                    <a:cubicBezTo>
                      <a:pt x="31" y="11"/>
                      <a:pt x="42" y="22"/>
                      <a:pt x="54" y="34"/>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6" name="Freeform 9">
                <a:extLst>
                  <a:ext uri="{FF2B5EF4-FFF2-40B4-BE49-F238E27FC236}">
                    <a16:creationId xmlns:a16="http://schemas.microsoft.com/office/drawing/2014/main" id="{8FE99F12-537F-3D88-8A0C-4092D25ACFA6}"/>
                  </a:ext>
                </a:extLst>
              </p:cNvPr>
              <p:cNvSpPr>
                <a:spLocks/>
              </p:cNvSpPr>
              <p:nvPr/>
            </p:nvSpPr>
            <p:spPr bwMode="auto">
              <a:xfrm>
                <a:off x="6632967" y="2497001"/>
                <a:ext cx="76354" cy="211494"/>
              </a:xfrm>
              <a:custGeom>
                <a:avLst/>
                <a:gdLst>
                  <a:gd name="T0" fmla="*/ 54 w 54"/>
                  <a:gd name="T1" fmla="*/ 34 h 149"/>
                  <a:gd name="T2" fmla="*/ 27 w 54"/>
                  <a:gd name="T3" fmla="*/ 61 h 149"/>
                  <a:gd name="T4" fmla="*/ 54 w 54"/>
                  <a:gd name="T5" fmla="*/ 88 h 149"/>
                  <a:gd name="T6" fmla="*/ 27 w 54"/>
                  <a:gd name="T7" fmla="*/ 116 h 149"/>
                  <a:gd name="T8" fmla="*/ 48 w 54"/>
                  <a:gd name="T9" fmla="*/ 136 h 149"/>
                  <a:gd name="T10" fmla="*/ 35 w 54"/>
                  <a:gd name="T11" fmla="*/ 149 h 149"/>
                  <a:gd name="T12" fmla="*/ 1 w 54"/>
                  <a:gd name="T13" fmla="*/ 116 h 149"/>
                  <a:gd name="T14" fmla="*/ 29 w 54"/>
                  <a:gd name="T15" fmla="*/ 89 h 149"/>
                  <a:gd name="T16" fmla="*/ 0 w 54"/>
                  <a:gd name="T17" fmla="*/ 61 h 149"/>
                  <a:gd name="T18" fmla="*/ 28 w 54"/>
                  <a:gd name="T19" fmla="*/ 34 h 149"/>
                  <a:gd name="T20" fmla="*/ 7 w 54"/>
                  <a:gd name="T21" fmla="*/ 13 h 149"/>
                  <a:gd name="T22" fmla="*/ 20 w 54"/>
                  <a:gd name="T23" fmla="*/ 0 h 149"/>
                  <a:gd name="T24" fmla="*/ 54 w 54"/>
                  <a:gd name="T25" fmla="*/ 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49">
                    <a:moveTo>
                      <a:pt x="54" y="34"/>
                    </a:moveTo>
                    <a:cubicBezTo>
                      <a:pt x="45" y="43"/>
                      <a:pt x="36" y="52"/>
                      <a:pt x="27" y="61"/>
                    </a:cubicBezTo>
                    <a:cubicBezTo>
                      <a:pt x="36" y="70"/>
                      <a:pt x="45" y="79"/>
                      <a:pt x="54" y="88"/>
                    </a:cubicBezTo>
                    <a:cubicBezTo>
                      <a:pt x="45" y="97"/>
                      <a:pt x="36" y="106"/>
                      <a:pt x="27" y="116"/>
                    </a:cubicBezTo>
                    <a:cubicBezTo>
                      <a:pt x="34" y="123"/>
                      <a:pt x="41" y="130"/>
                      <a:pt x="48" y="136"/>
                    </a:cubicBezTo>
                    <a:cubicBezTo>
                      <a:pt x="43" y="141"/>
                      <a:pt x="39" y="145"/>
                      <a:pt x="35" y="149"/>
                    </a:cubicBezTo>
                    <a:cubicBezTo>
                      <a:pt x="24" y="138"/>
                      <a:pt x="13" y="127"/>
                      <a:pt x="1" y="116"/>
                    </a:cubicBezTo>
                    <a:cubicBezTo>
                      <a:pt x="10" y="107"/>
                      <a:pt x="19" y="98"/>
                      <a:pt x="29" y="89"/>
                    </a:cubicBezTo>
                    <a:cubicBezTo>
                      <a:pt x="19" y="80"/>
                      <a:pt x="10" y="71"/>
                      <a:pt x="0" y="61"/>
                    </a:cubicBezTo>
                    <a:cubicBezTo>
                      <a:pt x="10" y="52"/>
                      <a:pt x="19" y="43"/>
                      <a:pt x="28" y="34"/>
                    </a:cubicBezTo>
                    <a:cubicBezTo>
                      <a:pt x="21" y="27"/>
                      <a:pt x="14" y="20"/>
                      <a:pt x="7" y="13"/>
                    </a:cubicBezTo>
                    <a:cubicBezTo>
                      <a:pt x="12" y="8"/>
                      <a:pt x="16" y="4"/>
                      <a:pt x="20" y="0"/>
                    </a:cubicBezTo>
                    <a:cubicBezTo>
                      <a:pt x="31" y="11"/>
                      <a:pt x="42" y="22"/>
                      <a:pt x="54" y="34"/>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306" name="Group 305">
            <a:extLst>
              <a:ext uri="{FF2B5EF4-FFF2-40B4-BE49-F238E27FC236}">
                <a16:creationId xmlns:a16="http://schemas.microsoft.com/office/drawing/2014/main" id="{6F76CF4E-7604-A79D-60F0-6C94C1BD470B}"/>
              </a:ext>
            </a:extLst>
          </p:cNvPr>
          <p:cNvGrpSpPr/>
          <p:nvPr/>
        </p:nvGrpSpPr>
        <p:grpSpPr>
          <a:xfrm>
            <a:off x="3731762" y="3826161"/>
            <a:ext cx="935823" cy="938235"/>
            <a:chOff x="-9426680" y="4052594"/>
            <a:chExt cx="1370553" cy="1374086"/>
          </a:xfrm>
        </p:grpSpPr>
        <p:grpSp>
          <p:nvGrpSpPr>
            <p:cNvPr id="307" name="Group 306">
              <a:extLst>
                <a:ext uri="{FF2B5EF4-FFF2-40B4-BE49-F238E27FC236}">
                  <a16:creationId xmlns:a16="http://schemas.microsoft.com/office/drawing/2014/main" id="{FBD53777-ADAC-9718-1800-650166FC8B38}"/>
                </a:ext>
              </a:extLst>
            </p:cNvPr>
            <p:cNvGrpSpPr>
              <a:grpSpLocks noChangeAspect="1"/>
            </p:cNvGrpSpPr>
            <p:nvPr/>
          </p:nvGrpSpPr>
          <p:grpSpPr>
            <a:xfrm>
              <a:off x="-9426680" y="4052594"/>
              <a:ext cx="1370553" cy="1374086"/>
              <a:chOff x="-4083050" y="1579563"/>
              <a:chExt cx="3694112" cy="3703638"/>
            </a:xfrm>
          </p:grpSpPr>
          <p:sp>
            <p:nvSpPr>
              <p:cNvPr id="321" name="Freeform 5">
                <a:extLst>
                  <a:ext uri="{FF2B5EF4-FFF2-40B4-BE49-F238E27FC236}">
                    <a16:creationId xmlns:a16="http://schemas.microsoft.com/office/drawing/2014/main" id="{3A19D25A-1B8C-ABD3-A214-CACCC272B25A}"/>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2" name="Freeform 6">
                <a:extLst>
                  <a:ext uri="{FF2B5EF4-FFF2-40B4-BE49-F238E27FC236}">
                    <a16:creationId xmlns:a16="http://schemas.microsoft.com/office/drawing/2014/main" id="{DFF9928A-86DD-59F8-9276-0DD8F6D2ED43}"/>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3" name="Freeform 7">
                <a:extLst>
                  <a:ext uri="{FF2B5EF4-FFF2-40B4-BE49-F238E27FC236}">
                    <a16:creationId xmlns:a16="http://schemas.microsoft.com/office/drawing/2014/main" id="{1067D827-B181-8A2C-7591-AD595D9B993C}"/>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4" name="Freeform 8">
                <a:extLst>
                  <a:ext uri="{FF2B5EF4-FFF2-40B4-BE49-F238E27FC236}">
                    <a16:creationId xmlns:a16="http://schemas.microsoft.com/office/drawing/2014/main" id="{4BDE827B-3769-847A-2D1C-A7FDC15D4AA7}"/>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5" name="Freeform 9">
                <a:extLst>
                  <a:ext uri="{FF2B5EF4-FFF2-40B4-BE49-F238E27FC236}">
                    <a16:creationId xmlns:a16="http://schemas.microsoft.com/office/drawing/2014/main" id="{EE21608B-C5F3-B498-0192-3EFC9A2783DB}"/>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6" name="Freeform 10">
                <a:extLst>
                  <a:ext uri="{FF2B5EF4-FFF2-40B4-BE49-F238E27FC236}">
                    <a16:creationId xmlns:a16="http://schemas.microsoft.com/office/drawing/2014/main" id="{A77B5183-0C80-F0DC-ABDD-24314D69F067}"/>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7" name="Freeform 11">
                <a:extLst>
                  <a:ext uri="{FF2B5EF4-FFF2-40B4-BE49-F238E27FC236}">
                    <a16:creationId xmlns:a16="http://schemas.microsoft.com/office/drawing/2014/main" id="{DF985775-F12C-CCD9-9A59-2635D89AE772}"/>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8" name="Freeform 12">
                <a:extLst>
                  <a:ext uri="{FF2B5EF4-FFF2-40B4-BE49-F238E27FC236}">
                    <a16:creationId xmlns:a16="http://schemas.microsoft.com/office/drawing/2014/main" id="{3F631C1B-A5CC-817E-D1CE-10DD8B051779}"/>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9" name="Freeform 13">
                <a:extLst>
                  <a:ext uri="{FF2B5EF4-FFF2-40B4-BE49-F238E27FC236}">
                    <a16:creationId xmlns:a16="http://schemas.microsoft.com/office/drawing/2014/main" id="{04CDB7E1-C79D-44D7-1FC3-9B6ED0B870C6}"/>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0" name="Freeform 14">
                <a:extLst>
                  <a:ext uri="{FF2B5EF4-FFF2-40B4-BE49-F238E27FC236}">
                    <a16:creationId xmlns:a16="http://schemas.microsoft.com/office/drawing/2014/main" id="{33887A92-90C8-0822-0DC7-4DA12C391971}"/>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1" name="Freeform 15">
                <a:extLst>
                  <a:ext uri="{FF2B5EF4-FFF2-40B4-BE49-F238E27FC236}">
                    <a16:creationId xmlns:a16="http://schemas.microsoft.com/office/drawing/2014/main" id="{AB7BCE62-3C6D-25DF-F750-C2E8F1A6B082}"/>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2" name="Freeform 16">
                <a:extLst>
                  <a:ext uri="{FF2B5EF4-FFF2-40B4-BE49-F238E27FC236}">
                    <a16:creationId xmlns:a16="http://schemas.microsoft.com/office/drawing/2014/main" id="{34246E3D-D8A7-7B85-E346-7427FCA6DDDB}"/>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3" name="Freeform 17">
                <a:extLst>
                  <a:ext uri="{FF2B5EF4-FFF2-40B4-BE49-F238E27FC236}">
                    <a16:creationId xmlns:a16="http://schemas.microsoft.com/office/drawing/2014/main" id="{17E9DE2A-2AAF-C952-80B9-9BD176105E1E}"/>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4" name="Freeform 18">
                <a:extLst>
                  <a:ext uri="{FF2B5EF4-FFF2-40B4-BE49-F238E27FC236}">
                    <a16:creationId xmlns:a16="http://schemas.microsoft.com/office/drawing/2014/main" id="{0436C808-A57A-7395-6718-416F008A3CB2}"/>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5" name="Freeform 19">
                <a:extLst>
                  <a:ext uri="{FF2B5EF4-FFF2-40B4-BE49-F238E27FC236}">
                    <a16:creationId xmlns:a16="http://schemas.microsoft.com/office/drawing/2014/main" id="{1E7C0CA1-52B6-FE14-DCCA-50ADA79DE140}"/>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6" name="Freeform 20">
                <a:extLst>
                  <a:ext uri="{FF2B5EF4-FFF2-40B4-BE49-F238E27FC236}">
                    <a16:creationId xmlns:a16="http://schemas.microsoft.com/office/drawing/2014/main" id="{E8BA98ED-BA36-16D9-F13F-D64E0BB3A47B}"/>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7" name="Freeform 21">
                <a:extLst>
                  <a:ext uri="{FF2B5EF4-FFF2-40B4-BE49-F238E27FC236}">
                    <a16:creationId xmlns:a16="http://schemas.microsoft.com/office/drawing/2014/main" id="{1AAA88C9-9325-A94D-FC1D-4C1357A0B964}"/>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8" name="Freeform 22">
                <a:extLst>
                  <a:ext uri="{FF2B5EF4-FFF2-40B4-BE49-F238E27FC236}">
                    <a16:creationId xmlns:a16="http://schemas.microsoft.com/office/drawing/2014/main" id="{F866B6E2-571E-2DAE-9092-035C1CDCAD7A}"/>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9" name="Freeform 23">
                <a:extLst>
                  <a:ext uri="{FF2B5EF4-FFF2-40B4-BE49-F238E27FC236}">
                    <a16:creationId xmlns:a16="http://schemas.microsoft.com/office/drawing/2014/main" id="{0DA8DA2D-6DC4-72DF-2708-5F383ECDC034}"/>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0" name="Freeform 24">
                <a:extLst>
                  <a:ext uri="{FF2B5EF4-FFF2-40B4-BE49-F238E27FC236}">
                    <a16:creationId xmlns:a16="http://schemas.microsoft.com/office/drawing/2014/main" id="{0327B834-D6AF-2C58-1AF0-552C9E2E460F}"/>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1" name="Freeform 25">
                <a:extLst>
                  <a:ext uri="{FF2B5EF4-FFF2-40B4-BE49-F238E27FC236}">
                    <a16:creationId xmlns:a16="http://schemas.microsoft.com/office/drawing/2014/main" id="{925CF592-EE8A-A4EE-95A0-D47D75BE50F8}"/>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2" name="Freeform 26">
                <a:extLst>
                  <a:ext uri="{FF2B5EF4-FFF2-40B4-BE49-F238E27FC236}">
                    <a16:creationId xmlns:a16="http://schemas.microsoft.com/office/drawing/2014/main" id="{11F02D08-19E7-34B2-A04E-A07E9A1248B7}"/>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3" name="Freeform 27">
                <a:extLst>
                  <a:ext uri="{FF2B5EF4-FFF2-40B4-BE49-F238E27FC236}">
                    <a16:creationId xmlns:a16="http://schemas.microsoft.com/office/drawing/2014/main" id="{9877DF63-1189-2A29-E65D-3E971EE2A66B}"/>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4" name="Freeform 28">
                <a:extLst>
                  <a:ext uri="{FF2B5EF4-FFF2-40B4-BE49-F238E27FC236}">
                    <a16:creationId xmlns:a16="http://schemas.microsoft.com/office/drawing/2014/main" id="{74CAA9EB-2EEF-3A3B-A231-461C5AD07F18}"/>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5" name="Freeform 29">
                <a:extLst>
                  <a:ext uri="{FF2B5EF4-FFF2-40B4-BE49-F238E27FC236}">
                    <a16:creationId xmlns:a16="http://schemas.microsoft.com/office/drawing/2014/main" id="{B4790385-F565-3F67-9759-EDCEAB34C533}"/>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6" name="Freeform 30">
                <a:extLst>
                  <a:ext uri="{FF2B5EF4-FFF2-40B4-BE49-F238E27FC236}">
                    <a16:creationId xmlns:a16="http://schemas.microsoft.com/office/drawing/2014/main" id="{AE713759-1E34-1CDC-0337-B3D217A59676}"/>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7" name="Freeform 31">
                <a:extLst>
                  <a:ext uri="{FF2B5EF4-FFF2-40B4-BE49-F238E27FC236}">
                    <a16:creationId xmlns:a16="http://schemas.microsoft.com/office/drawing/2014/main" id="{BCCE16A0-1CFA-57C6-19DA-A4BE1D0B3149}"/>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8" name="Freeform 32">
                <a:extLst>
                  <a:ext uri="{FF2B5EF4-FFF2-40B4-BE49-F238E27FC236}">
                    <a16:creationId xmlns:a16="http://schemas.microsoft.com/office/drawing/2014/main" id="{617EAB3A-86B3-FD07-B862-DE3BCE3B2B73}"/>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9" name="Freeform 33">
                <a:extLst>
                  <a:ext uri="{FF2B5EF4-FFF2-40B4-BE49-F238E27FC236}">
                    <a16:creationId xmlns:a16="http://schemas.microsoft.com/office/drawing/2014/main" id="{40B421A8-626E-E04A-805E-A08F8B2B3155}"/>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8" name="Group 307">
              <a:extLst>
                <a:ext uri="{FF2B5EF4-FFF2-40B4-BE49-F238E27FC236}">
                  <a16:creationId xmlns:a16="http://schemas.microsoft.com/office/drawing/2014/main" id="{BF264468-CF1B-307D-4A08-7F4F6C081DE5}"/>
                </a:ext>
              </a:extLst>
            </p:cNvPr>
            <p:cNvGrpSpPr/>
            <p:nvPr/>
          </p:nvGrpSpPr>
          <p:grpSpPr>
            <a:xfrm>
              <a:off x="-9139541" y="4305705"/>
              <a:ext cx="696164" cy="856576"/>
              <a:chOff x="1856018" y="4381869"/>
              <a:chExt cx="566395" cy="696905"/>
            </a:xfrm>
          </p:grpSpPr>
          <p:sp>
            <p:nvSpPr>
              <p:cNvPr id="309" name="Freeform 32">
                <a:extLst>
                  <a:ext uri="{FF2B5EF4-FFF2-40B4-BE49-F238E27FC236}">
                    <a16:creationId xmlns:a16="http://schemas.microsoft.com/office/drawing/2014/main" id="{702A51B1-B974-990E-7E87-6717261FDB3E}"/>
                  </a:ext>
                </a:extLst>
              </p:cNvPr>
              <p:cNvSpPr>
                <a:spLocks/>
              </p:cNvSpPr>
              <p:nvPr/>
            </p:nvSpPr>
            <p:spPr bwMode="auto">
              <a:xfrm>
                <a:off x="1856018" y="4450885"/>
                <a:ext cx="566395" cy="627889"/>
              </a:xfrm>
              <a:custGeom>
                <a:avLst/>
                <a:gdLst>
                  <a:gd name="T0" fmla="*/ 129 w 418"/>
                  <a:gd name="T1" fmla="*/ 46 h 463"/>
                  <a:gd name="T2" fmla="*/ 99 w 418"/>
                  <a:gd name="T3" fmla="*/ 63 h 463"/>
                  <a:gd name="T4" fmla="*/ 40 w 418"/>
                  <a:gd name="T5" fmla="*/ 138 h 463"/>
                  <a:gd name="T6" fmla="*/ 9 w 418"/>
                  <a:gd name="T7" fmla="*/ 146 h 463"/>
                  <a:gd name="T8" fmla="*/ 3 w 418"/>
                  <a:gd name="T9" fmla="*/ 122 h 463"/>
                  <a:gd name="T10" fmla="*/ 44 w 418"/>
                  <a:gd name="T11" fmla="*/ 61 h 463"/>
                  <a:gd name="T12" fmla="*/ 105 w 418"/>
                  <a:gd name="T13" fmla="*/ 13 h 463"/>
                  <a:gd name="T14" fmla="*/ 161 w 418"/>
                  <a:gd name="T15" fmla="*/ 0 h 463"/>
                  <a:gd name="T16" fmla="*/ 164 w 418"/>
                  <a:gd name="T17" fmla="*/ 0 h 463"/>
                  <a:gd name="T18" fmla="*/ 166 w 418"/>
                  <a:gd name="T19" fmla="*/ 1 h 463"/>
                  <a:gd name="T20" fmla="*/ 184 w 418"/>
                  <a:gd name="T21" fmla="*/ 43 h 463"/>
                  <a:gd name="T22" fmla="*/ 215 w 418"/>
                  <a:gd name="T23" fmla="*/ 60 h 463"/>
                  <a:gd name="T24" fmla="*/ 284 w 418"/>
                  <a:gd name="T25" fmla="*/ 26 h 463"/>
                  <a:gd name="T26" fmla="*/ 325 w 418"/>
                  <a:gd name="T27" fmla="*/ 45 h 463"/>
                  <a:gd name="T28" fmla="*/ 412 w 418"/>
                  <a:gd name="T29" fmla="*/ 135 h 463"/>
                  <a:gd name="T30" fmla="*/ 409 w 418"/>
                  <a:gd name="T31" fmla="*/ 162 h 463"/>
                  <a:gd name="T32" fmla="*/ 382 w 418"/>
                  <a:gd name="T33" fmla="*/ 161 h 463"/>
                  <a:gd name="T34" fmla="*/ 378 w 418"/>
                  <a:gd name="T35" fmla="*/ 156 h 463"/>
                  <a:gd name="T36" fmla="*/ 314 w 418"/>
                  <a:gd name="T37" fmla="*/ 86 h 463"/>
                  <a:gd name="T38" fmla="*/ 274 w 418"/>
                  <a:gd name="T39" fmla="*/ 65 h 463"/>
                  <a:gd name="T40" fmla="*/ 256 w 418"/>
                  <a:gd name="T41" fmla="*/ 103 h 463"/>
                  <a:gd name="T42" fmla="*/ 257 w 418"/>
                  <a:gd name="T43" fmla="*/ 174 h 463"/>
                  <a:gd name="T44" fmla="*/ 263 w 418"/>
                  <a:gd name="T45" fmla="*/ 183 h 463"/>
                  <a:gd name="T46" fmla="*/ 350 w 418"/>
                  <a:gd name="T47" fmla="*/ 277 h 463"/>
                  <a:gd name="T48" fmla="*/ 369 w 418"/>
                  <a:gd name="T49" fmla="*/ 338 h 463"/>
                  <a:gd name="T50" fmla="*/ 361 w 418"/>
                  <a:gd name="T51" fmla="*/ 436 h 463"/>
                  <a:gd name="T52" fmla="*/ 331 w 418"/>
                  <a:gd name="T53" fmla="*/ 459 h 463"/>
                  <a:gd name="T54" fmla="*/ 300 w 418"/>
                  <a:gd name="T55" fmla="*/ 436 h 463"/>
                  <a:gd name="T56" fmla="*/ 301 w 418"/>
                  <a:gd name="T57" fmla="*/ 417 h 463"/>
                  <a:gd name="T58" fmla="*/ 308 w 418"/>
                  <a:gd name="T59" fmla="*/ 357 h 463"/>
                  <a:gd name="T60" fmla="*/ 282 w 418"/>
                  <a:gd name="T61" fmla="*/ 286 h 463"/>
                  <a:gd name="T62" fmla="*/ 227 w 418"/>
                  <a:gd name="T63" fmla="*/ 235 h 463"/>
                  <a:gd name="T64" fmla="*/ 225 w 418"/>
                  <a:gd name="T65" fmla="*/ 233 h 463"/>
                  <a:gd name="T66" fmla="*/ 228 w 418"/>
                  <a:gd name="T67" fmla="*/ 252 h 463"/>
                  <a:gd name="T68" fmla="*/ 220 w 418"/>
                  <a:gd name="T69" fmla="*/ 352 h 463"/>
                  <a:gd name="T70" fmla="*/ 169 w 418"/>
                  <a:gd name="T71" fmla="*/ 448 h 463"/>
                  <a:gd name="T72" fmla="*/ 126 w 418"/>
                  <a:gd name="T73" fmla="*/ 453 h 463"/>
                  <a:gd name="T74" fmla="*/ 119 w 418"/>
                  <a:gd name="T75" fmla="*/ 410 h 463"/>
                  <a:gd name="T76" fmla="*/ 142 w 418"/>
                  <a:gd name="T77" fmla="*/ 376 h 463"/>
                  <a:gd name="T78" fmla="*/ 168 w 418"/>
                  <a:gd name="T79" fmla="*/ 285 h 463"/>
                  <a:gd name="T80" fmla="*/ 154 w 418"/>
                  <a:gd name="T81" fmla="*/ 220 h 463"/>
                  <a:gd name="T82" fmla="*/ 143 w 418"/>
                  <a:gd name="T83" fmla="*/ 185 h 463"/>
                  <a:gd name="T84" fmla="*/ 130 w 418"/>
                  <a:gd name="T85" fmla="*/ 122 h 463"/>
                  <a:gd name="T86" fmla="*/ 129 w 418"/>
                  <a:gd name="T87" fmla="*/ 54 h 463"/>
                  <a:gd name="T88" fmla="*/ 129 w 418"/>
                  <a:gd name="T89" fmla="*/ 47 h 463"/>
                  <a:gd name="T90" fmla="*/ 129 w 418"/>
                  <a:gd name="T91" fmla="*/ 46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8" h="463">
                    <a:moveTo>
                      <a:pt x="129" y="46"/>
                    </a:moveTo>
                    <a:cubicBezTo>
                      <a:pt x="118" y="50"/>
                      <a:pt x="108" y="56"/>
                      <a:pt x="99" y="63"/>
                    </a:cubicBezTo>
                    <a:cubicBezTo>
                      <a:pt x="74" y="84"/>
                      <a:pt x="54" y="109"/>
                      <a:pt x="40" y="138"/>
                    </a:cubicBezTo>
                    <a:cubicBezTo>
                      <a:pt x="34" y="152"/>
                      <a:pt x="19" y="155"/>
                      <a:pt x="9" y="146"/>
                    </a:cubicBezTo>
                    <a:cubicBezTo>
                      <a:pt x="2" y="141"/>
                      <a:pt x="0" y="131"/>
                      <a:pt x="3" y="122"/>
                    </a:cubicBezTo>
                    <a:cubicBezTo>
                      <a:pt x="14" y="100"/>
                      <a:pt x="27" y="80"/>
                      <a:pt x="44" y="61"/>
                    </a:cubicBezTo>
                    <a:cubicBezTo>
                      <a:pt x="61" y="41"/>
                      <a:pt x="81" y="24"/>
                      <a:pt x="105" y="13"/>
                    </a:cubicBezTo>
                    <a:cubicBezTo>
                      <a:pt x="123" y="4"/>
                      <a:pt x="142" y="0"/>
                      <a:pt x="161" y="0"/>
                    </a:cubicBezTo>
                    <a:cubicBezTo>
                      <a:pt x="162" y="0"/>
                      <a:pt x="163" y="0"/>
                      <a:pt x="164" y="0"/>
                    </a:cubicBezTo>
                    <a:cubicBezTo>
                      <a:pt x="165" y="0"/>
                      <a:pt x="165" y="0"/>
                      <a:pt x="166" y="1"/>
                    </a:cubicBezTo>
                    <a:cubicBezTo>
                      <a:pt x="166" y="17"/>
                      <a:pt x="172" y="31"/>
                      <a:pt x="184" y="43"/>
                    </a:cubicBezTo>
                    <a:cubicBezTo>
                      <a:pt x="193" y="52"/>
                      <a:pt x="203" y="58"/>
                      <a:pt x="215" y="60"/>
                    </a:cubicBezTo>
                    <a:cubicBezTo>
                      <a:pt x="240" y="65"/>
                      <a:pt x="269" y="55"/>
                      <a:pt x="284" y="26"/>
                    </a:cubicBezTo>
                    <a:cubicBezTo>
                      <a:pt x="298" y="31"/>
                      <a:pt x="312" y="37"/>
                      <a:pt x="325" y="45"/>
                    </a:cubicBezTo>
                    <a:cubicBezTo>
                      <a:pt x="361" y="68"/>
                      <a:pt x="390" y="99"/>
                      <a:pt x="412" y="135"/>
                    </a:cubicBezTo>
                    <a:cubicBezTo>
                      <a:pt x="418" y="144"/>
                      <a:pt x="416" y="155"/>
                      <a:pt x="409" y="162"/>
                    </a:cubicBezTo>
                    <a:cubicBezTo>
                      <a:pt x="401" y="169"/>
                      <a:pt x="390" y="168"/>
                      <a:pt x="382" y="161"/>
                    </a:cubicBezTo>
                    <a:cubicBezTo>
                      <a:pt x="380" y="160"/>
                      <a:pt x="379" y="158"/>
                      <a:pt x="378" y="156"/>
                    </a:cubicBezTo>
                    <a:cubicBezTo>
                      <a:pt x="361" y="129"/>
                      <a:pt x="340" y="105"/>
                      <a:pt x="314" y="86"/>
                    </a:cubicBezTo>
                    <a:cubicBezTo>
                      <a:pt x="301" y="77"/>
                      <a:pt x="288" y="70"/>
                      <a:pt x="274" y="65"/>
                    </a:cubicBezTo>
                    <a:cubicBezTo>
                      <a:pt x="266" y="77"/>
                      <a:pt x="260" y="90"/>
                      <a:pt x="256" y="103"/>
                    </a:cubicBezTo>
                    <a:cubicBezTo>
                      <a:pt x="248" y="127"/>
                      <a:pt x="251" y="151"/>
                      <a:pt x="257" y="174"/>
                    </a:cubicBezTo>
                    <a:cubicBezTo>
                      <a:pt x="258" y="178"/>
                      <a:pt x="260" y="181"/>
                      <a:pt x="263" y="183"/>
                    </a:cubicBezTo>
                    <a:cubicBezTo>
                      <a:pt x="300" y="207"/>
                      <a:pt x="330" y="238"/>
                      <a:pt x="350" y="277"/>
                    </a:cubicBezTo>
                    <a:cubicBezTo>
                      <a:pt x="359" y="296"/>
                      <a:pt x="366" y="317"/>
                      <a:pt x="369" y="338"/>
                    </a:cubicBezTo>
                    <a:cubicBezTo>
                      <a:pt x="373" y="371"/>
                      <a:pt x="370" y="404"/>
                      <a:pt x="361" y="436"/>
                    </a:cubicBezTo>
                    <a:cubicBezTo>
                      <a:pt x="358" y="450"/>
                      <a:pt x="345" y="460"/>
                      <a:pt x="331" y="459"/>
                    </a:cubicBezTo>
                    <a:cubicBezTo>
                      <a:pt x="316" y="459"/>
                      <a:pt x="304" y="450"/>
                      <a:pt x="300" y="436"/>
                    </a:cubicBezTo>
                    <a:cubicBezTo>
                      <a:pt x="299" y="430"/>
                      <a:pt x="300" y="423"/>
                      <a:pt x="301" y="417"/>
                    </a:cubicBezTo>
                    <a:cubicBezTo>
                      <a:pt x="307" y="398"/>
                      <a:pt x="309" y="378"/>
                      <a:pt x="308" y="357"/>
                    </a:cubicBezTo>
                    <a:cubicBezTo>
                      <a:pt x="306" y="331"/>
                      <a:pt x="297" y="307"/>
                      <a:pt x="282" y="286"/>
                    </a:cubicBezTo>
                    <a:cubicBezTo>
                      <a:pt x="267" y="265"/>
                      <a:pt x="249" y="249"/>
                      <a:pt x="227" y="235"/>
                    </a:cubicBezTo>
                    <a:cubicBezTo>
                      <a:pt x="227" y="234"/>
                      <a:pt x="226" y="234"/>
                      <a:pt x="225" y="233"/>
                    </a:cubicBezTo>
                    <a:cubicBezTo>
                      <a:pt x="226" y="240"/>
                      <a:pt x="227" y="246"/>
                      <a:pt x="228" y="252"/>
                    </a:cubicBezTo>
                    <a:cubicBezTo>
                      <a:pt x="233" y="286"/>
                      <a:pt x="230" y="319"/>
                      <a:pt x="220" y="352"/>
                    </a:cubicBezTo>
                    <a:cubicBezTo>
                      <a:pt x="210" y="388"/>
                      <a:pt x="192" y="419"/>
                      <a:pt x="169" y="448"/>
                    </a:cubicBezTo>
                    <a:cubicBezTo>
                      <a:pt x="159" y="461"/>
                      <a:pt x="140" y="463"/>
                      <a:pt x="126" y="453"/>
                    </a:cubicBezTo>
                    <a:cubicBezTo>
                      <a:pt x="113" y="443"/>
                      <a:pt x="110" y="425"/>
                      <a:pt x="119" y="410"/>
                    </a:cubicBezTo>
                    <a:cubicBezTo>
                      <a:pt x="126" y="399"/>
                      <a:pt x="135" y="388"/>
                      <a:pt x="142" y="376"/>
                    </a:cubicBezTo>
                    <a:cubicBezTo>
                      <a:pt x="158" y="348"/>
                      <a:pt x="167" y="318"/>
                      <a:pt x="168" y="285"/>
                    </a:cubicBezTo>
                    <a:cubicBezTo>
                      <a:pt x="168" y="263"/>
                      <a:pt x="164" y="241"/>
                      <a:pt x="154" y="220"/>
                    </a:cubicBezTo>
                    <a:cubicBezTo>
                      <a:pt x="148" y="209"/>
                      <a:pt x="146" y="197"/>
                      <a:pt x="143" y="185"/>
                    </a:cubicBezTo>
                    <a:cubicBezTo>
                      <a:pt x="139" y="164"/>
                      <a:pt x="134" y="143"/>
                      <a:pt x="130" y="122"/>
                    </a:cubicBezTo>
                    <a:cubicBezTo>
                      <a:pt x="126" y="99"/>
                      <a:pt x="126" y="77"/>
                      <a:pt x="129" y="54"/>
                    </a:cubicBezTo>
                    <a:cubicBezTo>
                      <a:pt x="129" y="52"/>
                      <a:pt x="129" y="50"/>
                      <a:pt x="129" y="47"/>
                    </a:cubicBezTo>
                    <a:cubicBezTo>
                      <a:pt x="129" y="47"/>
                      <a:pt x="129" y="47"/>
                      <a:pt x="129" y="46"/>
                    </a:cubicBezTo>
                    <a:close/>
                  </a:path>
                </a:pathLst>
              </a:custGeom>
              <a:solidFill>
                <a:schemeClr val="accent2"/>
              </a:solidFill>
              <a:ln w="254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0" name="Freeform 33">
                <a:extLst>
                  <a:ext uri="{FF2B5EF4-FFF2-40B4-BE49-F238E27FC236}">
                    <a16:creationId xmlns:a16="http://schemas.microsoft.com/office/drawing/2014/main" id="{DD9374D7-4E2E-E0DD-985D-CD9E79ED93E6}"/>
                  </a:ext>
                </a:extLst>
              </p:cNvPr>
              <p:cNvSpPr>
                <a:spLocks/>
              </p:cNvSpPr>
              <p:nvPr/>
            </p:nvSpPr>
            <p:spPr bwMode="auto">
              <a:xfrm>
                <a:off x="2085141" y="4381869"/>
                <a:ext cx="153412" cy="152765"/>
              </a:xfrm>
              <a:custGeom>
                <a:avLst/>
                <a:gdLst>
                  <a:gd name="T0" fmla="*/ 57 w 113"/>
                  <a:gd name="T1" fmla="*/ 0 h 113"/>
                  <a:gd name="T2" fmla="*/ 113 w 113"/>
                  <a:gd name="T3" fmla="*/ 56 h 113"/>
                  <a:gd name="T4" fmla="*/ 57 w 113"/>
                  <a:gd name="T5" fmla="*/ 113 h 113"/>
                  <a:gd name="T6" fmla="*/ 0 w 113"/>
                  <a:gd name="T7" fmla="*/ 56 h 113"/>
                  <a:gd name="T8" fmla="*/ 57 w 113"/>
                  <a:gd name="T9" fmla="*/ 0 h 113"/>
                </a:gdLst>
                <a:ahLst/>
                <a:cxnLst>
                  <a:cxn ang="0">
                    <a:pos x="T0" y="T1"/>
                  </a:cxn>
                  <a:cxn ang="0">
                    <a:pos x="T2" y="T3"/>
                  </a:cxn>
                  <a:cxn ang="0">
                    <a:pos x="T4" y="T5"/>
                  </a:cxn>
                  <a:cxn ang="0">
                    <a:pos x="T6" y="T7"/>
                  </a:cxn>
                  <a:cxn ang="0">
                    <a:pos x="T8" y="T9"/>
                  </a:cxn>
                </a:cxnLst>
                <a:rect l="0" t="0" r="r" b="b"/>
                <a:pathLst>
                  <a:path w="113" h="113">
                    <a:moveTo>
                      <a:pt x="57" y="0"/>
                    </a:moveTo>
                    <a:cubicBezTo>
                      <a:pt x="88" y="0"/>
                      <a:pt x="113" y="25"/>
                      <a:pt x="113" y="56"/>
                    </a:cubicBezTo>
                    <a:cubicBezTo>
                      <a:pt x="113" y="87"/>
                      <a:pt x="88" y="113"/>
                      <a:pt x="57" y="113"/>
                    </a:cubicBezTo>
                    <a:cubicBezTo>
                      <a:pt x="26" y="113"/>
                      <a:pt x="0" y="87"/>
                      <a:pt x="0" y="56"/>
                    </a:cubicBezTo>
                    <a:cubicBezTo>
                      <a:pt x="0" y="25"/>
                      <a:pt x="25" y="0"/>
                      <a:pt x="57" y="0"/>
                    </a:cubicBezTo>
                    <a:close/>
                  </a:path>
                </a:pathLst>
              </a:custGeom>
              <a:solidFill>
                <a:schemeClr val="bg1"/>
              </a:solidFill>
              <a:ln w="254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1" name="Freeform 35">
                <a:extLst>
                  <a:ext uri="{FF2B5EF4-FFF2-40B4-BE49-F238E27FC236}">
                    <a16:creationId xmlns:a16="http://schemas.microsoft.com/office/drawing/2014/main" id="{61931218-F8CC-CD1A-D761-8A05D59C860E}"/>
                  </a:ext>
                </a:extLst>
              </p:cNvPr>
              <p:cNvSpPr>
                <a:spLocks/>
              </p:cNvSpPr>
              <p:nvPr/>
            </p:nvSpPr>
            <p:spPr bwMode="auto">
              <a:xfrm>
                <a:off x="2015903" y="4744116"/>
                <a:ext cx="24598" cy="52432"/>
              </a:xfrm>
              <a:custGeom>
                <a:avLst/>
                <a:gdLst>
                  <a:gd name="T0" fmla="*/ 0 w 18"/>
                  <a:gd name="T1" fmla="*/ 14 h 39"/>
                  <a:gd name="T2" fmla="*/ 4 w 18"/>
                  <a:gd name="T3" fmla="*/ 3 h 39"/>
                  <a:gd name="T4" fmla="*/ 8 w 18"/>
                  <a:gd name="T5" fmla="*/ 0 h 39"/>
                  <a:gd name="T6" fmla="*/ 8 w 18"/>
                  <a:gd name="T7" fmla="*/ 5 h 39"/>
                  <a:gd name="T8" fmla="*/ 6 w 18"/>
                  <a:gd name="T9" fmla="*/ 14 h 39"/>
                  <a:gd name="T10" fmla="*/ 14 w 18"/>
                  <a:gd name="T11" fmla="*/ 32 h 39"/>
                  <a:gd name="T12" fmla="*/ 16 w 18"/>
                  <a:gd name="T13" fmla="*/ 34 h 39"/>
                  <a:gd name="T14" fmla="*/ 18 w 18"/>
                  <a:gd name="T15" fmla="*/ 38 h 39"/>
                  <a:gd name="T16" fmla="*/ 14 w 18"/>
                  <a:gd name="T17" fmla="*/ 38 h 39"/>
                  <a:gd name="T18" fmla="*/ 0 w 18"/>
                  <a:gd name="T19"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39">
                    <a:moveTo>
                      <a:pt x="0" y="14"/>
                    </a:moveTo>
                    <a:cubicBezTo>
                      <a:pt x="1" y="11"/>
                      <a:pt x="2" y="7"/>
                      <a:pt x="4" y="3"/>
                    </a:cubicBezTo>
                    <a:cubicBezTo>
                      <a:pt x="5" y="2"/>
                      <a:pt x="6" y="1"/>
                      <a:pt x="8" y="0"/>
                    </a:cubicBezTo>
                    <a:cubicBezTo>
                      <a:pt x="8" y="2"/>
                      <a:pt x="9" y="3"/>
                      <a:pt x="8" y="5"/>
                    </a:cubicBezTo>
                    <a:cubicBezTo>
                      <a:pt x="8" y="8"/>
                      <a:pt x="6" y="11"/>
                      <a:pt x="6" y="14"/>
                    </a:cubicBezTo>
                    <a:cubicBezTo>
                      <a:pt x="5" y="22"/>
                      <a:pt x="8" y="28"/>
                      <a:pt x="14" y="32"/>
                    </a:cubicBezTo>
                    <a:cubicBezTo>
                      <a:pt x="15" y="33"/>
                      <a:pt x="16" y="33"/>
                      <a:pt x="16" y="34"/>
                    </a:cubicBezTo>
                    <a:cubicBezTo>
                      <a:pt x="17" y="35"/>
                      <a:pt x="17" y="36"/>
                      <a:pt x="18" y="38"/>
                    </a:cubicBezTo>
                    <a:cubicBezTo>
                      <a:pt x="17" y="38"/>
                      <a:pt x="15" y="39"/>
                      <a:pt x="14" y="38"/>
                    </a:cubicBezTo>
                    <a:cubicBezTo>
                      <a:pt x="5" y="33"/>
                      <a:pt x="1" y="26"/>
                      <a:pt x="0" y="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2" name="Freeform 36">
                <a:extLst>
                  <a:ext uri="{FF2B5EF4-FFF2-40B4-BE49-F238E27FC236}">
                    <a16:creationId xmlns:a16="http://schemas.microsoft.com/office/drawing/2014/main" id="{5969B2E4-F8A8-44C1-480B-70BB05B07BDF}"/>
                  </a:ext>
                </a:extLst>
              </p:cNvPr>
              <p:cNvSpPr>
                <a:spLocks/>
              </p:cNvSpPr>
              <p:nvPr/>
            </p:nvSpPr>
            <p:spPr bwMode="auto">
              <a:xfrm>
                <a:off x="2387458" y="4537624"/>
                <a:ext cx="31071" cy="47253"/>
              </a:xfrm>
              <a:custGeom>
                <a:avLst/>
                <a:gdLst>
                  <a:gd name="T0" fmla="*/ 23 w 23"/>
                  <a:gd name="T1" fmla="*/ 25 h 35"/>
                  <a:gd name="T2" fmla="*/ 22 w 23"/>
                  <a:gd name="T3" fmla="*/ 31 h 35"/>
                  <a:gd name="T4" fmla="*/ 19 w 23"/>
                  <a:gd name="T5" fmla="*/ 35 h 35"/>
                  <a:gd name="T6" fmla="*/ 17 w 23"/>
                  <a:gd name="T7" fmla="*/ 31 h 35"/>
                  <a:gd name="T8" fmla="*/ 18 w 23"/>
                  <a:gd name="T9" fmla="*/ 22 h 35"/>
                  <a:gd name="T10" fmla="*/ 4 w 23"/>
                  <a:gd name="T11" fmla="*/ 5 h 35"/>
                  <a:gd name="T12" fmla="*/ 2 w 23"/>
                  <a:gd name="T13" fmla="*/ 4 h 35"/>
                  <a:gd name="T14" fmla="*/ 0 w 23"/>
                  <a:gd name="T15" fmla="*/ 1 h 35"/>
                  <a:gd name="T16" fmla="*/ 3 w 23"/>
                  <a:gd name="T17" fmla="*/ 0 h 35"/>
                  <a:gd name="T18" fmla="*/ 23 w 23"/>
                  <a:gd name="T19" fmla="*/ 20 h 35"/>
                  <a:gd name="T20" fmla="*/ 23 w 23"/>
                  <a:gd name="T21"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35">
                    <a:moveTo>
                      <a:pt x="23" y="25"/>
                    </a:moveTo>
                    <a:cubicBezTo>
                      <a:pt x="23" y="27"/>
                      <a:pt x="23" y="30"/>
                      <a:pt x="22" y="31"/>
                    </a:cubicBezTo>
                    <a:cubicBezTo>
                      <a:pt x="22" y="33"/>
                      <a:pt x="20" y="34"/>
                      <a:pt x="19" y="35"/>
                    </a:cubicBezTo>
                    <a:cubicBezTo>
                      <a:pt x="18" y="33"/>
                      <a:pt x="17" y="32"/>
                      <a:pt x="17" y="31"/>
                    </a:cubicBezTo>
                    <a:cubicBezTo>
                      <a:pt x="17" y="28"/>
                      <a:pt x="18" y="25"/>
                      <a:pt x="18" y="22"/>
                    </a:cubicBezTo>
                    <a:cubicBezTo>
                      <a:pt x="17" y="13"/>
                      <a:pt x="12" y="8"/>
                      <a:pt x="4" y="5"/>
                    </a:cubicBezTo>
                    <a:cubicBezTo>
                      <a:pt x="3" y="5"/>
                      <a:pt x="2" y="5"/>
                      <a:pt x="2" y="4"/>
                    </a:cubicBezTo>
                    <a:cubicBezTo>
                      <a:pt x="1" y="4"/>
                      <a:pt x="0" y="2"/>
                      <a:pt x="0" y="1"/>
                    </a:cubicBezTo>
                    <a:cubicBezTo>
                      <a:pt x="1" y="1"/>
                      <a:pt x="2" y="0"/>
                      <a:pt x="3" y="0"/>
                    </a:cubicBezTo>
                    <a:cubicBezTo>
                      <a:pt x="13" y="2"/>
                      <a:pt x="21" y="10"/>
                      <a:pt x="23" y="20"/>
                    </a:cubicBezTo>
                    <a:cubicBezTo>
                      <a:pt x="23" y="22"/>
                      <a:pt x="23" y="24"/>
                      <a:pt x="23" y="2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3" name="Freeform 37">
                <a:extLst>
                  <a:ext uri="{FF2B5EF4-FFF2-40B4-BE49-F238E27FC236}">
                    <a16:creationId xmlns:a16="http://schemas.microsoft.com/office/drawing/2014/main" id="{3385C382-EC96-8136-92B8-D9784BC7B8F4}"/>
                  </a:ext>
                </a:extLst>
              </p:cNvPr>
              <p:cNvSpPr>
                <a:spLocks/>
              </p:cNvSpPr>
              <p:nvPr/>
            </p:nvSpPr>
            <p:spPr bwMode="auto">
              <a:xfrm>
                <a:off x="2351856" y="4793958"/>
                <a:ext cx="27187" cy="51784"/>
              </a:xfrm>
              <a:custGeom>
                <a:avLst/>
                <a:gdLst>
                  <a:gd name="T0" fmla="*/ 20 w 20"/>
                  <a:gd name="T1" fmla="*/ 23 h 38"/>
                  <a:gd name="T2" fmla="*/ 16 w 20"/>
                  <a:gd name="T3" fmla="*/ 36 h 38"/>
                  <a:gd name="T4" fmla="*/ 12 w 20"/>
                  <a:gd name="T5" fmla="*/ 38 h 38"/>
                  <a:gd name="T6" fmla="*/ 11 w 20"/>
                  <a:gd name="T7" fmla="*/ 34 h 38"/>
                  <a:gd name="T8" fmla="*/ 14 w 20"/>
                  <a:gd name="T9" fmla="*/ 26 h 38"/>
                  <a:gd name="T10" fmla="*/ 4 w 20"/>
                  <a:gd name="T11" fmla="*/ 6 h 38"/>
                  <a:gd name="T12" fmla="*/ 2 w 20"/>
                  <a:gd name="T13" fmla="*/ 5 h 38"/>
                  <a:gd name="T14" fmla="*/ 0 w 20"/>
                  <a:gd name="T15" fmla="*/ 1 h 38"/>
                  <a:gd name="T16" fmla="*/ 4 w 20"/>
                  <a:gd name="T17" fmla="*/ 1 h 38"/>
                  <a:gd name="T18" fmla="*/ 18 w 20"/>
                  <a:gd name="T19" fmla="*/ 17 h 38"/>
                  <a:gd name="T20" fmla="*/ 19 w 20"/>
                  <a:gd name="T21" fmla="*/ 23 h 38"/>
                  <a:gd name="T22" fmla="*/ 20 w 20"/>
                  <a:gd name="T23"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38">
                    <a:moveTo>
                      <a:pt x="20" y="23"/>
                    </a:moveTo>
                    <a:cubicBezTo>
                      <a:pt x="18" y="27"/>
                      <a:pt x="17" y="32"/>
                      <a:pt x="16" y="36"/>
                    </a:cubicBezTo>
                    <a:cubicBezTo>
                      <a:pt x="15" y="37"/>
                      <a:pt x="14" y="37"/>
                      <a:pt x="12" y="38"/>
                    </a:cubicBezTo>
                    <a:cubicBezTo>
                      <a:pt x="12" y="36"/>
                      <a:pt x="11" y="35"/>
                      <a:pt x="11" y="34"/>
                    </a:cubicBezTo>
                    <a:cubicBezTo>
                      <a:pt x="12" y="31"/>
                      <a:pt x="13" y="28"/>
                      <a:pt x="14" y="26"/>
                    </a:cubicBezTo>
                    <a:cubicBezTo>
                      <a:pt x="15" y="17"/>
                      <a:pt x="11" y="11"/>
                      <a:pt x="4" y="6"/>
                    </a:cubicBezTo>
                    <a:cubicBezTo>
                      <a:pt x="3" y="6"/>
                      <a:pt x="2" y="5"/>
                      <a:pt x="2" y="5"/>
                    </a:cubicBezTo>
                    <a:cubicBezTo>
                      <a:pt x="1" y="4"/>
                      <a:pt x="1" y="2"/>
                      <a:pt x="0" y="1"/>
                    </a:cubicBezTo>
                    <a:cubicBezTo>
                      <a:pt x="2" y="1"/>
                      <a:pt x="3" y="0"/>
                      <a:pt x="4" y="1"/>
                    </a:cubicBezTo>
                    <a:cubicBezTo>
                      <a:pt x="11" y="4"/>
                      <a:pt x="16" y="9"/>
                      <a:pt x="18" y="17"/>
                    </a:cubicBezTo>
                    <a:cubicBezTo>
                      <a:pt x="19" y="19"/>
                      <a:pt x="19" y="21"/>
                      <a:pt x="19" y="23"/>
                    </a:cubicBezTo>
                    <a:cubicBezTo>
                      <a:pt x="19" y="23"/>
                      <a:pt x="19" y="23"/>
                      <a:pt x="20" y="2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4" name="Freeform 38">
                <a:extLst>
                  <a:ext uri="{FF2B5EF4-FFF2-40B4-BE49-F238E27FC236}">
                    <a16:creationId xmlns:a16="http://schemas.microsoft.com/office/drawing/2014/main" id="{E4CC747A-B950-345E-7410-B4273FAEE1D7}"/>
                  </a:ext>
                </a:extLst>
              </p:cNvPr>
              <p:cNvSpPr>
                <a:spLocks/>
              </p:cNvSpPr>
              <p:nvPr/>
            </p:nvSpPr>
            <p:spPr bwMode="auto">
              <a:xfrm>
                <a:off x="2257325" y="4395462"/>
                <a:ext cx="29776" cy="52432"/>
              </a:xfrm>
              <a:custGeom>
                <a:avLst/>
                <a:gdLst>
                  <a:gd name="T0" fmla="*/ 14 w 22"/>
                  <a:gd name="T1" fmla="*/ 26 h 39"/>
                  <a:gd name="T2" fmla="*/ 3 w 22"/>
                  <a:gd name="T3" fmla="*/ 6 h 39"/>
                  <a:gd name="T4" fmla="*/ 0 w 22"/>
                  <a:gd name="T5" fmla="*/ 3 h 39"/>
                  <a:gd name="T6" fmla="*/ 5 w 22"/>
                  <a:gd name="T7" fmla="*/ 2 h 39"/>
                  <a:gd name="T8" fmla="*/ 17 w 22"/>
                  <a:gd name="T9" fmla="*/ 34 h 39"/>
                  <a:gd name="T10" fmla="*/ 16 w 22"/>
                  <a:gd name="T11" fmla="*/ 37 h 39"/>
                  <a:gd name="T12" fmla="*/ 13 w 22"/>
                  <a:gd name="T13" fmla="*/ 39 h 39"/>
                  <a:gd name="T14" fmla="*/ 12 w 22"/>
                  <a:gd name="T15" fmla="*/ 35 h 39"/>
                  <a:gd name="T16" fmla="*/ 14 w 22"/>
                  <a:gd name="T1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9">
                    <a:moveTo>
                      <a:pt x="14" y="26"/>
                    </a:moveTo>
                    <a:cubicBezTo>
                      <a:pt x="14" y="16"/>
                      <a:pt x="9" y="11"/>
                      <a:pt x="3" y="6"/>
                    </a:cubicBezTo>
                    <a:cubicBezTo>
                      <a:pt x="2" y="6"/>
                      <a:pt x="0" y="4"/>
                      <a:pt x="0" y="3"/>
                    </a:cubicBezTo>
                    <a:cubicBezTo>
                      <a:pt x="1" y="0"/>
                      <a:pt x="3" y="1"/>
                      <a:pt x="5" y="2"/>
                    </a:cubicBezTo>
                    <a:cubicBezTo>
                      <a:pt x="17" y="8"/>
                      <a:pt x="22" y="21"/>
                      <a:pt x="17" y="34"/>
                    </a:cubicBezTo>
                    <a:cubicBezTo>
                      <a:pt x="17" y="35"/>
                      <a:pt x="17" y="36"/>
                      <a:pt x="16" y="37"/>
                    </a:cubicBezTo>
                    <a:cubicBezTo>
                      <a:pt x="15" y="38"/>
                      <a:pt x="14" y="38"/>
                      <a:pt x="13" y="39"/>
                    </a:cubicBezTo>
                    <a:cubicBezTo>
                      <a:pt x="12" y="38"/>
                      <a:pt x="11" y="36"/>
                      <a:pt x="12" y="35"/>
                    </a:cubicBezTo>
                    <a:cubicBezTo>
                      <a:pt x="12" y="32"/>
                      <a:pt x="13" y="28"/>
                      <a:pt x="14" y="2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5" name="Freeform 39">
                <a:extLst>
                  <a:ext uri="{FF2B5EF4-FFF2-40B4-BE49-F238E27FC236}">
                    <a16:creationId xmlns:a16="http://schemas.microsoft.com/office/drawing/2014/main" id="{8E3D91FA-26FE-273A-82DC-265A956307CB}"/>
                  </a:ext>
                </a:extLst>
              </p:cNvPr>
              <p:cNvSpPr>
                <a:spLocks/>
              </p:cNvSpPr>
              <p:nvPr/>
            </p:nvSpPr>
            <p:spPr bwMode="auto">
              <a:xfrm>
                <a:off x="1896798" y="4463184"/>
                <a:ext cx="43370" cy="36249"/>
              </a:xfrm>
              <a:custGeom>
                <a:avLst/>
                <a:gdLst>
                  <a:gd name="T0" fmla="*/ 25 w 32"/>
                  <a:gd name="T1" fmla="*/ 0 h 27"/>
                  <a:gd name="T2" fmla="*/ 30 w 32"/>
                  <a:gd name="T3" fmla="*/ 0 h 27"/>
                  <a:gd name="T4" fmla="*/ 32 w 32"/>
                  <a:gd name="T5" fmla="*/ 3 h 27"/>
                  <a:gd name="T6" fmla="*/ 30 w 32"/>
                  <a:gd name="T7" fmla="*/ 5 h 27"/>
                  <a:gd name="T8" fmla="*/ 23 w 32"/>
                  <a:gd name="T9" fmla="*/ 5 h 27"/>
                  <a:gd name="T10" fmla="*/ 5 w 32"/>
                  <a:gd name="T11" fmla="*/ 23 h 27"/>
                  <a:gd name="T12" fmla="*/ 5 w 32"/>
                  <a:gd name="T13" fmla="*/ 24 h 27"/>
                  <a:gd name="T14" fmla="*/ 2 w 32"/>
                  <a:gd name="T15" fmla="*/ 27 h 27"/>
                  <a:gd name="T16" fmla="*/ 0 w 32"/>
                  <a:gd name="T17" fmla="*/ 23 h 27"/>
                  <a:gd name="T18" fmla="*/ 18 w 32"/>
                  <a:gd name="T19" fmla="*/ 1 h 27"/>
                  <a:gd name="T20" fmla="*/ 25 w 32"/>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7">
                    <a:moveTo>
                      <a:pt x="25" y="0"/>
                    </a:moveTo>
                    <a:cubicBezTo>
                      <a:pt x="28" y="0"/>
                      <a:pt x="29" y="0"/>
                      <a:pt x="30" y="0"/>
                    </a:cubicBezTo>
                    <a:cubicBezTo>
                      <a:pt x="31" y="1"/>
                      <a:pt x="32" y="2"/>
                      <a:pt x="32" y="3"/>
                    </a:cubicBezTo>
                    <a:cubicBezTo>
                      <a:pt x="32" y="4"/>
                      <a:pt x="31" y="5"/>
                      <a:pt x="30" y="5"/>
                    </a:cubicBezTo>
                    <a:cubicBezTo>
                      <a:pt x="28" y="5"/>
                      <a:pt x="25" y="5"/>
                      <a:pt x="23" y="5"/>
                    </a:cubicBezTo>
                    <a:cubicBezTo>
                      <a:pt x="13" y="7"/>
                      <a:pt x="7" y="13"/>
                      <a:pt x="5" y="23"/>
                    </a:cubicBezTo>
                    <a:cubicBezTo>
                      <a:pt x="5" y="23"/>
                      <a:pt x="5" y="23"/>
                      <a:pt x="5" y="24"/>
                    </a:cubicBezTo>
                    <a:cubicBezTo>
                      <a:pt x="4" y="25"/>
                      <a:pt x="3" y="26"/>
                      <a:pt x="2" y="27"/>
                    </a:cubicBezTo>
                    <a:cubicBezTo>
                      <a:pt x="1" y="26"/>
                      <a:pt x="0" y="24"/>
                      <a:pt x="0" y="23"/>
                    </a:cubicBezTo>
                    <a:cubicBezTo>
                      <a:pt x="1" y="13"/>
                      <a:pt x="8" y="4"/>
                      <a:pt x="18" y="1"/>
                    </a:cubicBezTo>
                    <a:cubicBezTo>
                      <a:pt x="21" y="1"/>
                      <a:pt x="23" y="0"/>
                      <a:pt x="25"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6" name="Freeform 40">
                <a:extLst>
                  <a:ext uri="{FF2B5EF4-FFF2-40B4-BE49-F238E27FC236}">
                    <a16:creationId xmlns:a16="http://schemas.microsoft.com/office/drawing/2014/main" id="{F37597BB-6894-4BD0-4E9A-90AB5D133AB7}"/>
                  </a:ext>
                </a:extLst>
              </p:cNvPr>
              <p:cNvSpPr>
                <a:spLocks/>
              </p:cNvSpPr>
              <p:nvPr/>
            </p:nvSpPr>
            <p:spPr bwMode="auto">
              <a:xfrm>
                <a:off x="2246320" y="4409056"/>
                <a:ext cx="20714" cy="34955"/>
              </a:xfrm>
              <a:custGeom>
                <a:avLst/>
                <a:gdLst>
                  <a:gd name="T0" fmla="*/ 15 w 15"/>
                  <a:gd name="T1" fmla="*/ 17 h 26"/>
                  <a:gd name="T2" fmla="*/ 13 w 15"/>
                  <a:gd name="T3" fmla="*/ 24 h 26"/>
                  <a:gd name="T4" fmla="*/ 10 w 15"/>
                  <a:gd name="T5" fmla="*/ 26 h 26"/>
                  <a:gd name="T6" fmla="*/ 9 w 15"/>
                  <a:gd name="T7" fmla="*/ 23 h 26"/>
                  <a:gd name="T8" fmla="*/ 2 w 15"/>
                  <a:gd name="T9" fmla="*/ 5 h 26"/>
                  <a:gd name="T10" fmla="*/ 0 w 15"/>
                  <a:gd name="T11" fmla="*/ 2 h 26"/>
                  <a:gd name="T12" fmla="*/ 4 w 15"/>
                  <a:gd name="T13" fmla="*/ 1 h 26"/>
                  <a:gd name="T14" fmla="*/ 15 w 15"/>
                  <a:gd name="T15" fmla="*/ 17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6">
                    <a:moveTo>
                      <a:pt x="15" y="17"/>
                    </a:moveTo>
                    <a:cubicBezTo>
                      <a:pt x="15" y="19"/>
                      <a:pt x="14" y="22"/>
                      <a:pt x="13" y="24"/>
                    </a:cubicBezTo>
                    <a:cubicBezTo>
                      <a:pt x="13" y="25"/>
                      <a:pt x="11" y="25"/>
                      <a:pt x="10" y="26"/>
                    </a:cubicBezTo>
                    <a:cubicBezTo>
                      <a:pt x="9" y="25"/>
                      <a:pt x="8" y="23"/>
                      <a:pt x="9" y="23"/>
                    </a:cubicBezTo>
                    <a:cubicBezTo>
                      <a:pt x="11" y="15"/>
                      <a:pt x="9" y="9"/>
                      <a:pt x="2" y="5"/>
                    </a:cubicBezTo>
                    <a:cubicBezTo>
                      <a:pt x="1" y="4"/>
                      <a:pt x="1" y="3"/>
                      <a:pt x="0" y="2"/>
                    </a:cubicBezTo>
                    <a:cubicBezTo>
                      <a:pt x="1" y="1"/>
                      <a:pt x="3" y="0"/>
                      <a:pt x="4" y="1"/>
                    </a:cubicBezTo>
                    <a:cubicBezTo>
                      <a:pt x="10" y="3"/>
                      <a:pt x="15" y="9"/>
                      <a:pt x="15"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7" name="Freeform 41">
                <a:extLst>
                  <a:ext uri="{FF2B5EF4-FFF2-40B4-BE49-F238E27FC236}">
                    <a16:creationId xmlns:a16="http://schemas.microsoft.com/office/drawing/2014/main" id="{F2B52F76-4C25-B448-FA65-91194229D849}"/>
                  </a:ext>
                </a:extLst>
              </p:cNvPr>
              <p:cNvSpPr>
                <a:spLocks/>
              </p:cNvSpPr>
              <p:nvPr/>
            </p:nvSpPr>
            <p:spPr bwMode="auto">
              <a:xfrm>
                <a:off x="2341500" y="4804963"/>
                <a:ext cx="20067" cy="36249"/>
              </a:xfrm>
              <a:custGeom>
                <a:avLst/>
                <a:gdLst>
                  <a:gd name="T0" fmla="*/ 15 w 15"/>
                  <a:gd name="T1" fmla="*/ 18 h 27"/>
                  <a:gd name="T2" fmla="*/ 13 w 15"/>
                  <a:gd name="T3" fmla="*/ 24 h 27"/>
                  <a:gd name="T4" fmla="*/ 10 w 15"/>
                  <a:gd name="T5" fmla="*/ 27 h 27"/>
                  <a:gd name="T6" fmla="*/ 9 w 15"/>
                  <a:gd name="T7" fmla="*/ 23 h 27"/>
                  <a:gd name="T8" fmla="*/ 10 w 15"/>
                  <a:gd name="T9" fmla="*/ 17 h 27"/>
                  <a:gd name="T10" fmla="*/ 3 w 15"/>
                  <a:gd name="T11" fmla="*/ 6 h 27"/>
                  <a:gd name="T12" fmla="*/ 0 w 15"/>
                  <a:gd name="T13" fmla="*/ 2 h 27"/>
                  <a:gd name="T14" fmla="*/ 5 w 15"/>
                  <a:gd name="T15" fmla="*/ 2 h 27"/>
                  <a:gd name="T16" fmla="*/ 15 w 15"/>
                  <a:gd name="T17"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7">
                    <a:moveTo>
                      <a:pt x="15" y="18"/>
                    </a:moveTo>
                    <a:cubicBezTo>
                      <a:pt x="14" y="20"/>
                      <a:pt x="14" y="22"/>
                      <a:pt x="13" y="24"/>
                    </a:cubicBezTo>
                    <a:cubicBezTo>
                      <a:pt x="13" y="25"/>
                      <a:pt x="11" y="26"/>
                      <a:pt x="10" y="27"/>
                    </a:cubicBezTo>
                    <a:cubicBezTo>
                      <a:pt x="9" y="25"/>
                      <a:pt x="8" y="24"/>
                      <a:pt x="9" y="23"/>
                    </a:cubicBezTo>
                    <a:cubicBezTo>
                      <a:pt x="9" y="21"/>
                      <a:pt x="10" y="19"/>
                      <a:pt x="10" y="17"/>
                    </a:cubicBezTo>
                    <a:cubicBezTo>
                      <a:pt x="10" y="12"/>
                      <a:pt x="6" y="9"/>
                      <a:pt x="3" y="6"/>
                    </a:cubicBezTo>
                    <a:cubicBezTo>
                      <a:pt x="1" y="5"/>
                      <a:pt x="0" y="3"/>
                      <a:pt x="0" y="2"/>
                    </a:cubicBezTo>
                    <a:cubicBezTo>
                      <a:pt x="1" y="0"/>
                      <a:pt x="3" y="1"/>
                      <a:pt x="5" y="2"/>
                    </a:cubicBezTo>
                    <a:cubicBezTo>
                      <a:pt x="11" y="5"/>
                      <a:pt x="15" y="10"/>
                      <a:pt x="15" y="1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8" name="Freeform 42">
                <a:extLst>
                  <a:ext uri="{FF2B5EF4-FFF2-40B4-BE49-F238E27FC236}">
                    <a16:creationId xmlns:a16="http://schemas.microsoft.com/office/drawing/2014/main" id="{CA34528D-A5A2-4ED3-66DC-8B690A24B80C}"/>
                  </a:ext>
                </a:extLst>
              </p:cNvPr>
              <p:cNvSpPr>
                <a:spLocks/>
              </p:cNvSpPr>
              <p:nvPr/>
            </p:nvSpPr>
            <p:spPr bwMode="auto">
              <a:xfrm>
                <a:off x="2032086" y="4749294"/>
                <a:ext cx="22009" cy="36249"/>
              </a:xfrm>
              <a:custGeom>
                <a:avLst/>
                <a:gdLst>
                  <a:gd name="T0" fmla="*/ 0 w 16"/>
                  <a:gd name="T1" fmla="*/ 10 h 27"/>
                  <a:gd name="T2" fmla="*/ 3 w 16"/>
                  <a:gd name="T3" fmla="*/ 2 h 27"/>
                  <a:gd name="T4" fmla="*/ 6 w 16"/>
                  <a:gd name="T5" fmla="*/ 0 h 27"/>
                  <a:gd name="T6" fmla="*/ 8 w 16"/>
                  <a:gd name="T7" fmla="*/ 3 h 27"/>
                  <a:gd name="T8" fmla="*/ 7 w 16"/>
                  <a:gd name="T9" fmla="*/ 5 h 27"/>
                  <a:gd name="T10" fmla="*/ 12 w 16"/>
                  <a:gd name="T11" fmla="*/ 21 h 27"/>
                  <a:gd name="T12" fmla="*/ 14 w 16"/>
                  <a:gd name="T13" fmla="*/ 25 h 27"/>
                  <a:gd name="T14" fmla="*/ 10 w 16"/>
                  <a:gd name="T15" fmla="*/ 25 h 27"/>
                  <a:gd name="T16" fmla="*/ 0 w 16"/>
                  <a:gd name="T17"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7">
                    <a:moveTo>
                      <a:pt x="0" y="10"/>
                    </a:moveTo>
                    <a:cubicBezTo>
                      <a:pt x="1" y="7"/>
                      <a:pt x="2" y="4"/>
                      <a:pt x="3" y="2"/>
                    </a:cubicBezTo>
                    <a:cubicBezTo>
                      <a:pt x="3" y="1"/>
                      <a:pt x="5" y="1"/>
                      <a:pt x="6" y="0"/>
                    </a:cubicBezTo>
                    <a:cubicBezTo>
                      <a:pt x="7" y="1"/>
                      <a:pt x="7" y="2"/>
                      <a:pt x="8" y="3"/>
                    </a:cubicBezTo>
                    <a:cubicBezTo>
                      <a:pt x="8" y="4"/>
                      <a:pt x="7" y="4"/>
                      <a:pt x="7" y="5"/>
                    </a:cubicBezTo>
                    <a:cubicBezTo>
                      <a:pt x="4" y="12"/>
                      <a:pt x="6" y="17"/>
                      <a:pt x="12" y="21"/>
                    </a:cubicBezTo>
                    <a:cubicBezTo>
                      <a:pt x="14" y="22"/>
                      <a:pt x="16" y="23"/>
                      <a:pt x="14" y="25"/>
                    </a:cubicBezTo>
                    <a:cubicBezTo>
                      <a:pt x="13" y="27"/>
                      <a:pt x="11" y="26"/>
                      <a:pt x="10" y="25"/>
                    </a:cubicBezTo>
                    <a:cubicBezTo>
                      <a:pt x="4" y="22"/>
                      <a:pt x="1" y="16"/>
                      <a:pt x="0" y="1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9" name="Freeform 43">
                <a:extLst>
                  <a:ext uri="{FF2B5EF4-FFF2-40B4-BE49-F238E27FC236}">
                    <a16:creationId xmlns:a16="http://schemas.microsoft.com/office/drawing/2014/main" id="{85F21FE9-7910-240F-A30B-608CB02B8D8D}"/>
                  </a:ext>
                </a:extLst>
              </p:cNvPr>
              <p:cNvSpPr>
                <a:spLocks/>
              </p:cNvSpPr>
              <p:nvPr/>
            </p:nvSpPr>
            <p:spPr bwMode="auto">
              <a:xfrm>
                <a:off x="1911687" y="4478072"/>
                <a:ext cx="29776" cy="27187"/>
              </a:xfrm>
              <a:custGeom>
                <a:avLst/>
                <a:gdLst>
                  <a:gd name="T0" fmla="*/ 17 w 22"/>
                  <a:gd name="T1" fmla="*/ 0 h 20"/>
                  <a:gd name="T2" fmla="*/ 20 w 22"/>
                  <a:gd name="T3" fmla="*/ 1 h 20"/>
                  <a:gd name="T4" fmla="*/ 22 w 22"/>
                  <a:gd name="T5" fmla="*/ 3 h 20"/>
                  <a:gd name="T6" fmla="*/ 20 w 22"/>
                  <a:gd name="T7" fmla="*/ 5 h 20"/>
                  <a:gd name="T8" fmla="*/ 17 w 22"/>
                  <a:gd name="T9" fmla="*/ 6 h 20"/>
                  <a:gd name="T10" fmla="*/ 5 w 22"/>
                  <a:gd name="T11" fmla="*/ 16 h 20"/>
                  <a:gd name="T12" fmla="*/ 2 w 22"/>
                  <a:gd name="T13" fmla="*/ 20 h 20"/>
                  <a:gd name="T14" fmla="*/ 0 w 22"/>
                  <a:gd name="T15" fmla="*/ 16 h 20"/>
                  <a:gd name="T16" fmla="*/ 17 w 22"/>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0">
                    <a:moveTo>
                      <a:pt x="17" y="0"/>
                    </a:moveTo>
                    <a:cubicBezTo>
                      <a:pt x="18" y="0"/>
                      <a:pt x="19" y="0"/>
                      <a:pt x="20" y="1"/>
                    </a:cubicBezTo>
                    <a:cubicBezTo>
                      <a:pt x="21" y="1"/>
                      <a:pt x="22" y="2"/>
                      <a:pt x="22" y="3"/>
                    </a:cubicBezTo>
                    <a:cubicBezTo>
                      <a:pt x="22" y="4"/>
                      <a:pt x="21" y="5"/>
                      <a:pt x="20" y="5"/>
                    </a:cubicBezTo>
                    <a:cubicBezTo>
                      <a:pt x="19" y="6"/>
                      <a:pt x="18" y="5"/>
                      <a:pt x="17" y="6"/>
                    </a:cubicBezTo>
                    <a:cubicBezTo>
                      <a:pt x="10" y="6"/>
                      <a:pt x="6" y="10"/>
                      <a:pt x="5" y="16"/>
                    </a:cubicBezTo>
                    <a:cubicBezTo>
                      <a:pt x="5" y="18"/>
                      <a:pt x="5" y="20"/>
                      <a:pt x="2" y="20"/>
                    </a:cubicBezTo>
                    <a:cubicBezTo>
                      <a:pt x="0" y="20"/>
                      <a:pt x="0" y="18"/>
                      <a:pt x="0" y="16"/>
                    </a:cubicBezTo>
                    <a:cubicBezTo>
                      <a:pt x="2" y="6"/>
                      <a:pt x="8" y="1"/>
                      <a:pt x="17"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0" name="Freeform 44">
                <a:extLst>
                  <a:ext uri="{FF2B5EF4-FFF2-40B4-BE49-F238E27FC236}">
                    <a16:creationId xmlns:a16="http://schemas.microsoft.com/office/drawing/2014/main" id="{936DCE4D-2E01-DB2F-B1E1-7D2E4E852179}"/>
                  </a:ext>
                </a:extLst>
              </p:cNvPr>
              <p:cNvSpPr>
                <a:spLocks/>
              </p:cNvSpPr>
              <p:nvPr/>
            </p:nvSpPr>
            <p:spPr bwMode="auto">
              <a:xfrm>
                <a:off x="2377748" y="4551218"/>
                <a:ext cx="25892" cy="32365"/>
              </a:xfrm>
              <a:custGeom>
                <a:avLst/>
                <a:gdLst>
                  <a:gd name="T0" fmla="*/ 13 w 19"/>
                  <a:gd name="T1" fmla="*/ 19 h 24"/>
                  <a:gd name="T2" fmla="*/ 4 w 19"/>
                  <a:gd name="T3" fmla="*/ 5 h 24"/>
                  <a:gd name="T4" fmla="*/ 1 w 19"/>
                  <a:gd name="T5" fmla="*/ 2 h 24"/>
                  <a:gd name="T6" fmla="*/ 5 w 19"/>
                  <a:gd name="T7" fmla="*/ 1 h 24"/>
                  <a:gd name="T8" fmla="*/ 18 w 19"/>
                  <a:gd name="T9" fmla="*/ 19 h 24"/>
                  <a:gd name="T10" fmla="*/ 15 w 19"/>
                  <a:gd name="T11" fmla="*/ 24 h 24"/>
                  <a:gd name="T12" fmla="*/ 13 w 19"/>
                  <a:gd name="T13" fmla="*/ 19 h 24"/>
                </a:gdLst>
                <a:ahLst/>
                <a:cxnLst>
                  <a:cxn ang="0">
                    <a:pos x="T0" y="T1"/>
                  </a:cxn>
                  <a:cxn ang="0">
                    <a:pos x="T2" y="T3"/>
                  </a:cxn>
                  <a:cxn ang="0">
                    <a:pos x="T4" y="T5"/>
                  </a:cxn>
                  <a:cxn ang="0">
                    <a:pos x="T6" y="T7"/>
                  </a:cxn>
                  <a:cxn ang="0">
                    <a:pos x="T8" y="T9"/>
                  </a:cxn>
                  <a:cxn ang="0">
                    <a:pos x="T10" y="T11"/>
                  </a:cxn>
                  <a:cxn ang="0">
                    <a:pos x="T12" y="T13"/>
                  </a:cxn>
                </a:cxnLst>
                <a:rect l="0" t="0" r="r" b="b"/>
                <a:pathLst>
                  <a:path w="19" h="24">
                    <a:moveTo>
                      <a:pt x="13" y="19"/>
                    </a:moveTo>
                    <a:cubicBezTo>
                      <a:pt x="14" y="12"/>
                      <a:pt x="11" y="8"/>
                      <a:pt x="4" y="5"/>
                    </a:cubicBezTo>
                    <a:cubicBezTo>
                      <a:pt x="2" y="5"/>
                      <a:pt x="0" y="4"/>
                      <a:pt x="1" y="2"/>
                    </a:cubicBezTo>
                    <a:cubicBezTo>
                      <a:pt x="1" y="1"/>
                      <a:pt x="4" y="0"/>
                      <a:pt x="5" y="1"/>
                    </a:cubicBezTo>
                    <a:cubicBezTo>
                      <a:pt x="14" y="3"/>
                      <a:pt x="19" y="10"/>
                      <a:pt x="18" y="19"/>
                    </a:cubicBezTo>
                    <a:cubicBezTo>
                      <a:pt x="18" y="21"/>
                      <a:pt x="18" y="24"/>
                      <a:pt x="15" y="24"/>
                    </a:cubicBezTo>
                    <a:cubicBezTo>
                      <a:pt x="13" y="24"/>
                      <a:pt x="13" y="23"/>
                      <a:pt x="13" y="1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350" name="Group 349">
            <a:extLst>
              <a:ext uri="{FF2B5EF4-FFF2-40B4-BE49-F238E27FC236}">
                <a16:creationId xmlns:a16="http://schemas.microsoft.com/office/drawing/2014/main" id="{AA47B90A-8F40-29A9-5822-7D83816D2B1B}"/>
              </a:ext>
            </a:extLst>
          </p:cNvPr>
          <p:cNvGrpSpPr/>
          <p:nvPr/>
        </p:nvGrpSpPr>
        <p:grpSpPr>
          <a:xfrm>
            <a:off x="977900" y="3826161"/>
            <a:ext cx="935823" cy="938235"/>
            <a:chOff x="-9426680" y="2011221"/>
            <a:chExt cx="1370553" cy="1374086"/>
          </a:xfrm>
        </p:grpSpPr>
        <p:grpSp>
          <p:nvGrpSpPr>
            <p:cNvPr id="351" name="Group 350">
              <a:extLst>
                <a:ext uri="{FF2B5EF4-FFF2-40B4-BE49-F238E27FC236}">
                  <a16:creationId xmlns:a16="http://schemas.microsoft.com/office/drawing/2014/main" id="{92344273-4AFB-0869-2527-B294DB6D4943}"/>
                </a:ext>
              </a:extLst>
            </p:cNvPr>
            <p:cNvGrpSpPr>
              <a:grpSpLocks noChangeAspect="1"/>
            </p:cNvGrpSpPr>
            <p:nvPr/>
          </p:nvGrpSpPr>
          <p:grpSpPr>
            <a:xfrm>
              <a:off x="-9426680" y="2011221"/>
              <a:ext cx="1370553" cy="1374086"/>
              <a:chOff x="-4083050" y="1579563"/>
              <a:chExt cx="3694112" cy="3703638"/>
            </a:xfrm>
          </p:grpSpPr>
          <p:sp>
            <p:nvSpPr>
              <p:cNvPr id="361" name="Freeform 5">
                <a:extLst>
                  <a:ext uri="{FF2B5EF4-FFF2-40B4-BE49-F238E27FC236}">
                    <a16:creationId xmlns:a16="http://schemas.microsoft.com/office/drawing/2014/main" id="{AE7BD431-3894-EC15-0E75-49ECDEA5F49E}"/>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2" name="Freeform 6">
                <a:extLst>
                  <a:ext uri="{FF2B5EF4-FFF2-40B4-BE49-F238E27FC236}">
                    <a16:creationId xmlns:a16="http://schemas.microsoft.com/office/drawing/2014/main" id="{8295826A-C2F2-6BFA-8212-BCF7E0E46F3F}"/>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3" name="Freeform 7">
                <a:extLst>
                  <a:ext uri="{FF2B5EF4-FFF2-40B4-BE49-F238E27FC236}">
                    <a16:creationId xmlns:a16="http://schemas.microsoft.com/office/drawing/2014/main" id="{01DC2A19-8BAD-60C3-A610-CA47966E83E3}"/>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4" name="Freeform 8">
                <a:extLst>
                  <a:ext uri="{FF2B5EF4-FFF2-40B4-BE49-F238E27FC236}">
                    <a16:creationId xmlns:a16="http://schemas.microsoft.com/office/drawing/2014/main" id="{AA48838B-2060-8D4C-F66D-6AEBCC2A7770}"/>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5" name="Freeform 9">
                <a:extLst>
                  <a:ext uri="{FF2B5EF4-FFF2-40B4-BE49-F238E27FC236}">
                    <a16:creationId xmlns:a16="http://schemas.microsoft.com/office/drawing/2014/main" id="{438806EE-8B9B-D68D-40A8-B41922D9D188}"/>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6" name="Freeform 10">
                <a:extLst>
                  <a:ext uri="{FF2B5EF4-FFF2-40B4-BE49-F238E27FC236}">
                    <a16:creationId xmlns:a16="http://schemas.microsoft.com/office/drawing/2014/main" id="{2F5E63DC-6C47-6870-B154-01DA6399286C}"/>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7" name="Freeform 11">
                <a:extLst>
                  <a:ext uri="{FF2B5EF4-FFF2-40B4-BE49-F238E27FC236}">
                    <a16:creationId xmlns:a16="http://schemas.microsoft.com/office/drawing/2014/main" id="{A98AC0EF-5992-0C81-1A6C-6E50CDAAB79D}"/>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8" name="Freeform 12">
                <a:extLst>
                  <a:ext uri="{FF2B5EF4-FFF2-40B4-BE49-F238E27FC236}">
                    <a16:creationId xmlns:a16="http://schemas.microsoft.com/office/drawing/2014/main" id="{65447260-6954-F410-39D7-02084303F22C}"/>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9" name="Freeform 13">
                <a:extLst>
                  <a:ext uri="{FF2B5EF4-FFF2-40B4-BE49-F238E27FC236}">
                    <a16:creationId xmlns:a16="http://schemas.microsoft.com/office/drawing/2014/main" id="{1858F9B6-462B-455C-5EA1-63CBFCED289D}"/>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0" name="Freeform 14">
                <a:extLst>
                  <a:ext uri="{FF2B5EF4-FFF2-40B4-BE49-F238E27FC236}">
                    <a16:creationId xmlns:a16="http://schemas.microsoft.com/office/drawing/2014/main" id="{D2FEC689-79A4-35B6-10EE-484C49810601}"/>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1" name="Freeform 15">
                <a:extLst>
                  <a:ext uri="{FF2B5EF4-FFF2-40B4-BE49-F238E27FC236}">
                    <a16:creationId xmlns:a16="http://schemas.microsoft.com/office/drawing/2014/main" id="{97CB378C-5A7E-324A-3C2C-8938A30C9A0D}"/>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2" name="Freeform 16">
                <a:extLst>
                  <a:ext uri="{FF2B5EF4-FFF2-40B4-BE49-F238E27FC236}">
                    <a16:creationId xmlns:a16="http://schemas.microsoft.com/office/drawing/2014/main" id="{C4E4CD7B-9933-42C9-E10A-444BBBD10235}"/>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3" name="Freeform 17">
                <a:extLst>
                  <a:ext uri="{FF2B5EF4-FFF2-40B4-BE49-F238E27FC236}">
                    <a16:creationId xmlns:a16="http://schemas.microsoft.com/office/drawing/2014/main" id="{D0132BD1-5A13-9D8D-56D2-74D95ED4449D}"/>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4" name="Freeform 18">
                <a:extLst>
                  <a:ext uri="{FF2B5EF4-FFF2-40B4-BE49-F238E27FC236}">
                    <a16:creationId xmlns:a16="http://schemas.microsoft.com/office/drawing/2014/main" id="{328E2C02-BE11-805A-FA2A-75D6B79E45A3}"/>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5" name="Freeform 19">
                <a:extLst>
                  <a:ext uri="{FF2B5EF4-FFF2-40B4-BE49-F238E27FC236}">
                    <a16:creationId xmlns:a16="http://schemas.microsoft.com/office/drawing/2014/main" id="{E0989CA0-0024-0BA3-6B9C-12F3A930B23B}"/>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6" name="Freeform 20">
                <a:extLst>
                  <a:ext uri="{FF2B5EF4-FFF2-40B4-BE49-F238E27FC236}">
                    <a16:creationId xmlns:a16="http://schemas.microsoft.com/office/drawing/2014/main" id="{B06BD1DC-DE5D-5814-62D1-7F47898B458C}"/>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7" name="Freeform 21">
                <a:extLst>
                  <a:ext uri="{FF2B5EF4-FFF2-40B4-BE49-F238E27FC236}">
                    <a16:creationId xmlns:a16="http://schemas.microsoft.com/office/drawing/2014/main" id="{99B802CC-A7D5-7A91-C157-D35784B44272}"/>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8" name="Freeform 22">
                <a:extLst>
                  <a:ext uri="{FF2B5EF4-FFF2-40B4-BE49-F238E27FC236}">
                    <a16:creationId xmlns:a16="http://schemas.microsoft.com/office/drawing/2014/main" id="{9DD2827A-304C-3431-FA7B-236941AC0781}"/>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9" name="Freeform 23">
                <a:extLst>
                  <a:ext uri="{FF2B5EF4-FFF2-40B4-BE49-F238E27FC236}">
                    <a16:creationId xmlns:a16="http://schemas.microsoft.com/office/drawing/2014/main" id="{9672F09F-CC05-137A-CE76-8C4D2A3487B1}"/>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0" name="Freeform 24">
                <a:extLst>
                  <a:ext uri="{FF2B5EF4-FFF2-40B4-BE49-F238E27FC236}">
                    <a16:creationId xmlns:a16="http://schemas.microsoft.com/office/drawing/2014/main" id="{27C2AEAA-BA1F-CA7F-472B-9E53174D9488}"/>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1" name="Freeform 25">
                <a:extLst>
                  <a:ext uri="{FF2B5EF4-FFF2-40B4-BE49-F238E27FC236}">
                    <a16:creationId xmlns:a16="http://schemas.microsoft.com/office/drawing/2014/main" id="{EAE61B09-3923-14AA-A205-7484B0B12D57}"/>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2" name="Freeform 26">
                <a:extLst>
                  <a:ext uri="{FF2B5EF4-FFF2-40B4-BE49-F238E27FC236}">
                    <a16:creationId xmlns:a16="http://schemas.microsoft.com/office/drawing/2014/main" id="{5A6DDEC6-D1D2-D377-EBE7-37D6390124F6}"/>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3" name="Freeform 27">
                <a:extLst>
                  <a:ext uri="{FF2B5EF4-FFF2-40B4-BE49-F238E27FC236}">
                    <a16:creationId xmlns:a16="http://schemas.microsoft.com/office/drawing/2014/main" id="{A1EF84FE-5E44-383A-681C-B8FDCA11AABE}"/>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4" name="Freeform 28">
                <a:extLst>
                  <a:ext uri="{FF2B5EF4-FFF2-40B4-BE49-F238E27FC236}">
                    <a16:creationId xmlns:a16="http://schemas.microsoft.com/office/drawing/2014/main" id="{18253FD8-516B-BC6A-669A-690DA5A59203}"/>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5" name="Freeform 29">
                <a:extLst>
                  <a:ext uri="{FF2B5EF4-FFF2-40B4-BE49-F238E27FC236}">
                    <a16:creationId xmlns:a16="http://schemas.microsoft.com/office/drawing/2014/main" id="{C4621FC2-938A-5C56-613C-DEBDA8E65357}"/>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6" name="Freeform 30">
                <a:extLst>
                  <a:ext uri="{FF2B5EF4-FFF2-40B4-BE49-F238E27FC236}">
                    <a16:creationId xmlns:a16="http://schemas.microsoft.com/office/drawing/2014/main" id="{A442D63B-6675-99EC-BE0A-4A969E42117E}"/>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7" name="Freeform 31">
                <a:extLst>
                  <a:ext uri="{FF2B5EF4-FFF2-40B4-BE49-F238E27FC236}">
                    <a16:creationId xmlns:a16="http://schemas.microsoft.com/office/drawing/2014/main" id="{184D9BA2-DFF6-EDF5-19A8-8A9515F32092}"/>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8" name="Freeform 32">
                <a:extLst>
                  <a:ext uri="{FF2B5EF4-FFF2-40B4-BE49-F238E27FC236}">
                    <a16:creationId xmlns:a16="http://schemas.microsoft.com/office/drawing/2014/main" id="{5EC92A82-32B3-1419-CCC9-6B41EC3F6C27}"/>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9" name="Freeform 33">
                <a:extLst>
                  <a:ext uri="{FF2B5EF4-FFF2-40B4-BE49-F238E27FC236}">
                    <a16:creationId xmlns:a16="http://schemas.microsoft.com/office/drawing/2014/main" id="{2CFFEF2D-1655-1918-BA05-588CD247B7DC}"/>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52" name="Group 351">
              <a:extLst>
                <a:ext uri="{FF2B5EF4-FFF2-40B4-BE49-F238E27FC236}">
                  <a16:creationId xmlns:a16="http://schemas.microsoft.com/office/drawing/2014/main" id="{96AC0795-1B73-7541-CF47-5C92664AFE78}"/>
                </a:ext>
              </a:extLst>
            </p:cNvPr>
            <p:cNvGrpSpPr>
              <a:grpSpLocks noChangeAspect="1"/>
            </p:cNvGrpSpPr>
            <p:nvPr/>
          </p:nvGrpSpPr>
          <p:grpSpPr>
            <a:xfrm>
              <a:off x="-9315129" y="2280250"/>
              <a:ext cx="1104309" cy="775492"/>
              <a:chOff x="6634620" y="1363538"/>
              <a:chExt cx="794120" cy="557665"/>
            </a:xfrm>
            <a:solidFill>
              <a:srgbClr val="9D6B1B"/>
            </a:solidFill>
          </p:grpSpPr>
          <p:grpSp>
            <p:nvGrpSpPr>
              <p:cNvPr id="353" name="Group 352">
                <a:extLst>
                  <a:ext uri="{FF2B5EF4-FFF2-40B4-BE49-F238E27FC236}">
                    <a16:creationId xmlns:a16="http://schemas.microsoft.com/office/drawing/2014/main" id="{324252FF-4884-6FA5-72A4-50EC4E242A6E}"/>
                  </a:ext>
                </a:extLst>
              </p:cNvPr>
              <p:cNvGrpSpPr/>
              <p:nvPr/>
            </p:nvGrpSpPr>
            <p:grpSpPr>
              <a:xfrm>
                <a:off x="7223906" y="1576093"/>
                <a:ext cx="204834" cy="211494"/>
                <a:chOff x="-10817452" y="1622425"/>
                <a:chExt cx="481240" cy="496888"/>
              </a:xfrm>
              <a:grpFill/>
            </p:grpSpPr>
            <p:sp>
              <p:nvSpPr>
                <p:cNvPr id="358" name="Freeform 9">
                  <a:extLst>
                    <a:ext uri="{FF2B5EF4-FFF2-40B4-BE49-F238E27FC236}">
                      <a16:creationId xmlns:a16="http://schemas.microsoft.com/office/drawing/2014/main" id="{4D232C2C-8CB9-5600-79AB-DBE85EEAE83E}"/>
                    </a:ext>
                  </a:extLst>
                </p:cNvPr>
                <p:cNvSpPr>
                  <a:spLocks/>
                </p:cNvSpPr>
                <p:nvPr/>
              </p:nvSpPr>
              <p:spPr bwMode="auto">
                <a:xfrm>
                  <a:off x="-10515600" y="1622425"/>
                  <a:ext cx="179388" cy="496888"/>
                </a:xfrm>
                <a:custGeom>
                  <a:avLst/>
                  <a:gdLst>
                    <a:gd name="T0" fmla="*/ 54 w 54"/>
                    <a:gd name="T1" fmla="*/ 34 h 149"/>
                    <a:gd name="T2" fmla="*/ 27 w 54"/>
                    <a:gd name="T3" fmla="*/ 61 h 149"/>
                    <a:gd name="T4" fmla="*/ 54 w 54"/>
                    <a:gd name="T5" fmla="*/ 88 h 149"/>
                    <a:gd name="T6" fmla="*/ 27 w 54"/>
                    <a:gd name="T7" fmla="*/ 116 h 149"/>
                    <a:gd name="T8" fmla="*/ 48 w 54"/>
                    <a:gd name="T9" fmla="*/ 136 h 149"/>
                    <a:gd name="T10" fmla="*/ 35 w 54"/>
                    <a:gd name="T11" fmla="*/ 149 h 149"/>
                    <a:gd name="T12" fmla="*/ 1 w 54"/>
                    <a:gd name="T13" fmla="*/ 116 h 149"/>
                    <a:gd name="T14" fmla="*/ 29 w 54"/>
                    <a:gd name="T15" fmla="*/ 89 h 149"/>
                    <a:gd name="T16" fmla="*/ 0 w 54"/>
                    <a:gd name="T17" fmla="*/ 61 h 149"/>
                    <a:gd name="T18" fmla="*/ 28 w 54"/>
                    <a:gd name="T19" fmla="*/ 34 h 149"/>
                    <a:gd name="T20" fmla="*/ 7 w 54"/>
                    <a:gd name="T21" fmla="*/ 13 h 149"/>
                    <a:gd name="T22" fmla="*/ 20 w 54"/>
                    <a:gd name="T23" fmla="*/ 0 h 149"/>
                    <a:gd name="T24" fmla="*/ 54 w 54"/>
                    <a:gd name="T25" fmla="*/ 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49">
                      <a:moveTo>
                        <a:pt x="54" y="34"/>
                      </a:moveTo>
                      <a:cubicBezTo>
                        <a:pt x="45" y="43"/>
                        <a:pt x="36" y="52"/>
                        <a:pt x="27" y="61"/>
                      </a:cubicBezTo>
                      <a:cubicBezTo>
                        <a:pt x="36" y="70"/>
                        <a:pt x="45" y="79"/>
                        <a:pt x="54" y="88"/>
                      </a:cubicBezTo>
                      <a:cubicBezTo>
                        <a:pt x="45" y="97"/>
                        <a:pt x="36" y="106"/>
                        <a:pt x="27" y="116"/>
                      </a:cubicBezTo>
                      <a:cubicBezTo>
                        <a:pt x="34" y="123"/>
                        <a:pt x="41" y="130"/>
                        <a:pt x="48" y="136"/>
                      </a:cubicBezTo>
                      <a:cubicBezTo>
                        <a:pt x="43" y="141"/>
                        <a:pt x="39" y="145"/>
                        <a:pt x="35" y="149"/>
                      </a:cubicBezTo>
                      <a:cubicBezTo>
                        <a:pt x="24" y="138"/>
                        <a:pt x="13" y="127"/>
                        <a:pt x="1" y="116"/>
                      </a:cubicBezTo>
                      <a:cubicBezTo>
                        <a:pt x="10" y="107"/>
                        <a:pt x="19" y="98"/>
                        <a:pt x="29" y="89"/>
                      </a:cubicBezTo>
                      <a:cubicBezTo>
                        <a:pt x="19" y="80"/>
                        <a:pt x="10" y="71"/>
                        <a:pt x="0" y="61"/>
                      </a:cubicBezTo>
                      <a:cubicBezTo>
                        <a:pt x="10" y="52"/>
                        <a:pt x="19" y="43"/>
                        <a:pt x="28" y="34"/>
                      </a:cubicBezTo>
                      <a:cubicBezTo>
                        <a:pt x="21" y="27"/>
                        <a:pt x="14" y="20"/>
                        <a:pt x="7" y="13"/>
                      </a:cubicBezTo>
                      <a:cubicBezTo>
                        <a:pt x="12" y="8"/>
                        <a:pt x="16" y="4"/>
                        <a:pt x="20" y="0"/>
                      </a:cubicBezTo>
                      <a:cubicBezTo>
                        <a:pt x="31" y="11"/>
                        <a:pt x="42" y="22"/>
                        <a:pt x="54" y="3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9" name="Freeform 15">
                  <a:extLst>
                    <a:ext uri="{FF2B5EF4-FFF2-40B4-BE49-F238E27FC236}">
                      <a16:creationId xmlns:a16="http://schemas.microsoft.com/office/drawing/2014/main" id="{18646DEB-A4C4-45DE-B9D1-9E7155DF3C30}"/>
                    </a:ext>
                  </a:extLst>
                </p:cNvPr>
                <p:cNvSpPr>
                  <a:spLocks/>
                </p:cNvSpPr>
                <p:nvPr/>
              </p:nvSpPr>
              <p:spPr bwMode="auto">
                <a:xfrm>
                  <a:off x="-10693627" y="1686249"/>
                  <a:ext cx="58738" cy="212725"/>
                </a:xfrm>
                <a:custGeom>
                  <a:avLst/>
                  <a:gdLst>
                    <a:gd name="T0" fmla="*/ 0 w 18"/>
                    <a:gd name="T1" fmla="*/ 0 h 64"/>
                    <a:gd name="T2" fmla="*/ 18 w 18"/>
                    <a:gd name="T3" fmla="*/ 0 h 64"/>
                    <a:gd name="T4" fmla="*/ 18 w 18"/>
                    <a:gd name="T5" fmla="*/ 64 h 64"/>
                    <a:gd name="T6" fmla="*/ 0 w 18"/>
                    <a:gd name="T7" fmla="*/ 64 h 64"/>
                    <a:gd name="T8" fmla="*/ 0 w 18"/>
                    <a:gd name="T9" fmla="*/ 0 h 64"/>
                  </a:gdLst>
                  <a:ahLst/>
                  <a:cxnLst>
                    <a:cxn ang="0">
                      <a:pos x="T0" y="T1"/>
                    </a:cxn>
                    <a:cxn ang="0">
                      <a:pos x="T2" y="T3"/>
                    </a:cxn>
                    <a:cxn ang="0">
                      <a:pos x="T4" y="T5"/>
                    </a:cxn>
                    <a:cxn ang="0">
                      <a:pos x="T6" y="T7"/>
                    </a:cxn>
                    <a:cxn ang="0">
                      <a:pos x="T8" y="T9"/>
                    </a:cxn>
                  </a:cxnLst>
                  <a:rect l="0" t="0" r="r" b="b"/>
                  <a:pathLst>
                    <a:path w="18" h="64">
                      <a:moveTo>
                        <a:pt x="0" y="0"/>
                      </a:moveTo>
                      <a:cubicBezTo>
                        <a:pt x="6" y="0"/>
                        <a:pt x="12" y="0"/>
                        <a:pt x="18" y="0"/>
                      </a:cubicBezTo>
                      <a:cubicBezTo>
                        <a:pt x="18" y="21"/>
                        <a:pt x="18" y="43"/>
                        <a:pt x="18" y="64"/>
                      </a:cubicBezTo>
                      <a:cubicBezTo>
                        <a:pt x="12" y="64"/>
                        <a:pt x="6" y="64"/>
                        <a:pt x="0" y="64"/>
                      </a:cubicBezTo>
                      <a:cubicBezTo>
                        <a:pt x="0" y="43"/>
                        <a:pt x="0" y="21"/>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0" name="Freeform 18">
                  <a:extLst>
                    <a:ext uri="{FF2B5EF4-FFF2-40B4-BE49-F238E27FC236}">
                      <a16:creationId xmlns:a16="http://schemas.microsoft.com/office/drawing/2014/main" id="{3EDB4AAF-CBC9-C06C-7DFF-416EC2E2EDB2}"/>
                    </a:ext>
                  </a:extLst>
                </p:cNvPr>
                <p:cNvSpPr>
                  <a:spLocks/>
                </p:cNvSpPr>
                <p:nvPr/>
              </p:nvSpPr>
              <p:spPr bwMode="auto">
                <a:xfrm>
                  <a:off x="-10817452" y="1838649"/>
                  <a:ext cx="60325" cy="212725"/>
                </a:xfrm>
                <a:custGeom>
                  <a:avLst/>
                  <a:gdLst>
                    <a:gd name="T0" fmla="*/ 0 w 18"/>
                    <a:gd name="T1" fmla="*/ 0 h 64"/>
                    <a:gd name="T2" fmla="*/ 18 w 18"/>
                    <a:gd name="T3" fmla="*/ 0 h 64"/>
                    <a:gd name="T4" fmla="*/ 18 w 18"/>
                    <a:gd name="T5" fmla="*/ 64 h 64"/>
                    <a:gd name="T6" fmla="*/ 0 w 18"/>
                    <a:gd name="T7" fmla="*/ 64 h 64"/>
                    <a:gd name="T8" fmla="*/ 0 w 18"/>
                    <a:gd name="T9" fmla="*/ 0 h 64"/>
                  </a:gdLst>
                  <a:ahLst/>
                  <a:cxnLst>
                    <a:cxn ang="0">
                      <a:pos x="T0" y="T1"/>
                    </a:cxn>
                    <a:cxn ang="0">
                      <a:pos x="T2" y="T3"/>
                    </a:cxn>
                    <a:cxn ang="0">
                      <a:pos x="T4" y="T5"/>
                    </a:cxn>
                    <a:cxn ang="0">
                      <a:pos x="T6" y="T7"/>
                    </a:cxn>
                    <a:cxn ang="0">
                      <a:pos x="T8" y="T9"/>
                    </a:cxn>
                  </a:cxnLst>
                  <a:rect l="0" t="0" r="r" b="b"/>
                  <a:pathLst>
                    <a:path w="18" h="64">
                      <a:moveTo>
                        <a:pt x="0" y="0"/>
                      </a:moveTo>
                      <a:cubicBezTo>
                        <a:pt x="6" y="0"/>
                        <a:pt x="12" y="0"/>
                        <a:pt x="18" y="0"/>
                      </a:cubicBezTo>
                      <a:cubicBezTo>
                        <a:pt x="18" y="21"/>
                        <a:pt x="18" y="43"/>
                        <a:pt x="18" y="64"/>
                      </a:cubicBezTo>
                      <a:cubicBezTo>
                        <a:pt x="12" y="64"/>
                        <a:pt x="6" y="64"/>
                        <a:pt x="0" y="64"/>
                      </a:cubicBezTo>
                      <a:cubicBezTo>
                        <a:pt x="0" y="43"/>
                        <a:pt x="0" y="22"/>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54" name="Freeform 25">
                <a:extLst>
                  <a:ext uri="{FF2B5EF4-FFF2-40B4-BE49-F238E27FC236}">
                    <a16:creationId xmlns:a16="http://schemas.microsoft.com/office/drawing/2014/main" id="{F6FE3CFB-B707-AD8F-91BC-B726923FE61C}"/>
                  </a:ext>
                </a:extLst>
              </p:cNvPr>
              <p:cNvSpPr>
                <a:spLocks/>
              </p:cNvSpPr>
              <p:nvPr/>
            </p:nvSpPr>
            <p:spPr bwMode="auto">
              <a:xfrm>
                <a:off x="6803768" y="1363538"/>
                <a:ext cx="405096" cy="557665"/>
              </a:xfrm>
              <a:custGeom>
                <a:avLst/>
                <a:gdLst>
                  <a:gd name="T0" fmla="*/ 293 w 368"/>
                  <a:gd name="T1" fmla="*/ 122 h 506"/>
                  <a:gd name="T2" fmla="*/ 290 w 368"/>
                  <a:gd name="T3" fmla="*/ 190 h 506"/>
                  <a:gd name="T4" fmla="*/ 290 w 368"/>
                  <a:gd name="T5" fmla="*/ 195 h 506"/>
                  <a:gd name="T6" fmla="*/ 297 w 368"/>
                  <a:gd name="T7" fmla="*/ 203 h 506"/>
                  <a:gd name="T8" fmla="*/ 306 w 368"/>
                  <a:gd name="T9" fmla="*/ 196 h 506"/>
                  <a:gd name="T10" fmla="*/ 313 w 368"/>
                  <a:gd name="T11" fmla="*/ 131 h 506"/>
                  <a:gd name="T12" fmla="*/ 319 w 368"/>
                  <a:gd name="T13" fmla="*/ 84 h 506"/>
                  <a:gd name="T14" fmla="*/ 342 w 368"/>
                  <a:gd name="T15" fmla="*/ 63 h 506"/>
                  <a:gd name="T16" fmla="*/ 367 w 368"/>
                  <a:gd name="T17" fmla="*/ 81 h 506"/>
                  <a:gd name="T18" fmla="*/ 368 w 368"/>
                  <a:gd name="T19" fmla="*/ 95 h 506"/>
                  <a:gd name="T20" fmla="*/ 354 w 368"/>
                  <a:gd name="T21" fmla="*/ 199 h 506"/>
                  <a:gd name="T22" fmla="*/ 342 w 368"/>
                  <a:gd name="T23" fmla="*/ 293 h 506"/>
                  <a:gd name="T24" fmla="*/ 333 w 368"/>
                  <a:gd name="T25" fmla="*/ 351 h 506"/>
                  <a:gd name="T26" fmla="*/ 321 w 368"/>
                  <a:gd name="T27" fmla="*/ 388 h 506"/>
                  <a:gd name="T28" fmla="*/ 303 w 368"/>
                  <a:gd name="T29" fmla="*/ 405 h 506"/>
                  <a:gd name="T30" fmla="*/ 300 w 368"/>
                  <a:gd name="T31" fmla="*/ 409 h 506"/>
                  <a:gd name="T32" fmla="*/ 293 w 368"/>
                  <a:gd name="T33" fmla="*/ 487 h 506"/>
                  <a:gd name="T34" fmla="*/ 273 w 368"/>
                  <a:gd name="T35" fmla="*/ 506 h 506"/>
                  <a:gd name="T36" fmla="*/ 165 w 368"/>
                  <a:gd name="T37" fmla="*/ 506 h 506"/>
                  <a:gd name="T38" fmla="*/ 144 w 368"/>
                  <a:gd name="T39" fmla="*/ 486 h 506"/>
                  <a:gd name="T40" fmla="*/ 137 w 368"/>
                  <a:gd name="T41" fmla="*/ 411 h 506"/>
                  <a:gd name="T42" fmla="*/ 135 w 368"/>
                  <a:gd name="T43" fmla="*/ 408 h 506"/>
                  <a:gd name="T44" fmla="*/ 96 w 368"/>
                  <a:gd name="T45" fmla="*/ 376 h 506"/>
                  <a:gd name="T46" fmla="*/ 29 w 368"/>
                  <a:gd name="T47" fmla="*/ 282 h 506"/>
                  <a:gd name="T48" fmla="*/ 11 w 368"/>
                  <a:gd name="T49" fmla="*/ 252 h 506"/>
                  <a:gd name="T50" fmla="*/ 33 w 368"/>
                  <a:gd name="T51" fmla="*/ 211 h 506"/>
                  <a:gd name="T52" fmla="*/ 55 w 368"/>
                  <a:gd name="T53" fmla="*/ 221 h 506"/>
                  <a:gd name="T54" fmla="*/ 84 w 368"/>
                  <a:gd name="T55" fmla="*/ 254 h 506"/>
                  <a:gd name="T56" fmla="*/ 91 w 368"/>
                  <a:gd name="T57" fmla="*/ 262 h 506"/>
                  <a:gd name="T58" fmla="*/ 93 w 368"/>
                  <a:gd name="T59" fmla="*/ 264 h 506"/>
                  <a:gd name="T60" fmla="*/ 106 w 368"/>
                  <a:gd name="T61" fmla="*/ 268 h 506"/>
                  <a:gd name="T62" fmla="*/ 112 w 368"/>
                  <a:gd name="T63" fmla="*/ 256 h 506"/>
                  <a:gd name="T64" fmla="*/ 110 w 368"/>
                  <a:gd name="T65" fmla="*/ 222 h 506"/>
                  <a:gd name="T66" fmla="*/ 87 w 368"/>
                  <a:gd name="T67" fmla="*/ 82 h 506"/>
                  <a:gd name="T68" fmla="*/ 84 w 368"/>
                  <a:gd name="T69" fmla="*/ 68 h 506"/>
                  <a:gd name="T70" fmla="*/ 104 w 368"/>
                  <a:gd name="T71" fmla="*/ 39 h 506"/>
                  <a:gd name="T72" fmla="*/ 133 w 368"/>
                  <a:gd name="T73" fmla="*/ 60 h 506"/>
                  <a:gd name="T74" fmla="*/ 156 w 368"/>
                  <a:gd name="T75" fmla="*/ 190 h 506"/>
                  <a:gd name="T76" fmla="*/ 170 w 368"/>
                  <a:gd name="T77" fmla="*/ 197 h 506"/>
                  <a:gd name="T78" fmla="*/ 174 w 368"/>
                  <a:gd name="T79" fmla="*/ 190 h 506"/>
                  <a:gd name="T80" fmla="*/ 171 w 368"/>
                  <a:gd name="T81" fmla="*/ 150 h 506"/>
                  <a:gd name="T82" fmla="*/ 167 w 368"/>
                  <a:gd name="T83" fmla="*/ 83 h 506"/>
                  <a:gd name="T84" fmla="*/ 164 w 368"/>
                  <a:gd name="T85" fmla="*/ 35 h 506"/>
                  <a:gd name="T86" fmla="*/ 169 w 368"/>
                  <a:gd name="T87" fmla="*/ 12 h 506"/>
                  <a:gd name="T88" fmla="*/ 196 w 368"/>
                  <a:gd name="T89" fmla="*/ 3 h 506"/>
                  <a:gd name="T90" fmla="*/ 213 w 368"/>
                  <a:gd name="T91" fmla="*/ 23 h 506"/>
                  <a:gd name="T92" fmla="*/ 217 w 368"/>
                  <a:gd name="T93" fmla="*/ 70 h 506"/>
                  <a:gd name="T94" fmla="*/ 221 w 368"/>
                  <a:gd name="T95" fmla="*/ 147 h 506"/>
                  <a:gd name="T96" fmla="*/ 224 w 368"/>
                  <a:gd name="T97" fmla="*/ 191 h 506"/>
                  <a:gd name="T98" fmla="*/ 225 w 368"/>
                  <a:gd name="T99" fmla="*/ 196 h 506"/>
                  <a:gd name="T100" fmla="*/ 233 w 368"/>
                  <a:gd name="T101" fmla="*/ 201 h 506"/>
                  <a:gd name="T102" fmla="*/ 240 w 368"/>
                  <a:gd name="T103" fmla="*/ 194 h 506"/>
                  <a:gd name="T104" fmla="*/ 242 w 368"/>
                  <a:gd name="T105" fmla="*/ 154 h 506"/>
                  <a:gd name="T106" fmla="*/ 246 w 368"/>
                  <a:gd name="T107" fmla="*/ 49 h 506"/>
                  <a:gd name="T108" fmla="*/ 262 w 368"/>
                  <a:gd name="T109" fmla="*/ 27 h 506"/>
                  <a:gd name="T110" fmla="*/ 288 w 368"/>
                  <a:gd name="T111" fmla="*/ 32 h 506"/>
                  <a:gd name="T112" fmla="*/ 296 w 368"/>
                  <a:gd name="T113" fmla="*/ 49 h 506"/>
                  <a:gd name="T114" fmla="*/ 295 w 368"/>
                  <a:gd name="T115" fmla="*/ 86 h 506"/>
                  <a:gd name="T116" fmla="*/ 293 w 368"/>
                  <a:gd name="T117" fmla="*/ 122 h 506"/>
                  <a:gd name="T118" fmla="*/ 293 w 368"/>
                  <a:gd name="T119" fmla="*/ 12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8" h="506">
                    <a:moveTo>
                      <a:pt x="293" y="122"/>
                    </a:moveTo>
                    <a:cubicBezTo>
                      <a:pt x="292" y="145"/>
                      <a:pt x="291" y="167"/>
                      <a:pt x="290" y="190"/>
                    </a:cubicBezTo>
                    <a:cubicBezTo>
                      <a:pt x="290" y="192"/>
                      <a:pt x="290" y="194"/>
                      <a:pt x="290" y="195"/>
                    </a:cubicBezTo>
                    <a:cubicBezTo>
                      <a:pt x="290" y="200"/>
                      <a:pt x="293" y="203"/>
                      <a:pt x="297" y="203"/>
                    </a:cubicBezTo>
                    <a:cubicBezTo>
                      <a:pt x="302" y="204"/>
                      <a:pt x="305" y="201"/>
                      <a:pt x="306" y="196"/>
                    </a:cubicBezTo>
                    <a:cubicBezTo>
                      <a:pt x="308" y="175"/>
                      <a:pt x="311" y="153"/>
                      <a:pt x="313" y="131"/>
                    </a:cubicBezTo>
                    <a:cubicBezTo>
                      <a:pt x="315" y="115"/>
                      <a:pt x="317" y="100"/>
                      <a:pt x="319" y="84"/>
                    </a:cubicBezTo>
                    <a:cubicBezTo>
                      <a:pt x="321" y="72"/>
                      <a:pt x="330" y="64"/>
                      <a:pt x="342" y="63"/>
                    </a:cubicBezTo>
                    <a:cubicBezTo>
                      <a:pt x="353" y="63"/>
                      <a:pt x="363" y="69"/>
                      <a:pt x="367" y="81"/>
                    </a:cubicBezTo>
                    <a:cubicBezTo>
                      <a:pt x="368" y="85"/>
                      <a:pt x="368" y="90"/>
                      <a:pt x="368" y="95"/>
                    </a:cubicBezTo>
                    <a:cubicBezTo>
                      <a:pt x="363" y="130"/>
                      <a:pt x="359" y="164"/>
                      <a:pt x="354" y="199"/>
                    </a:cubicBezTo>
                    <a:cubicBezTo>
                      <a:pt x="350" y="230"/>
                      <a:pt x="346" y="261"/>
                      <a:pt x="342" y="293"/>
                    </a:cubicBezTo>
                    <a:cubicBezTo>
                      <a:pt x="339" y="312"/>
                      <a:pt x="336" y="332"/>
                      <a:pt x="333" y="351"/>
                    </a:cubicBezTo>
                    <a:cubicBezTo>
                      <a:pt x="331" y="364"/>
                      <a:pt x="327" y="377"/>
                      <a:pt x="321" y="388"/>
                    </a:cubicBezTo>
                    <a:cubicBezTo>
                      <a:pt x="316" y="395"/>
                      <a:pt x="310" y="401"/>
                      <a:pt x="303" y="405"/>
                    </a:cubicBezTo>
                    <a:cubicBezTo>
                      <a:pt x="301" y="406"/>
                      <a:pt x="300" y="407"/>
                      <a:pt x="300" y="409"/>
                    </a:cubicBezTo>
                    <a:cubicBezTo>
                      <a:pt x="298" y="435"/>
                      <a:pt x="296" y="461"/>
                      <a:pt x="293" y="487"/>
                    </a:cubicBezTo>
                    <a:cubicBezTo>
                      <a:pt x="292" y="499"/>
                      <a:pt x="284" y="506"/>
                      <a:pt x="273" y="506"/>
                    </a:cubicBezTo>
                    <a:cubicBezTo>
                      <a:pt x="237" y="506"/>
                      <a:pt x="201" y="506"/>
                      <a:pt x="165" y="506"/>
                    </a:cubicBezTo>
                    <a:cubicBezTo>
                      <a:pt x="153" y="506"/>
                      <a:pt x="145" y="498"/>
                      <a:pt x="144" y="486"/>
                    </a:cubicBezTo>
                    <a:cubicBezTo>
                      <a:pt x="141" y="461"/>
                      <a:pt x="139" y="436"/>
                      <a:pt x="137" y="411"/>
                    </a:cubicBezTo>
                    <a:cubicBezTo>
                      <a:pt x="137" y="410"/>
                      <a:pt x="136" y="408"/>
                      <a:pt x="135" y="408"/>
                    </a:cubicBezTo>
                    <a:cubicBezTo>
                      <a:pt x="119" y="400"/>
                      <a:pt x="107" y="389"/>
                      <a:pt x="96" y="376"/>
                    </a:cubicBezTo>
                    <a:cubicBezTo>
                      <a:pt x="71" y="346"/>
                      <a:pt x="50" y="314"/>
                      <a:pt x="29" y="282"/>
                    </a:cubicBezTo>
                    <a:cubicBezTo>
                      <a:pt x="23" y="272"/>
                      <a:pt x="17" y="262"/>
                      <a:pt x="11" y="252"/>
                    </a:cubicBezTo>
                    <a:cubicBezTo>
                      <a:pt x="0" y="235"/>
                      <a:pt x="13" y="212"/>
                      <a:pt x="33" y="211"/>
                    </a:cubicBezTo>
                    <a:cubicBezTo>
                      <a:pt x="41" y="211"/>
                      <a:pt x="49" y="215"/>
                      <a:pt x="55" y="221"/>
                    </a:cubicBezTo>
                    <a:cubicBezTo>
                      <a:pt x="65" y="232"/>
                      <a:pt x="75" y="243"/>
                      <a:pt x="84" y="254"/>
                    </a:cubicBezTo>
                    <a:cubicBezTo>
                      <a:pt x="87" y="257"/>
                      <a:pt x="89" y="259"/>
                      <a:pt x="91" y="262"/>
                    </a:cubicBezTo>
                    <a:cubicBezTo>
                      <a:pt x="92" y="263"/>
                      <a:pt x="92" y="263"/>
                      <a:pt x="93" y="264"/>
                    </a:cubicBezTo>
                    <a:cubicBezTo>
                      <a:pt x="96" y="267"/>
                      <a:pt x="101" y="270"/>
                      <a:pt x="106" y="268"/>
                    </a:cubicBezTo>
                    <a:cubicBezTo>
                      <a:pt x="111" y="266"/>
                      <a:pt x="113" y="261"/>
                      <a:pt x="112" y="256"/>
                    </a:cubicBezTo>
                    <a:cubicBezTo>
                      <a:pt x="112" y="245"/>
                      <a:pt x="111" y="233"/>
                      <a:pt x="110" y="222"/>
                    </a:cubicBezTo>
                    <a:cubicBezTo>
                      <a:pt x="105" y="175"/>
                      <a:pt x="95" y="128"/>
                      <a:pt x="87" y="82"/>
                    </a:cubicBezTo>
                    <a:cubicBezTo>
                      <a:pt x="86" y="77"/>
                      <a:pt x="85" y="73"/>
                      <a:pt x="84" y="68"/>
                    </a:cubicBezTo>
                    <a:cubicBezTo>
                      <a:pt x="82" y="54"/>
                      <a:pt x="90" y="42"/>
                      <a:pt x="104" y="39"/>
                    </a:cubicBezTo>
                    <a:cubicBezTo>
                      <a:pt x="118" y="37"/>
                      <a:pt x="131" y="46"/>
                      <a:pt x="133" y="60"/>
                    </a:cubicBezTo>
                    <a:cubicBezTo>
                      <a:pt x="141" y="103"/>
                      <a:pt x="148" y="146"/>
                      <a:pt x="156" y="190"/>
                    </a:cubicBezTo>
                    <a:cubicBezTo>
                      <a:pt x="157" y="198"/>
                      <a:pt x="163" y="199"/>
                      <a:pt x="170" y="197"/>
                    </a:cubicBezTo>
                    <a:cubicBezTo>
                      <a:pt x="173" y="196"/>
                      <a:pt x="174" y="193"/>
                      <a:pt x="174" y="190"/>
                    </a:cubicBezTo>
                    <a:cubicBezTo>
                      <a:pt x="173" y="176"/>
                      <a:pt x="172" y="163"/>
                      <a:pt x="171" y="150"/>
                    </a:cubicBezTo>
                    <a:cubicBezTo>
                      <a:pt x="170" y="127"/>
                      <a:pt x="169" y="105"/>
                      <a:pt x="167" y="83"/>
                    </a:cubicBezTo>
                    <a:cubicBezTo>
                      <a:pt x="166" y="67"/>
                      <a:pt x="165" y="51"/>
                      <a:pt x="164" y="35"/>
                    </a:cubicBezTo>
                    <a:cubicBezTo>
                      <a:pt x="164" y="27"/>
                      <a:pt x="164" y="19"/>
                      <a:pt x="169" y="12"/>
                    </a:cubicBezTo>
                    <a:cubicBezTo>
                      <a:pt x="175" y="4"/>
                      <a:pt x="185" y="0"/>
                      <a:pt x="196" y="3"/>
                    </a:cubicBezTo>
                    <a:cubicBezTo>
                      <a:pt x="205" y="5"/>
                      <a:pt x="212" y="14"/>
                      <a:pt x="213" y="23"/>
                    </a:cubicBezTo>
                    <a:cubicBezTo>
                      <a:pt x="215" y="39"/>
                      <a:pt x="216" y="55"/>
                      <a:pt x="217" y="70"/>
                    </a:cubicBezTo>
                    <a:cubicBezTo>
                      <a:pt x="218" y="96"/>
                      <a:pt x="220" y="121"/>
                      <a:pt x="221" y="147"/>
                    </a:cubicBezTo>
                    <a:cubicBezTo>
                      <a:pt x="222" y="161"/>
                      <a:pt x="223" y="176"/>
                      <a:pt x="224" y="191"/>
                    </a:cubicBezTo>
                    <a:cubicBezTo>
                      <a:pt x="224" y="193"/>
                      <a:pt x="225" y="195"/>
                      <a:pt x="225" y="196"/>
                    </a:cubicBezTo>
                    <a:cubicBezTo>
                      <a:pt x="227" y="200"/>
                      <a:pt x="230" y="201"/>
                      <a:pt x="233" y="201"/>
                    </a:cubicBezTo>
                    <a:cubicBezTo>
                      <a:pt x="237" y="200"/>
                      <a:pt x="240" y="197"/>
                      <a:pt x="240" y="194"/>
                    </a:cubicBezTo>
                    <a:cubicBezTo>
                      <a:pt x="240" y="181"/>
                      <a:pt x="241" y="168"/>
                      <a:pt x="242" y="154"/>
                    </a:cubicBezTo>
                    <a:cubicBezTo>
                      <a:pt x="243" y="119"/>
                      <a:pt x="244" y="84"/>
                      <a:pt x="246" y="49"/>
                    </a:cubicBezTo>
                    <a:cubicBezTo>
                      <a:pt x="247" y="39"/>
                      <a:pt x="252" y="31"/>
                      <a:pt x="262" y="27"/>
                    </a:cubicBezTo>
                    <a:cubicBezTo>
                      <a:pt x="272" y="23"/>
                      <a:pt x="281" y="25"/>
                      <a:pt x="288" y="32"/>
                    </a:cubicBezTo>
                    <a:cubicBezTo>
                      <a:pt x="293" y="36"/>
                      <a:pt x="296" y="43"/>
                      <a:pt x="296" y="49"/>
                    </a:cubicBezTo>
                    <a:cubicBezTo>
                      <a:pt x="296" y="62"/>
                      <a:pt x="295" y="74"/>
                      <a:pt x="295" y="86"/>
                    </a:cubicBezTo>
                    <a:cubicBezTo>
                      <a:pt x="294" y="98"/>
                      <a:pt x="293" y="110"/>
                      <a:pt x="293" y="122"/>
                    </a:cubicBezTo>
                    <a:cubicBezTo>
                      <a:pt x="293" y="122"/>
                      <a:pt x="293" y="122"/>
                      <a:pt x="293" y="122"/>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grpSp>
            <p:nvGrpSpPr>
              <p:cNvPr id="355" name="Group 354">
                <a:extLst>
                  <a:ext uri="{FF2B5EF4-FFF2-40B4-BE49-F238E27FC236}">
                    <a16:creationId xmlns:a16="http://schemas.microsoft.com/office/drawing/2014/main" id="{A1D0865B-6474-3598-3DE3-6C2E0597B559}"/>
                  </a:ext>
                </a:extLst>
              </p:cNvPr>
              <p:cNvGrpSpPr/>
              <p:nvPr/>
            </p:nvGrpSpPr>
            <p:grpSpPr>
              <a:xfrm rot="10800000">
                <a:off x="6634620" y="1576093"/>
                <a:ext cx="152129" cy="211494"/>
                <a:chOff x="-10693627" y="1622425"/>
                <a:chExt cx="357415" cy="496888"/>
              </a:xfrm>
              <a:grpFill/>
            </p:grpSpPr>
            <p:sp>
              <p:nvSpPr>
                <p:cNvPr id="356" name="Freeform 9">
                  <a:extLst>
                    <a:ext uri="{FF2B5EF4-FFF2-40B4-BE49-F238E27FC236}">
                      <a16:creationId xmlns:a16="http://schemas.microsoft.com/office/drawing/2014/main" id="{E0E0B3F7-0970-4DC6-D527-6FE9F7DA8209}"/>
                    </a:ext>
                  </a:extLst>
                </p:cNvPr>
                <p:cNvSpPr>
                  <a:spLocks/>
                </p:cNvSpPr>
                <p:nvPr/>
              </p:nvSpPr>
              <p:spPr bwMode="auto">
                <a:xfrm>
                  <a:off x="-10515600" y="1622425"/>
                  <a:ext cx="179388" cy="496888"/>
                </a:xfrm>
                <a:custGeom>
                  <a:avLst/>
                  <a:gdLst>
                    <a:gd name="T0" fmla="*/ 54 w 54"/>
                    <a:gd name="T1" fmla="*/ 34 h 149"/>
                    <a:gd name="T2" fmla="*/ 27 w 54"/>
                    <a:gd name="T3" fmla="*/ 61 h 149"/>
                    <a:gd name="T4" fmla="*/ 54 w 54"/>
                    <a:gd name="T5" fmla="*/ 88 h 149"/>
                    <a:gd name="T6" fmla="*/ 27 w 54"/>
                    <a:gd name="T7" fmla="*/ 116 h 149"/>
                    <a:gd name="T8" fmla="*/ 48 w 54"/>
                    <a:gd name="T9" fmla="*/ 136 h 149"/>
                    <a:gd name="T10" fmla="*/ 35 w 54"/>
                    <a:gd name="T11" fmla="*/ 149 h 149"/>
                    <a:gd name="T12" fmla="*/ 1 w 54"/>
                    <a:gd name="T13" fmla="*/ 116 h 149"/>
                    <a:gd name="T14" fmla="*/ 29 w 54"/>
                    <a:gd name="T15" fmla="*/ 89 h 149"/>
                    <a:gd name="T16" fmla="*/ 0 w 54"/>
                    <a:gd name="T17" fmla="*/ 61 h 149"/>
                    <a:gd name="T18" fmla="*/ 28 w 54"/>
                    <a:gd name="T19" fmla="*/ 34 h 149"/>
                    <a:gd name="T20" fmla="*/ 7 w 54"/>
                    <a:gd name="T21" fmla="*/ 13 h 149"/>
                    <a:gd name="T22" fmla="*/ 20 w 54"/>
                    <a:gd name="T23" fmla="*/ 0 h 149"/>
                    <a:gd name="T24" fmla="*/ 54 w 54"/>
                    <a:gd name="T25" fmla="*/ 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49">
                      <a:moveTo>
                        <a:pt x="54" y="34"/>
                      </a:moveTo>
                      <a:cubicBezTo>
                        <a:pt x="45" y="43"/>
                        <a:pt x="36" y="52"/>
                        <a:pt x="27" y="61"/>
                      </a:cubicBezTo>
                      <a:cubicBezTo>
                        <a:pt x="36" y="70"/>
                        <a:pt x="45" y="79"/>
                        <a:pt x="54" y="88"/>
                      </a:cubicBezTo>
                      <a:cubicBezTo>
                        <a:pt x="45" y="97"/>
                        <a:pt x="36" y="106"/>
                        <a:pt x="27" y="116"/>
                      </a:cubicBezTo>
                      <a:cubicBezTo>
                        <a:pt x="34" y="123"/>
                        <a:pt x="41" y="130"/>
                        <a:pt x="48" y="136"/>
                      </a:cubicBezTo>
                      <a:cubicBezTo>
                        <a:pt x="43" y="141"/>
                        <a:pt x="39" y="145"/>
                        <a:pt x="35" y="149"/>
                      </a:cubicBezTo>
                      <a:cubicBezTo>
                        <a:pt x="24" y="138"/>
                        <a:pt x="13" y="127"/>
                        <a:pt x="1" y="116"/>
                      </a:cubicBezTo>
                      <a:cubicBezTo>
                        <a:pt x="10" y="107"/>
                        <a:pt x="19" y="98"/>
                        <a:pt x="29" y="89"/>
                      </a:cubicBezTo>
                      <a:cubicBezTo>
                        <a:pt x="19" y="80"/>
                        <a:pt x="10" y="71"/>
                        <a:pt x="0" y="61"/>
                      </a:cubicBezTo>
                      <a:cubicBezTo>
                        <a:pt x="10" y="52"/>
                        <a:pt x="19" y="43"/>
                        <a:pt x="28" y="34"/>
                      </a:cubicBezTo>
                      <a:cubicBezTo>
                        <a:pt x="21" y="27"/>
                        <a:pt x="14" y="20"/>
                        <a:pt x="7" y="13"/>
                      </a:cubicBezTo>
                      <a:cubicBezTo>
                        <a:pt x="12" y="8"/>
                        <a:pt x="16" y="4"/>
                        <a:pt x="20" y="0"/>
                      </a:cubicBezTo>
                      <a:cubicBezTo>
                        <a:pt x="31" y="11"/>
                        <a:pt x="42" y="22"/>
                        <a:pt x="54" y="3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7" name="Freeform 15">
                  <a:extLst>
                    <a:ext uri="{FF2B5EF4-FFF2-40B4-BE49-F238E27FC236}">
                      <a16:creationId xmlns:a16="http://schemas.microsoft.com/office/drawing/2014/main" id="{EC2D0AA8-49A8-CB1D-3E89-2053E2A59459}"/>
                    </a:ext>
                  </a:extLst>
                </p:cNvPr>
                <p:cNvSpPr>
                  <a:spLocks/>
                </p:cNvSpPr>
                <p:nvPr/>
              </p:nvSpPr>
              <p:spPr bwMode="auto">
                <a:xfrm>
                  <a:off x="-10693627" y="1686249"/>
                  <a:ext cx="58738" cy="212725"/>
                </a:xfrm>
                <a:custGeom>
                  <a:avLst/>
                  <a:gdLst>
                    <a:gd name="T0" fmla="*/ 0 w 18"/>
                    <a:gd name="T1" fmla="*/ 0 h 64"/>
                    <a:gd name="T2" fmla="*/ 18 w 18"/>
                    <a:gd name="T3" fmla="*/ 0 h 64"/>
                    <a:gd name="T4" fmla="*/ 18 w 18"/>
                    <a:gd name="T5" fmla="*/ 64 h 64"/>
                    <a:gd name="T6" fmla="*/ 0 w 18"/>
                    <a:gd name="T7" fmla="*/ 64 h 64"/>
                    <a:gd name="T8" fmla="*/ 0 w 18"/>
                    <a:gd name="T9" fmla="*/ 0 h 64"/>
                  </a:gdLst>
                  <a:ahLst/>
                  <a:cxnLst>
                    <a:cxn ang="0">
                      <a:pos x="T0" y="T1"/>
                    </a:cxn>
                    <a:cxn ang="0">
                      <a:pos x="T2" y="T3"/>
                    </a:cxn>
                    <a:cxn ang="0">
                      <a:pos x="T4" y="T5"/>
                    </a:cxn>
                    <a:cxn ang="0">
                      <a:pos x="T6" y="T7"/>
                    </a:cxn>
                    <a:cxn ang="0">
                      <a:pos x="T8" y="T9"/>
                    </a:cxn>
                  </a:cxnLst>
                  <a:rect l="0" t="0" r="r" b="b"/>
                  <a:pathLst>
                    <a:path w="18" h="64">
                      <a:moveTo>
                        <a:pt x="0" y="0"/>
                      </a:moveTo>
                      <a:cubicBezTo>
                        <a:pt x="6" y="0"/>
                        <a:pt x="12" y="0"/>
                        <a:pt x="18" y="0"/>
                      </a:cubicBezTo>
                      <a:cubicBezTo>
                        <a:pt x="18" y="21"/>
                        <a:pt x="18" y="43"/>
                        <a:pt x="18" y="64"/>
                      </a:cubicBezTo>
                      <a:cubicBezTo>
                        <a:pt x="12" y="64"/>
                        <a:pt x="6" y="64"/>
                        <a:pt x="0" y="64"/>
                      </a:cubicBezTo>
                      <a:cubicBezTo>
                        <a:pt x="0" y="43"/>
                        <a:pt x="0" y="21"/>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390" name="Group 389">
            <a:extLst>
              <a:ext uri="{FF2B5EF4-FFF2-40B4-BE49-F238E27FC236}">
                <a16:creationId xmlns:a16="http://schemas.microsoft.com/office/drawing/2014/main" id="{DCDFA6B9-A449-23EA-AFA2-292396704CDB}"/>
              </a:ext>
            </a:extLst>
          </p:cNvPr>
          <p:cNvGrpSpPr/>
          <p:nvPr/>
        </p:nvGrpSpPr>
        <p:grpSpPr>
          <a:xfrm>
            <a:off x="2354831" y="3826161"/>
            <a:ext cx="935823" cy="938235"/>
            <a:chOff x="-7246494" y="2011221"/>
            <a:chExt cx="1370553" cy="1374086"/>
          </a:xfrm>
        </p:grpSpPr>
        <p:grpSp>
          <p:nvGrpSpPr>
            <p:cNvPr id="391" name="Group 390">
              <a:extLst>
                <a:ext uri="{FF2B5EF4-FFF2-40B4-BE49-F238E27FC236}">
                  <a16:creationId xmlns:a16="http://schemas.microsoft.com/office/drawing/2014/main" id="{EA3CBEFC-35D8-8A53-B34C-D8C1630F24D7}"/>
                </a:ext>
              </a:extLst>
            </p:cNvPr>
            <p:cNvGrpSpPr>
              <a:grpSpLocks noChangeAspect="1"/>
            </p:cNvGrpSpPr>
            <p:nvPr/>
          </p:nvGrpSpPr>
          <p:grpSpPr>
            <a:xfrm>
              <a:off x="-7246494" y="2011221"/>
              <a:ext cx="1370553" cy="1374086"/>
              <a:chOff x="-4083050" y="1579563"/>
              <a:chExt cx="3694112" cy="3703638"/>
            </a:xfrm>
          </p:grpSpPr>
          <p:sp>
            <p:nvSpPr>
              <p:cNvPr id="397" name="Freeform 5">
                <a:extLst>
                  <a:ext uri="{FF2B5EF4-FFF2-40B4-BE49-F238E27FC236}">
                    <a16:creationId xmlns:a16="http://schemas.microsoft.com/office/drawing/2014/main" id="{FE34425D-BB05-BA0D-6387-BB5228BAFAA0}"/>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8" name="Freeform 6">
                <a:extLst>
                  <a:ext uri="{FF2B5EF4-FFF2-40B4-BE49-F238E27FC236}">
                    <a16:creationId xmlns:a16="http://schemas.microsoft.com/office/drawing/2014/main" id="{133A4898-28E9-6C3E-C4A6-03AD1CA538EC}"/>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9" name="Freeform 7">
                <a:extLst>
                  <a:ext uri="{FF2B5EF4-FFF2-40B4-BE49-F238E27FC236}">
                    <a16:creationId xmlns:a16="http://schemas.microsoft.com/office/drawing/2014/main" id="{EFA7381C-4D1D-F53C-E304-E73EC187887B}"/>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0" name="Freeform 8">
                <a:extLst>
                  <a:ext uri="{FF2B5EF4-FFF2-40B4-BE49-F238E27FC236}">
                    <a16:creationId xmlns:a16="http://schemas.microsoft.com/office/drawing/2014/main" id="{002363C5-60C5-23BC-5B1D-027FB0D45EEB}"/>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1" name="Freeform 9">
                <a:extLst>
                  <a:ext uri="{FF2B5EF4-FFF2-40B4-BE49-F238E27FC236}">
                    <a16:creationId xmlns:a16="http://schemas.microsoft.com/office/drawing/2014/main" id="{CD99F9CD-F025-3CFB-20BA-ED09AADCFA83}"/>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2" name="Freeform 10">
                <a:extLst>
                  <a:ext uri="{FF2B5EF4-FFF2-40B4-BE49-F238E27FC236}">
                    <a16:creationId xmlns:a16="http://schemas.microsoft.com/office/drawing/2014/main" id="{9D1AE3C0-5B11-8714-D26C-0E4FC88BABD1}"/>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3" name="Freeform 11">
                <a:extLst>
                  <a:ext uri="{FF2B5EF4-FFF2-40B4-BE49-F238E27FC236}">
                    <a16:creationId xmlns:a16="http://schemas.microsoft.com/office/drawing/2014/main" id="{B86E5753-AE7D-B0C1-49B2-21F242FB4658}"/>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4" name="Freeform 12">
                <a:extLst>
                  <a:ext uri="{FF2B5EF4-FFF2-40B4-BE49-F238E27FC236}">
                    <a16:creationId xmlns:a16="http://schemas.microsoft.com/office/drawing/2014/main" id="{9A1D0557-24F8-E17A-6DC5-73A204A73390}"/>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5" name="Freeform 13">
                <a:extLst>
                  <a:ext uri="{FF2B5EF4-FFF2-40B4-BE49-F238E27FC236}">
                    <a16:creationId xmlns:a16="http://schemas.microsoft.com/office/drawing/2014/main" id="{3B4234E2-66D9-12D7-6FBB-3ED6D7FFB2A2}"/>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6" name="Freeform 14">
                <a:extLst>
                  <a:ext uri="{FF2B5EF4-FFF2-40B4-BE49-F238E27FC236}">
                    <a16:creationId xmlns:a16="http://schemas.microsoft.com/office/drawing/2014/main" id="{C1F8E1B1-F3A1-7DB0-ADCF-14C931944E25}"/>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7" name="Freeform 15">
                <a:extLst>
                  <a:ext uri="{FF2B5EF4-FFF2-40B4-BE49-F238E27FC236}">
                    <a16:creationId xmlns:a16="http://schemas.microsoft.com/office/drawing/2014/main" id="{85513F05-E2E1-CA2A-3E2A-B85A968E5BC3}"/>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8" name="Freeform 16">
                <a:extLst>
                  <a:ext uri="{FF2B5EF4-FFF2-40B4-BE49-F238E27FC236}">
                    <a16:creationId xmlns:a16="http://schemas.microsoft.com/office/drawing/2014/main" id="{4D9CEA5E-D499-F826-D2A3-251F40E1693A}"/>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9" name="Freeform 17">
                <a:extLst>
                  <a:ext uri="{FF2B5EF4-FFF2-40B4-BE49-F238E27FC236}">
                    <a16:creationId xmlns:a16="http://schemas.microsoft.com/office/drawing/2014/main" id="{B12640BC-A59C-7ACA-3AF5-CA13A376D4A3}"/>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0" name="Freeform 18">
                <a:extLst>
                  <a:ext uri="{FF2B5EF4-FFF2-40B4-BE49-F238E27FC236}">
                    <a16:creationId xmlns:a16="http://schemas.microsoft.com/office/drawing/2014/main" id="{F43C27BE-A41C-1723-96C9-06BF86ACEB4C}"/>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1" name="Freeform 19">
                <a:extLst>
                  <a:ext uri="{FF2B5EF4-FFF2-40B4-BE49-F238E27FC236}">
                    <a16:creationId xmlns:a16="http://schemas.microsoft.com/office/drawing/2014/main" id="{67974AAC-51DA-7B6A-B15E-7DC7EE8C550D}"/>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2" name="Freeform 20">
                <a:extLst>
                  <a:ext uri="{FF2B5EF4-FFF2-40B4-BE49-F238E27FC236}">
                    <a16:creationId xmlns:a16="http://schemas.microsoft.com/office/drawing/2014/main" id="{331C669F-8570-F29B-53DA-85028D5CCE4F}"/>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3" name="Freeform 21">
                <a:extLst>
                  <a:ext uri="{FF2B5EF4-FFF2-40B4-BE49-F238E27FC236}">
                    <a16:creationId xmlns:a16="http://schemas.microsoft.com/office/drawing/2014/main" id="{E6642FC0-16B3-C092-461D-E7A608A19A37}"/>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4" name="Freeform 22">
                <a:extLst>
                  <a:ext uri="{FF2B5EF4-FFF2-40B4-BE49-F238E27FC236}">
                    <a16:creationId xmlns:a16="http://schemas.microsoft.com/office/drawing/2014/main" id="{3ADA011F-EB80-124A-7DA6-63D4F6F1C27C}"/>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5" name="Freeform 23">
                <a:extLst>
                  <a:ext uri="{FF2B5EF4-FFF2-40B4-BE49-F238E27FC236}">
                    <a16:creationId xmlns:a16="http://schemas.microsoft.com/office/drawing/2014/main" id="{14F562B6-FD94-710D-46C2-685545E44C62}"/>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6" name="Freeform 24">
                <a:extLst>
                  <a:ext uri="{FF2B5EF4-FFF2-40B4-BE49-F238E27FC236}">
                    <a16:creationId xmlns:a16="http://schemas.microsoft.com/office/drawing/2014/main" id="{3EA7399A-E8AF-FB40-1B3F-75412A61F316}"/>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7" name="Freeform 25">
                <a:extLst>
                  <a:ext uri="{FF2B5EF4-FFF2-40B4-BE49-F238E27FC236}">
                    <a16:creationId xmlns:a16="http://schemas.microsoft.com/office/drawing/2014/main" id="{815F3273-7198-F269-46C8-0AD745FE8B9B}"/>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8" name="Freeform 26">
                <a:extLst>
                  <a:ext uri="{FF2B5EF4-FFF2-40B4-BE49-F238E27FC236}">
                    <a16:creationId xmlns:a16="http://schemas.microsoft.com/office/drawing/2014/main" id="{FD000B80-E382-E6A7-AF00-F4432629BA40}"/>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9" name="Freeform 27">
                <a:extLst>
                  <a:ext uri="{FF2B5EF4-FFF2-40B4-BE49-F238E27FC236}">
                    <a16:creationId xmlns:a16="http://schemas.microsoft.com/office/drawing/2014/main" id="{CC7E40BA-FEEF-9588-013D-F9B79D9CAA5D}"/>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0" name="Freeform 28">
                <a:extLst>
                  <a:ext uri="{FF2B5EF4-FFF2-40B4-BE49-F238E27FC236}">
                    <a16:creationId xmlns:a16="http://schemas.microsoft.com/office/drawing/2014/main" id="{4FF8A960-8F12-139B-FAD5-FCE6FC59E7A8}"/>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1" name="Freeform 29">
                <a:extLst>
                  <a:ext uri="{FF2B5EF4-FFF2-40B4-BE49-F238E27FC236}">
                    <a16:creationId xmlns:a16="http://schemas.microsoft.com/office/drawing/2014/main" id="{FC21E4EF-C7FD-B6F5-4E34-D1EB077E299A}"/>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2" name="Freeform 30">
                <a:extLst>
                  <a:ext uri="{FF2B5EF4-FFF2-40B4-BE49-F238E27FC236}">
                    <a16:creationId xmlns:a16="http://schemas.microsoft.com/office/drawing/2014/main" id="{F5083376-F08F-A9A8-2379-63748B07DC66}"/>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3" name="Freeform 31">
                <a:extLst>
                  <a:ext uri="{FF2B5EF4-FFF2-40B4-BE49-F238E27FC236}">
                    <a16:creationId xmlns:a16="http://schemas.microsoft.com/office/drawing/2014/main" id="{74489EC9-0AD7-1527-C9C6-24B1BE64C0B0}"/>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4" name="Freeform 32">
                <a:extLst>
                  <a:ext uri="{FF2B5EF4-FFF2-40B4-BE49-F238E27FC236}">
                    <a16:creationId xmlns:a16="http://schemas.microsoft.com/office/drawing/2014/main" id="{D982F8FA-8C00-597D-FED5-6BA1EC68F69B}"/>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5" name="Freeform 33">
                <a:extLst>
                  <a:ext uri="{FF2B5EF4-FFF2-40B4-BE49-F238E27FC236}">
                    <a16:creationId xmlns:a16="http://schemas.microsoft.com/office/drawing/2014/main" id="{09420C11-ABB9-17CC-2766-0D388F2C49BD}"/>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92" name="Group 391">
              <a:extLst>
                <a:ext uri="{FF2B5EF4-FFF2-40B4-BE49-F238E27FC236}">
                  <a16:creationId xmlns:a16="http://schemas.microsoft.com/office/drawing/2014/main" id="{717FE0FD-1E5A-ECC4-3856-1165FB6F3E9B}"/>
                </a:ext>
              </a:extLst>
            </p:cNvPr>
            <p:cNvGrpSpPr/>
            <p:nvPr/>
          </p:nvGrpSpPr>
          <p:grpSpPr>
            <a:xfrm>
              <a:off x="-6986585" y="2448454"/>
              <a:ext cx="859126" cy="643982"/>
              <a:chOff x="27349458" y="-5656951"/>
              <a:chExt cx="4716463" cy="3535362"/>
            </a:xfrm>
            <a:solidFill>
              <a:schemeClr val="bg1"/>
            </a:solidFill>
          </p:grpSpPr>
          <p:sp>
            <p:nvSpPr>
              <p:cNvPr id="393" name="Freeform 75">
                <a:extLst>
                  <a:ext uri="{FF2B5EF4-FFF2-40B4-BE49-F238E27FC236}">
                    <a16:creationId xmlns:a16="http://schemas.microsoft.com/office/drawing/2014/main" id="{29A4DB04-5AE0-6D22-0FC9-F10EE7CF6474}"/>
                  </a:ext>
                </a:extLst>
              </p:cNvPr>
              <p:cNvSpPr>
                <a:spLocks/>
              </p:cNvSpPr>
              <p:nvPr/>
            </p:nvSpPr>
            <p:spPr bwMode="auto">
              <a:xfrm>
                <a:off x="28587709" y="-4677461"/>
                <a:ext cx="2279648" cy="2555872"/>
              </a:xfrm>
              <a:custGeom>
                <a:avLst/>
                <a:gdLst>
                  <a:gd name="T0" fmla="*/ 281 w 616"/>
                  <a:gd name="T1" fmla="*/ 230 h 691"/>
                  <a:gd name="T2" fmla="*/ 281 w 616"/>
                  <a:gd name="T3" fmla="*/ 403 h 691"/>
                  <a:gd name="T4" fmla="*/ 287 w 616"/>
                  <a:gd name="T5" fmla="*/ 423 h 691"/>
                  <a:gd name="T6" fmla="*/ 307 w 616"/>
                  <a:gd name="T7" fmla="*/ 428 h 691"/>
                  <a:gd name="T8" fmla="*/ 321 w 616"/>
                  <a:gd name="T9" fmla="*/ 412 h 691"/>
                  <a:gd name="T10" fmla="*/ 322 w 616"/>
                  <a:gd name="T11" fmla="*/ 402 h 691"/>
                  <a:gd name="T12" fmla="*/ 322 w 616"/>
                  <a:gd name="T13" fmla="*/ 57 h 691"/>
                  <a:gd name="T14" fmla="*/ 329 w 616"/>
                  <a:gd name="T15" fmla="*/ 43 h 691"/>
                  <a:gd name="T16" fmla="*/ 472 w 616"/>
                  <a:gd name="T17" fmla="*/ 13 h 691"/>
                  <a:gd name="T18" fmla="*/ 590 w 616"/>
                  <a:gd name="T19" fmla="*/ 135 h 691"/>
                  <a:gd name="T20" fmla="*/ 556 w 616"/>
                  <a:gd name="T21" fmla="*/ 470 h 691"/>
                  <a:gd name="T22" fmla="*/ 465 w 616"/>
                  <a:gd name="T23" fmla="*/ 614 h 691"/>
                  <a:gd name="T24" fmla="*/ 327 w 616"/>
                  <a:gd name="T25" fmla="*/ 686 h 691"/>
                  <a:gd name="T26" fmla="*/ 220 w 616"/>
                  <a:gd name="T27" fmla="*/ 671 h 691"/>
                  <a:gd name="T28" fmla="*/ 104 w 616"/>
                  <a:gd name="T29" fmla="*/ 572 h 691"/>
                  <a:gd name="T30" fmla="*/ 27 w 616"/>
                  <a:gd name="T31" fmla="*/ 406 h 691"/>
                  <a:gd name="T32" fmla="*/ 4 w 616"/>
                  <a:gd name="T33" fmla="*/ 209 h 691"/>
                  <a:gd name="T34" fmla="*/ 23 w 616"/>
                  <a:gd name="T35" fmla="*/ 108 h 691"/>
                  <a:gd name="T36" fmla="*/ 141 w 616"/>
                  <a:gd name="T37" fmla="*/ 11 h 691"/>
                  <a:gd name="T38" fmla="*/ 275 w 616"/>
                  <a:gd name="T39" fmla="*/ 42 h 691"/>
                  <a:gd name="T40" fmla="*/ 281 w 616"/>
                  <a:gd name="T41" fmla="*/ 55 h 691"/>
                  <a:gd name="T42" fmla="*/ 281 w 616"/>
                  <a:gd name="T43" fmla="*/ 230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6" h="691">
                    <a:moveTo>
                      <a:pt x="281" y="230"/>
                    </a:moveTo>
                    <a:cubicBezTo>
                      <a:pt x="281" y="288"/>
                      <a:pt x="281" y="346"/>
                      <a:pt x="281" y="403"/>
                    </a:cubicBezTo>
                    <a:cubicBezTo>
                      <a:pt x="281" y="410"/>
                      <a:pt x="281" y="417"/>
                      <a:pt x="287" y="423"/>
                    </a:cubicBezTo>
                    <a:cubicBezTo>
                      <a:pt x="293" y="428"/>
                      <a:pt x="299" y="430"/>
                      <a:pt x="307" y="428"/>
                    </a:cubicBezTo>
                    <a:cubicBezTo>
                      <a:pt x="315" y="426"/>
                      <a:pt x="320" y="420"/>
                      <a:pt x="321" y="412"/>
                    </a:cubicBezTo>
                    <a:cubicBezTo>
                      <a:pt x="322" y="409"/>
                      <a:pt x="322" y="405"/>
                      <a:pt x="322" y="402"/>
                    </a:cubicBezTo>
                    <a:cubicBezTo>
                      <a:pt x="322" y="287"/>
                      <a:pt x="322" y="172"/>
                      <a:pt x="322" y="57"/>
                    </a:cubicBezTo>
                    <a:cubicBezTo>
                      <a:pt x="322" y="50"/>
                      <a:pt x="323" y="47"/>
                      <a:pt x="329" y="43"/>
                    </a:cubicBezTo>
                    <a:cubicBezTo>
                      <a:pt x="372" y="11"/>
                      <a:pt x="421" y="0"/>
                      <a:pt x="472" y="13"/>
                    </a:cubicBezTo>
                    <a:cubicBezTo>
                      <a:pt x="537" y="29"/>
                      <a:pt x="576" y="70"/>
                      <a:pt x="590" y="135"/>
                    </a:cubicBezTo>
                    <a:cubicBezTo>
                      <a:pt x="616" y="251"/>
                      <a:pt x="599" y="362"/>
                      <a:pt x="556" y="470"/>
                    </a:cubicBezTo>
                    <a:cubicBezTo>
                      <a:pt x="535" y="524"/>
                      <a:pt x="506" y="573"/>
                      <a:pt x="465" y="614"/>
                    </a:cubicBezTo>
                    <a:cubicBezTo>
                      <a:pt x="427" y="653"/>
                      <a:pt x="382" y="680"/>
                      <a:pt x="327" y="686"/>
                    </a:cubicBezTo>
                    <a:cubicBezTo>
                      <a:pt x="290" y="691"/>
                      <a:pt x="254" y="685"/>
                      <a:pt x="220" y="671"/>
                    </a:cubicBezTo>
                    <a:cubicBezTo>
                      <a:pt x="171" y="650"/>
                      <a:pt x="135" y="614"/>
                      <a:pt x="104" y="572"/>
                    </a:cubicBezTo>
                    <a:cubicBezTo>
                      <a:pt x="68" y="521"/>
                      <a:pt x="44" y="465"/>
                      <a:pt x="27" y="406"/>
                    </a:cubicBezTo>
                    <a:cubicBezTo>
                      <a:pt x="9" y="341"/>
                      <a:pt x="0" y="276"/>
                      <a:pt x="4" y="209"/>
                    </a:cubicBezTo>
                    <a:cubicBezTo>
                      <a:pt x="7" y="175"/>
                      <a:pt x="10" y="140"/>
                      <a:pt x="23" y="108"/>
                    </a:cubicBezTo>
                    <a:cubicBezTo>
                      <a:pt x="44" y="54"/>
                      <a:pt x="84" y="21"/>
                      <a:pt x="141" y="11"/>
                    </a:cubicBezTo>
                    <a:cubicBezTo>
                      <a:pt x="190" y="2"/>
                      <a:pt x="234" y="13"/>
                      <a:pt x="275" y="42"/>
                    </a:cubicBezTo>
                    <a:cubicBezTo>
                      <a:pt x="279" y="46"/>
                      <a:pt x="281" y="49"/>
                      <a:pt x="281" y="55"/>
                    </a:cubicBezTo>
                    <a:cubicBezTo>
                      <a:pt x="281" y="113"/>
                      <a:pt x="281" y="172"/>
                      <a:pt x="281" y="230"/>
                    </a:cubicBezTo>
                    <a:close/>
                  </a:path>
                </a:pathLst>
              </a:custGeom>
              <a:solidFill>
                <a:schemeClr val="accent2"/>
              </a:solidFill>
              <a:ln w="2540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4" name="Freeform 76">
                <a:extLst>
                  <a:ext uri="{FF2B5EF4-FFF2-40B4-BE49-F238E27FC236}">
                    <a16:creationId xmlns:a16="http://schemas.microsoft.com/office/drawing/2014/main" id="{9D6C9E32-9082-CC5E-5CBA-530276707DDA}"/>
                  </a:ext>
                </a:extLst>
              </p:cNvPr>
              <p:cNvSpPr>
                <a:spLocks/>
              </p:cNvSpPr>
              <p:nvPr/>
            </p:nvSpPr>
            <p:spPr bwMode="auto">
              <a:xfrm>
                <a:off x="27349458" y="-5656951"/>
                <a:ext cx="4716463" cy="1046164"/>
              </a:xfrm>
              <a:custGeom>
                <a:avLst/>
                <a:gdLst>
                  <a:gd name="T0" fmla="*/ 0 w 1275"/>
                  <a:gd name="T1" fmla="*/ 281 h 283"/>
                  <a:gd name="T2" fmla="*/ 68 w 1275"/>
                  <a:gd name="T3" fmla="*/ 196 h 283"/>
                  <a:gd name="T4" fmla="*/ 205 w 1275"/>
                  <a:gd name="T5" fmla="*/ 66 h 283"/>
                  <a:gd name="T6" fmla="*/ 340 w 1275"/>
                  <a:gd name="T7" fmla="*/ 8 h 283"/>
                  <a:gd name="T8" fmla="*/ 475 w 1275"/>
                  <a:gd name="T9" fmla="*/ 17 h 283"/>
                  <a:gd name="T10" fmla="*/ 629 w 1275"/>
                  <a:gd name="T11" fmla="*/ 91 h 283"/>
                  <a:gd name="T12" fmla="*/ 646 w 1275"/>
                  <a:gd name="T13" fmla="*/ 90 h 283"/>
                  <a:gd name="T14" fmla="*/ 809 w 1275"/>
                  <a:gd name="T15" fmla="*/ 15 h 283"/>
                  <a:gd name="T16" fmla="*/ 977 w 1275"/>
                  <a:gd name="T17" fmla="*/ 19 h 283"/>
                  <a:gd name="T18" fmla="*/ 1087 w 1275"/>
                  <a:gd name="T19" fmla="*/ 79 h 283"/>
                  <a:gd name="T20" fmla="*/ 1228 w 1275"/>
                  <a:gd name="T21" fmla="*/ 223 h 283"/>
                  <a:gd name="T22" fmla="*/ 1275 w 1275"/>
                  <a:gd name="T23" fmla="*/ 282 h 283"/>
                  <a:gd name="T24" fmla="*/ 1269 w 1275"/>
                  <a:gd name="T25" fmla="*/ 281 h 283"/>
                  <a:gd name="T26" fmla="*/ 1057 w 1275"/>
                  <a:gd name="T27" fmla="*/ 217 h 283"/>
                  <a:gd name="T28" fmla="*/ 845 w 1275"/>
                  <a:gd name="T29" fmla="*/ 202 h 283"/>
                  <a:gd name="T30" fmla="*/ 642 w 1275"/>
                  <a:gd name="T31" fmla="*/ 263 h 283"/>
                  <a:gd name="T32" fmla="*/ 632 w 1275"/>
                  <a:gd name="T33" fmla="*/ 262 h 283"/>
                  <a:gd name="T34" fmla="*/ 352 w 1275"/>
                  <a:gd name="T35" fmla="*/ 201 h 283"/>
                  <a:gd name="T36" fmla="*/ 13 w 1275"/>
                  <a:gd name="T37" fmla="*/ 278 h 283"/>
                  <a:gd name="T38" fmla="*/ 1 w 1275"/>
                  <a:gd name="T39" fmla="*/ 283 h 283"/>
                  <a:gd name="T40" fmla="*/ 0 w 1275"/>
                  <a:gd name="T41" fmla="*/ 281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5" h="283">
                    <a:moveTo>
                      <a:pt x="0" y="281"/>
                    </a:moveTo>
                    <a:cubicBezTo>
                      <a:pt x="22" y="253"/>
                      <a:pt x="45" y="224"/>
                      <a:pt x="68" y="196"/>
                    </a:cubicBezTo>
                    <a:cubicBezTo>
                      <a:pt x="108" y="147"/>
                      <a:pt x="153" y="103"/>
                      <a:pt x="205" y="66"/>
                    </a:cubicBezTo>
                    <a:cubicBezTo>
                      <a:pt x="246" y="38"/>
                      <a:pt x="290" y="16"/>
                      <a:pt x="340" y="8"/>
                    </a:cubicBezTo>
                    <a:cubicBezTo>
                      <a:pt x="385" y="1"/>
                      <a:pt x="430" y="5"/>
                      <a:pt x="475" y="17"/>
                    </a:cubicBezTo>
                    <a:cubicBezTo>
                      <a:pt x="530" y="33"/>
                      <a:pt x="581" y="58"/>
                      <a:pt x="629" y="91"/>
                    </a:cubicBezTo>
                    <a:cubicBezTo>
                      <a:pt x="635" y="95"/>
                      <a:pt x="639" y="95"/>
                      <a:pt x="646" y="90"/>
                    </a:cubicBezTo>
                    <a:cubicBezTo>
                      <a:pt x="696" y="56"/>
                      <a:pt x="750" y="30"/>
                      <a:pt x="809" y="15"/>
                    </a:cubicBezTo>
                    <a:cubicBezTo>
                      <a:pt x="866" y="1"/>
                      <a:pt x="922" y="0"/>
                      <a:pt x="977" y="19"/>
                    </a:cubicBezTo>
                    <a:cubicBezTo>
                      <a:pt x="1017" y="32"/>
                      <a:pt x="1053" y="54"/>
                      <a:pt x="1087" y="79"/>
                    </a:cubicBezTo>
                    <a:cubicBezTo>
                      <a:pt x="1141" y="120"/>
                      <a:pt x="1186" y="170"/>
                      <a:pt x="1228" y="223"/>
                    </a:cubicBezTo>
                    <a:cubicBezTo>
                      <a:pt x="1244" y="242"/>
                      <a:pt x="1259" y="262"/>
                      <a:pt x="1275" y="282"/>
                    </a:cubicBezTo>
                    <a:cubicBezTo>
                      <a:pt x="1272" y="282"/>
                      <a:pt x="1270" y="281"/>
                      <a:pt x="1269" y="281"/>
                    </a:cubicBezTo>
                    <a:cubicBezTo>
                      <a:pt x="1200" y="253"/>
                      <a:pt x="1130" y="231"/>
                      <a:pt x="1057" y="217"/>
                    </a:cubicBezTo>
                    <a:cubicBezTo>
                      <a:pt x="987" y="203"/>
                      <a:pt x="916" y="196"/>
                      <a:pt x="845" y="202"/>
                    </a:cubicBezTo>
                    <a:cubicBezTo>
                      <a:pt x="773" y="208"/>
                      <a:pt x="705" y="226"/>
                      <a:pt x="642" y="263"/>
                    </a:cubicBezTo>
                    <a:cubicBezTo>
                      <a:pt x="638" y="265"/>
                      <a:pt x="635" y="265"/>
                      <a:pt x="632" y="262"/>
                    </a:cubicBezTo>
                    <a:cubicBezTo>
                      <a:pt x="545" y="213"/>
                      <a:pt x="450" y="198"/>
                      <a:pt x="352" y="201"/>
                    </a:cubicBezTo>
                    <a:cubicBezTo>
                      <a:pt x="234" y="206"/>
                      <a:pt x="122" y="235"/>
                      <a:pt x="13" y="278"/>
                    </a:cubicBezTo>
                    <a:cubicBezTo>
                      <a:pt x="9" y="280"/>
                      <a:pt x="5" y="281"/>
                      <a:pt x="1" y="283"/>
                    </a:cubicBezTo>
                    <a:cubicBezTo>
                      <a:pt x="1" y="282"/>
                      <a:pt x="0" y="281"/>
                      <a:pt x="0" y="281"/>
                    </a:cubicBezTo>
                    <a:close/>
                  </a:path>
                </a:pathLst>
              </a:custGeom>
              <a:solidFill>
                <a:schemeClr val="bg1"/>
              </a:solidFill>
              <a:ln w="2540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5" name="Freeform 77">
                <a:extLst>
                  <a:ext uri="{FF2B5EF4-FFF2-40B4-BE49-F238E27FC236}">
                    <a16:creationId xmlns:a16="http://schemas.microsoft.com/office/drawing/2014/main" id="{C8021282-70D9-C2EC-5765-BB52CA435437}"/>
                  </a:ext>
                </a:extLst>
              </p:cNvPr>
              <p:cNvSpPr>
                <a:spLocks/>
              </p:cNvSpPr>
              <p:nvPr/>
            </p:nvSpPr>
            <p:spPr bwMode="auto">
              <a:xfrm>
                <a:off x="27374860" y="-4513951"/>
                <a:ext cx="1109662" cy="860427"/>
              </a:xfrm>
              <a:custGeom>
                <a:avLst/>
                <a:gdLst>
                  <a:gd name="T0" fmla="*/ 300 w 300"/>
                  <a:gd name="T1" fmla="*/ 100 h 233"/>
                  <a:gd name="T2" fmla="*/ 292 w 300"/>
                  <a:gd name="T3" fmla="*/ 233 h 233"/>
                  <a:gd name="T4" fmla="*/ 284 w 300"/>
                  <a:gd name="T5" fmla="*/ 231 h 233"/>
                  <a:gd name="T6" fmla="*/ 86 w 300"/>
                  <a:gd name="T7" fmla="*/ 121 h 233"/>
                  <a:gd name="T8" fmla="*/ 4 w 300"/>
                  <a:gd name="T9" fmla="*/ 12 h 233"/>
                  <a:gd name="T10" fmla="*/ 0 w 300"/>
                  <a:gd name="T11" fmla="*/ 0 h 233"/>
                  <a:gd name="T12" fmla="*/ 300 w 300"/>
                  <a:gd name="T13" fmla="*/ 100 h 233"/>
                </a:gdLst>
                <a:ahLst/>
                <a:cxnLst>
                  <a:cxn ang="0">
                    <a:pos x="T0" y="T1"/>
                  </a:cxn>
                  <a:cxn ang="0">
                    <a:pos x="T2" y="T3"/>
                  </a:cxn>
                  <a:cxn ang="0">
                    <a:pos x="T4" y="T5"/>
                  </a:cxn>
                  <a:cxn ang="0">
                    <a:pos x="T6" y="T7"/>
                  </a:cxn>
                  <a:cxn ang="0">
                    <a:pos x="T8" y="T9"/>
                  </a:cxn>
                  <a:cxn ang="0">
                    <a:pos x="T10" y="T11"/>
                  </a:cxn>
                  <a:cxn ang="0">
                    <a:pos x="T12" y="T13"/>
                  </a:cxn>
                </a:cxnLst>
                <a:rect l="0" t="0" r="r" b="b"/>
                <a:pathLst>
                  <a:path w="300" h="233">
                    <a:moveTo>
                      <a:pt x="300" y="100"/>
                    </a:moveTo>
                    <a:cubicBezTo>
                      <a:pt x="292" y="145"/>
                      <a:pt x="288" y="188"/>
                      <a:pt x="292" y="233"/>
                    </a:cubicBezTo>
                    <a:cubicBezTo>
                      <a:pt x="288" y="232"/>
                      <a:pt x="286" y="232"/>
                      <a:pt x="284" y="231"/>
                    </a:cubicBezTo>
                    <a:cubicBezTo>
                      <a:pt x="211" y="207"/>
                      <a:pt x="144" y="173"/>
                      <a:pt x="86" y="121"/>
                    </a:cubicBezTo>
                    <a:cubicBezTo>
                      <a:pt x="52" y="90"/>
                      <a:pt x="24" y="54"/>
                      <a:pt x="4" y="12"/>
                    </a:cubicBezTo>
                    <a:cubicBezTo>
                      <a:pt x="3" y="8"/>
                      <a:pt x="1" y="5"/>
                      <a:pt x="0" y="0"/>
                    </a:cubicBezTo>
                    <a:cubicBezTo>
                      <a:pt x="97" y="42"/>
                      <a:pt x="197" y="76"/>
                      <a:pt x="300" y="100"/>
                    </a:cubicBezTo>
                    <a:close/>
                  </a:path>
                </a:pathLst>
              </a:custGeom>
              <a:solidFill>
                <a:schemeClr val="bg1"/>
              </a:solidFill>
              <a:ln w="2540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6" name="Freeform 78">
                <a:extLst>
                  <a:ext uri="{FF2B5EF4-FFF2-40B4-BE49-F238E27FC236}">
                    <a16:creationId xmlns:a16="http://schemas.microsoft.com/office/drawing/2014/main" id="{0809FDF3-AFB9-E149-0E8A-09DB9FC7ABA7}"/>
                  </a:ext>
                </a:extLst>
              </p:cNvPr>
              <p:cNvSpPr>
                <a:spLocks/>
              </p:cNvSpPr>
              <p:nvPr/>
            </p:nvSpPr>
            <p:spPr bwMode="auto">
              <a:xfrm>
                <a:off x="30926097" y="-4510776"/>
                <a:ext cx="1109662" cy="854076"/>
              </a:xfrm>
              <a:custGeom>
                <a:avLst/>
                <a:gdLst>
                  <a:gd name="T0" fmla="*/ 9 w 300"/>
                  <a:gd name="T1" fmla="*/ 231 h 231"/>
                  <a:gd name="T2" fmla="*/ 8 w 300"/>
                  <a:gd name="T3" fmla="*/ 226 h 231"/>
                  <a:gd name="T4" fmla="*/ 1 w 300"/>
                  <a:gd name="T5" fmla="*/ 108 h 231"/>
                  <a:gd name="T6" fmla="*/ 8 w 300"/>
                  <a:gd name="T7" fmla="*/ 98 h 231"/>
                  <a:gd name="T8" fmla="*/ 197 w 300"/>
                  <a:gd name="T9" fmla="*/ 40 h 231"/>
                  <a:gd name="T10" fmla="*/ 292 w 300"/>
                  <a:gd name="T11" fmla="*/ 2 h 231"/>
                  <a:gd name="T12" fmla="*/ 300 w 300"/>
                  <a:gd name="T13" fmla="*/ 0 h 231"/>
                  <a:gd name="T14" fmla="*/ 288 w 300"/>
                  <a:gd name="T15" fmla="*/ 25 h 231"/>
                  <a:gd name="T16" fmla="*/ 185 w 300"/>
                  <a:gd name="T17" fmla="*/ 143 h 231"/>
                  <a:gd name="T18" fmla="*/ 15 w 300"/>
                  <a:gd name="T19" fmla="*/ 230 h 231"/>
                  <a:gd name="T20" fmla="*/ 11 w 300"/>
                  <a:gd name="T21" fmla="*/ 231 h 231"/>
                  <a:gd name="T22" fmla="*/ 9 w 300"/>
                  <a:gd name="T23"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0" h="231">
                    <a:moveTo>
                      <a:pt x="9" y="231"/>
                    </a:moveTo>
                    <a:cubicBezTo>
                      <a:pt x="8" y="229"/>
                      <a:pt x="8" y="228"/>
                      <a:pt x="8" y="226"/>
                    </a:cubicBezTo>
                    <a:cubicBezTo>
                      <a:pt x="11" y="186"/>
                      <a:pt x="8" y="147"/>
                      <a:pt x="1" y="108"/>
                    </a:cubicBezTo>
                    <a:cubicBezTo>
                      <a:pt x="0" y="101"/>
                      <a:pt x="2" y="99"/>
                      <a:pt x="8" y="98"/>
                    </a:cubicBezTo>
                    <a:cubicBezTo>
                      <a:pt x="73" y="83"/>
                      <a:pt x="136" y="63"/>
                      <a:pt x="197" y="40"/>
                    </a:cubicBezTo>
                    <a:cubicBezTo>
                      <a:pt x="229" y="28"/>
                      <a:pt x="261" y="14"/>
                      <a:pt x="292" y="2"/>
                    </a:cubicBezTo>
                    <a:cubicBezTo>
                      <a:pt x="294" y="1"/>
                      <a:pt x="297" y="0"/>
                      <a:pt x="300" y="0"/>
                    </a:cubicBezTo>
                    <a:cubicBezTo>
                      <a:pt x="296" y="9"/>
                      <a:pt x="293" y="17"/>
                      <a:pt x="288" y="25"/>
                    </a:cubicBezTo>
                    <a:cubicBezTo>
                      <a:pt x="263" y="72"/>
                      <a:pt x="227" y="111"/>
                      <a:pt x="185" y="143"/>
                    </a:cubicBezTo>
                    <a:cubicBezTo>
                      <a:pt x="134" y="182"/>
                      <a:pt x="76" y="209"/>
                      <a:pt x="15" y="230"/>
                    </a:cubicBezTo>
                    <a:cubicBezTo>
                      <a:pt x="14" y="230"/>
                      <a:pt x="12" y="231"/>
                      <a:pt x="11" y="231"/>
                    </a:cubicBezTo>
                    <a:cubicBezTo>
                      <a:pt x="11" y="231"/>
                      <a:pt x="10" y="231"/>
                      <a:pt x="9" y="231"/>
                    </a:cubicBezTo>
                    <a:close/>
                  </a:path>
                </a:pathLst>
              </a:custGeom>
              <a:solidFill>
                <a:schemeClr val="bg1"/>
              </a:solidFill>
              <a:ln w="2540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426" name="Group 425">
            <a:extLst>
              <a:ext uri="{FF2B5EF4-FFF2-40B4-BE49-F238E27FC236}">
                <a16:creationId xmlns:a16="http://schemas.microsoft.com/office/drawing/2014/main" id="{7D94B342-FD95-D97E-8515-E0E0EFC6561D}"/>
              </a:ext>
            </a:extLst>
          </p:cNvPr>
          <p:cNvGrpSpPr/>
          <p:nvPr/>
        </p:nvGrpSpPr>
        <p:grpSpPr>
          <a:xfrm>
            <a:off x="5108693" y="3826161"/>
            <a:ext cx="935823" cy="938235"/>
            <a:chOff x="-7246494" y="4052594"/>
            <a:chExt cx="1370553" cy="1374086"/>
          </a:xfrm>
        </p:grpSpPr>
        <p:grpSp>
          <p:nvGrpSpPr>
            <p:cNvPr id="427" name="Group 426">
              <a:extLst>
                <a:ext uri="{FF2B5EF4-FFF2-40B4-BE49-F238E27FC236}">
                  <a16:creationId xmlns:a16="http://schemas.microsoft.com/office/drawing/2014/main" id="{47265612-88BE-1E06-712D-76B2E31F4AB0}"/>
                </a:ext>
              </a:extLst>
            </p:cNvPr>
            <p:cNvGrpSpPr>
              <a:grpSpLocks noChangeAspect="1"/>
            </p:cNvGrpSpPr>
            <p:nvPr/>
          </p:nvGrpSpPr>
          <p:grpSpPr>
            <a:xfrm>
              <a:off x="-7246494" y="4052594"/>
              <a:ext cx="1370553" cy="1374086"/>
              <a:chOff x="-4083050" y="1579563"/>
              <a:chExt cx="3694112" cy="3703638"/>
            </a:xfrm>
          </p:grpSpPr>
          <p:sp>
            <p:nvSpPr>
              <p:cNvPr id="431" name="Freeform 5">
                <a:extLst>
                  <a:ext uri="{FF2B5EF4-FFF2-40B4-BE49-F238E27FC236}">
                    <a16:creationId xmlns:a16="http://schemas.microsoft.com/office/drawing/2014/main" id="{8069FE33-30FA-1493-911C-F778F4E9663C}"/>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2" name="Freeform 6">
                <a:extLst>
                  <a:ext uri="{FF2B5EF4-FFF2-40B4-BE49-F238E27FC236}">
                    <a16:creationId xmlns:a16="http://schemas.microsoft.com/office/drawing/2014/main" id="{D4664557-2CD4-DEB2-A033-095B6B90B5E6}"/>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3" name="Freeform 7">
                <a:extLst>
                  <a:ext uri="{FF2B5EF4-FFF2-40B4-BE49-F238E27FC236}">
                    <a16:creationId xmlns:a16="http://schemas.microsoft.com/office/drawing/2014/main" id="{7B92E810-8A1E-0DDD-01FE-6FD78A673049}"/>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4" name="Freeform 8">
                <a:extLst>
                  <a:ext uri="{FF2B5EF4-FFF2-40B4-BE49-F238E27FC236}">
                    <a16:creationId xmlns:a16="http://schemas.microsoft.com/office/drawing/2014/main" id="{099C65AE-B5F7-42B2-0C2B-C8C00F125106}"/>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5" name="Freeform 9">
                <a:extLst>
                  <a:ext uri="{FF2B5EF4-FFF2-40B4-BE49-F238E27FC236}">
                    <a16:creationId xmlns:a16="http://schemas.microsoft.com/office/drawing/2014/main" id="{B9E2CEE2-4A6E-644A-FEC3-6DF0060C5177}"/>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6" name="Freeform 10">
                <a:extLst>
                  <a:ext uri="{FF2B5EF4-FFF2-40B4-BE49-F238E27FC236}">
                    <a16:creationId xmlns:a16="http://schemas.microsoft.com/office/drawing/2014/main" id="{C57E26F0-0DF2-4282-009C-E977543FC68A}"/>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7" name="Freeform 11">
                <a:extLst>
                  <a:ext uri="{FF2B5EF4-FFF2-40B4-BE49-F238E27FC236}">
                    <a16:creationId xmlns:a16="http://schemas.microsoft.com/office/drawing/2014/main" id="{464C701B-EB78-C499-18D9-2D71602BB9C8}"/>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8" name="Freeform 12">
                <a:extLst>
                  <a:ext uri="{FF2B5EF4-FFF2-40B4-BE49-F238E27FC236}">
                    <a16:creationId xmlns:a16="http://schemas.microsoft.com/office/drawing/2014/main" id="{C8812858-0F6A-3915-08CB-C5A495C929EC}"/>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9" name="Freeform 13">
                <a:extLst>
                  <a:ext uri="{FF2B5EF4-FFF2-40B4-BE49-F238E27FC236}">
                    <a16:creationId xmlns:a16="http://schemas.microsoft.com/office/drawing/2014/main" id="{BE5F2B42-5BE8-EA30-9860-469AB52FA35F}"/>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0" name="Freeform 14">
                <a:extLst>
                  <a:ext uri="{FF2B5EF4-FFF2-40B4-BE49-F238E27FC236}">
                    <a16:creationId xmlns:a16="http://schemas.microsoft.com/office/drawing/2014/main" id="{25ABE7DE-A97A-C2BA-4EC8-6C74DCAA1442}"/>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1" name="Freeform 15">
                <a:extLst>
                  <a:ext uri="{FF2B5EF4-FFF2-40B4-BE49-F238E27FC236}">
                    <a16:creationId xmlns:a16="http://schemas.microsoft.com/office/drawing/2014/main" id="{0BFD0702-16DF-1945-9321-2507541B67DA}"/>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2" name="Freeform 16">
                <a:extLst>
                  <a:ext uri="{FF2B5EF4-FFF2-40B4-BE49-F238E27FC236}">
                    <a16:creationId xmlns:a16="http://schemas.microsoft.com/office/drawing/2014/main" id="{3EDBB998-ED23-63CB-00D5-A0C4DE6FF2D9}"/>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3" name="Freeform 17">
                <a:extLst>
                  <a:ext uri="{FF2B5EF4-FFF2-40B4-BE49-F238E27FC236}">
                    <a16:creationId xmlns:a16="http://schemas.microsoft.com/office/drawing/2014/main" id="{B374058F-4282-8EF7-07A8-632596B14892}"/>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4" name="Freeform 18">
                <a:extLst>
                  <a:ext uri="{FF2B5EF4-FFF2-40B4-BE49-F238E27FC236}">
                    <a16:creationId xmlns:a16="http://schemas.microsoft.com/office/drawing/2014/main" id="{94366815-F2A9-594F-556D-972370603939}"/>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5" name="Freeform 19">
                <a:extLst>
                  <a:ext uri="{FF2B5EF4-FFF2-40B4-BE49-F238E27FC236}">
                    <a16:creationId xmlns:a16="http://schemas.microsoft.com/office/drawing/2014/main" id="{62C5EBD7-0E2C-E468-360E-D5A1DBD7B46D}"/>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6" name="Freeform 20">
                <a:extLst>
                  <a:ext uri="{FF2B5EF4-FFF2-40B4-BE49-F238E27FC236}">
                    <a16:creationId xmlns:a16="http://schemas.microsoft.com/office/drawing/2014/main" id="{1F9EE4F5-0860-159F-30D3-5E6AECC56BEB}"/>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7" name="Freeform 21">
                <a:extLst>
                  <a:ext uri="{FF2B5EF4-FFF2-40B4-BE49-F238E27FC236}">
                    <a16:creationId xmlns:a16="http://schemas.microsoft.com/office/drawing/2014/main" id="{68372E07-C7AA-94DA-E408-6C2F318F4997}"/>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8" name="Freeform 22">
                <a:extLst>
                  <a:ext uri="{FF2B5EF4-FFF2-40B4-BE49-F238E27FC236}">
                    <a16:creationId xmlns:a16="http://schemas.microsoft.com/office/drawing/2014/main" id="{4440C9F0-F754-1253-A192-86FC671B48EF}"/>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9" name="Freeform 23">
                <a:extLst>
                  <a:ext uri="{FF2B5EF4-FFF2-40B4-BE49-F238E27FC236}">
                    <a16:creationId xmlns:a16="http://schemas.microsoft.com/office/drawing/2014/main" id="{60435D36-9C01-176F-EF71-7C384D7061A9}"/>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0" name="Freeform 24">
                <a:extLst>
                  <a:ext uri="{FF2B5EF4-FFF2-40B4-BE49-F238E27FC236}">
                    <a16:creationId xmlns:a16="http://schemas.microsoft.com/office/drawing/2014/main" id="{D4B203A5-2DE0-4C5C-256F-7868361DBEAF}"/>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1" name="Freeform 25">
                <a:extLst>
                  <a:ext uri="{FF2B5EF4-FFF2-40B4-BE49-F238E27FC236}">
                    <a16:creationId xmlns:a16="http://schemas.microsoft.com/office/drawing/2014/main" id="{A60732F6-ED44-20FE-1CA1-72F5011E1586}"/>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2" name="Freeform 26">
                <a:extLst>
                  <a:ext uri="{FF2B5EF4-FFF2-40B4-BE49-F238E27FC236}">
                    <a16:creationId xmlns:a16="http://schemas.microsoft.com/office/drawing/2014/main" id="{FBC0B3FE-64B0-9A26-0F2A-8201675FD258}"/>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3" name="Freeform 27">
                <a:extLst>
                  <a:ext uri="{FF2B5EF4-FFF2-40B4-BE49-F238E27FC236}">
                    <a16:creationId xmlns:a16="http://schemas.microsoft.com/office/drawing/2014/main" id="{1BA0C079-4FFC-8E67-FD00-DE27E553CF8B}"/>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4" name="Freeform 28">
                <a:extLst>
                  <a:ext uri="{FF2B5EF4-FFF2-40B4-BE49-F238E27FC236}">
                    <a16:creationId xmlns:a16="http://schemas.microsoft.com/office/drawing/2014/main" id="{7F327195-8C3A-FE4E-2316-24FE8EE3EA0A}"/>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5" name="Freeform 29">
                <a:extLst>
                  <a:ext uri="{FF2B5EF4-FFF2-40B4-BE49-F238E27FC236}">
                    <a16:creationId xmlns:a16="http://schemas.microsoft.com/office/drawing/2014/main" id="{61F01C65-4041-83E3-DAA2-92DFDA56E9B1}"/>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6" name="Freeform 30">
                <a:extLst>
                  <a:ext uri="{FF2B5EF4-FFF2-40B4-BE49-F238E27FC236}">
                    <a16:creationId xmlns:a16="http://schemas.microsoft.com/office/drawing/2014/main" id="{0558F13D-EAE8-F3FE-6E88-81B35486C34C}"/>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7" name="Freeform 31">
                <a:extLst>
                  <a:ext uri="{FF2B5EF4-FFF2-40B4-BE49-F238E27FC236}">
                    <a16:creationId xmlns:a16="http://schemas.microsoft.com/office/drawing/2014/main" id="{9334236B-890A-D54E-8BFD-D44BEACABF38}"/>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8" name="Freeform 32">
                <a:extLst>
                  <a:ext uri="{FF2B5EF4-FFF2-40B4-BE49-F238E27FC236}">
                    <a16:creationId xmlns:a16="http://schemas.microsoft.com/office/drawing/2014/main" id="{53397224-E8E3-9B56-C2A9-C0095C91A632}"/>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9" name="Freeform 33">
                <a:extLst>
                  <a:ext uri="{FF2B5EF4-FFF2-40B4-BE49-F238E27FC236}">
                    <a16:creationId xmlns:a16="http://schemas.microsoft.com/office/drawing/2014/main" id="{CD7557C0-9AAE-6128-B571-B7E6113CF76D}"/>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28" name="Group 427">
              <a:extLst>
                <a:ext uri="{FF2B5EF4-FFF2-40B4-BE49-F238E27FC236}">
                  <a16:creationId xmlns:a16="http://schemas.microsoft.com/office/drawing/2014/main" id="{6CD37E17-4E09-FA0E-2C22-673703BBDC77}"/>
                </a:ext>
              </a:extLst>
            </p:cNvPr>
            <p:cNvGrpSpPr>
              <a:grpSpLocks noChangeAspect="1"/>
            </p:cNvGrpSpPr>
            <p:nvPr/>
          </p:nvGrpSpPr>
          <p:grpSpPr>
            <a:xfrm>
              <a:off x="-6799290" y="4248992"/>
              <a:ext cx="485296" cy="963837"/>
              <a:chOff x="-6634351" y="5060258"/>
              <a:chExt cx="684213" cy="1358900"/>
            </a:xfrm>
            <a:solidFill>
              <a:srgbClr val="9D6B1B"/>
            </a:solidFill>
          </p:grpSpPr>
          <p:sp>
            <p:nvSpPr>
              <p:cNvPr id="429" name="Freeform 46">
                <a:extLst>
                  <a:ext uri="{FF2B5EF4-FFF2-40B4-BE49-F238E27FC236}">
                    <a16:creationId xmlns:a16="http://schemas.microsoft.com/office/drawing/2014/main" id="{60F49B66-C703-9484-1FFE-526059B7B5D2}"/>
                  </a:ext>
                </a:extLst>
              </p:cNvPr>
              <p:cNvSpPr>
                <a:spLocks/>
              </p:cNvSpPr>
              <p:nvPr/>
            </p:nvSpPr>
            <p:spPr bwMode="auto">
              <a:xfrm>
                <a:off x="-6634351" y="5261870"/>
                <a:ext cx="684213" cy="1157288"/>
              </a:xfrm>
              <a:custGeom>
                <a:avLst/>
                <a:gdLst>
                  <a:gd name="T0" fmla="*/ 102 w 206"/>
                  <a:gd name="T1" fmla="*/ 184 h 348"/>
                  <a:gd name="T2" fmla="*/ 100 w 206"/>
                  <a:gd name="T3" fmla="*/ 185 h 348"/>
                  <a:gd name="T4" fmla="*/ 63 w 206"/>
                  <a:gd name="T5" fmla="*/ 195 h 348"/>
                  <a:gd name="T6" fmla="*/ 60 w 206"/>
                  <a:gd name="T7" fmla="*/ 198 h 348"/>
                  <a:gd name="T8" fmla="*/ 42 w 206"/>
                  <a:gd name="T9" fmla="*/ 286 h 348"/>
                  <a:gd name="T10" fmla="*/ 18 w 206"/>
                  <a:gd name="T11" fmla="*/ 302 h 348"/>
                  <a:gd name="T12" fmla="*/ 2 w 206"/>
                  <a:gd name="T13" fmla="*/ 278 h 348"/>
                  <a:gd name="T14" fmla="*/ 23 w 206"/>
                  <a:gd name="T15" fmla="*/ 175 h 348"/>
                  <a:gd name="T16" fmla="*/ 37 w 206"/>
                  <a:gd name="T17" fmla="*/ 160 h 348"/>
                  <a:gd name="T18" fmla="*/ 84 w 206"/>
                  <a:gd name="T19" fmla="*/ 141 h 348"/>
                  <a:gd name="T20" fmla="*/ 86 w 206"/>
                  <a:gd name="T21" fmla="*/ 140 h 348"/>
                  <a:gd name="T22" fmla="*/ 85 w 206"/>
                  <a:gd name="T23" fmla="*/ 138 h 348"/>
                  <a:gd name="T24" fmla="*/ 73 w 206"/>
                  <a:gd name="T25" fmla="*/ 103 h 348"/>
                  <a:gd name="T26" fmla="*/ 70 w 206"/>
                  <a:gd name="T27" fmla="*/ 101 h 348"/>
                  <a:gd name="T28" fmla="*/ 25 w 206"/>
                  <a:gd name="T29" fmla="*/ 94 h 348"/>
                  <a:gd name="T30" fmla="*/ 13 w 206"/>
                  <a:gd name="T31" fmla="*/ 78 h 348"/>
                  <a:gd name="T32" fmla="*/ 26 w 206"/>
                  <a:gd name="T33" fmla="*/ 64 h 348"/>
                  <a:gd name="T34" fmla="*/ 42 w 206"/>
                  <a:gd name="T35" fmla="*/ 66 h 348"/>
                  <a:gd name="T36" fmla="*/ 60 w 206"/>
                  <a:gd name="T37" fmla="*/ 68 h 348"/>
                  <a:gd name="T38" fmla="*/ 61 w 206"/>
                  <a:gd name="T39" fmla="*/ 68 h 348"/>
                  <a:gd name="T40" fmla="*/ 60 w 206"/>
                  <a:gd name="T41" fmla="*/ 67 h 348"/>
                  <a:gd name="T42" fmla="*/ 53 w 206"/>
                  <a:gd name="T43" fmla="*/ 38 h 348"/>
                  <a:gd name="T44" fmla="*/ 52 w 206"/>
                  <a:gd name="T45" fmla="*/ 25 h 348"/>
                  <a:gd name="T46" fmla="*/ 66 w 206"/>
                  <a:gd name="T47" fmla="*/ 7 h 348"/>
                  <a:gd name="T48" fmla="*/ 90 w 206"/>
                  <a:gd name="T49" fmla="*/ 0 h 348"/>
                  <a:gd name="T50" fmla="*/ 154 w 206"/>
                  <a:gd name="T51" fmla="*/ 1 h 348"/>
                  <a:gd name="T52" fmla="*/ 163 w 206"/>
                  <a:gd name="T53" fmla="*/ 1 h 348"/>
                  <a:gd name="T54" fmla="*/ 175 w 206"/>
                  <a:gd name="T55" fmla="*/ 12 h 348"/>
                  <a:gd name="T56" fmla="*/ 200 w 206"/>
                  <a:gd name="T57" fmla="*/ 68 h 348"/>
                  <a:gd name="T58" fmla="*/ 205 w 206"/>
                  <a:gd name="T59" fmla="*/ 82 h 348"/>
                  <a:gd name="T60" fmla="*/ 194 w 206"/>
                  <a:gd name="T61" fmla="*/ 99 h 348"/>
                  <a:gd name="T62" fmla="*/ 175 w 206"/>
                  <a:gd name="T63" fmla="*/ 91 h 348"/>
                  <a:gd name="T64" fmla="*/ 164 w 206"/>
                  <a:gd name="T65" fmla="*/ 69 h 348"/>
                  <a:gd name="T66" fmla="*/ 150 w 206"/>
                  <a:gd name="T67" fmla="*/ 35 h 348"/>
                  <a:gd name="T68" fmla="*/ 147 w 206"/>
                  <a:gd name="T69" fmla="*/ 33 h 348"/>
                  <a:gd name="T70" fmla="*/ 128 w 206"/>
                  <a:gd name="T71" fmla="*/ 33 h 348"/>
                  <a:gd name="T72" fmla="*/ 129 w 206"/>
                  <a:gd name="T73" fmla="*/ 36 h 348"/>
                  <a:gd name="T74" fmla="*/ 161 w 206"/>
                  <a:gd name="T75" fmla="*/ 138 h 348"/>
                  <a:gd name="T76" fmla="*/ 159 w 206"/>
                  <a:gd name="T77" fmla="*/ 172 h 348"/>
                  <a:gd name="T78" fmla="*/ 132 w 206"/>
                  <a:gd name="T79" fmla="*/ 229 h 348"/>
                  <a:gd name="T80" fmla="*/ 131 w 206"/>
                  <a:gd name="T81" fmla="*/ 234 h 348"/>
                  <a:gd name="T82" fmla="*/ 150 w 206"/>
                  <a:gd name="T83" fmla="*/ 322 h 348"/>
                  <a:gd name="T84" fmla="*/ 135 w 206"/>
                  <a:gd name="T85" fmla="*/ 345 h 348"/>
                  <a:gd name="T86" fmla="*/ 110 w 206"/>
                  <a:gd name="T87" fmla="*/ 332 h 348"/>
                  <a:gd name="T88" fmla="*/ 101 w 206"/>
                  <a:gd name="T89" fmla="*/ 294 h 348"/>
                  <a:gd name="T90" fmla="*/ 87 w 206"/>
                  <a:gd name="T91" fmla="*/ 238 h 348"/>
                  <a:gd name="T92" fmla="*/ 88 w 206"/>
                  <a:gd name="T93" fmla="*/ 222 h 348"/>
                  <a:gd name="T94" fmla="*/ 101 w 206"/>
                  <a:gd name="T95" fmla="*/ 187 h 348"/>
                  <a:gd name="T96" fmla="*/ 102 w 206"/>
                  <a:gd name="T97" fmla="*/ 184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6" h="348">
                    <a:moveTo>
                      <a:pt x="102" y="184"/>
                    </a:moveTo>
                    <a:cubicBezTo>
                      <a:pt x="101" y="185"/>
                      <a:pt x="100" y="185"/>
                      <a:pt x="100" y="185"/>
                    </a:cubicBezTo>
                    <a:cubicBezTo>
                      <a:pt x="87" y="188"/>
                      <a:pt x="75" y="192"/>
                      <a:pt x="63" y="195"/>
                    </a:cubicBezTo>
                    <a:cubicBezTo>
                      <a:pt x="61" y="195"/>
                      <a:pt x="60" y="196"/>
                      <a:pt x="60" y="198"/>
                    </a:cubicBezTo>
                    <a:cubicBezTo>
                      <a:pt x="54" y="227"/>
                      <a:pt x="48" y="256"/>
                      <a:pt x="42" y="286"/>
                    </a:cubicBezTo>
                    <a:cubicBezTo>
                      <a:pt x="39" y="297"/>
                      <a:pt x="29" y="304"/>
                      <a:pt x="18" y="302"/>
                    </a:cubicBezTo>
                    <a:cubicBezTo>
                      <a:pt x="7" y="299"/>
                      <a:pt x="0" y="289"/>
                      <a:pt x="2" y="278"/>
                    </a:cubicBezTo>
                    <a:cubicBezTo>
                      <a:pt x="9" y="243"/>
                      <a:pt x="16" y="209"/>
                      <a:pt x="23" y="175"/>
                    </a:cubicBezTo>
                    <a:cubicBezTo>
                      <a:pt x="25" y="168"/>
                      <a:pt x="29" y="163"/>
                      <a:pt x="37" y="160"/>
                    </a:cubicBezTo>
                    <a:cubicBezTo>
                      <a:pt x="52" y="154"/>
                      <a:pt x="68" y="147"/>
                      <a:pt x="84" y="141"/>
                    </a:cubicBezTo>
                    <a:cubicBezTo>
                      <a:pt x="85" y="141"/>
                      <a:pt x="85" y="141"/>
                      <a:pt x="86" y="140"/>
                    </a:cubicBezTo>
                    <a:cubicBezTo>
                      <a:pt x="86" y="140"/>
                      <a:pt x="86" y="139"/>
                      <a:pt x="85" y="138"/>
                    </a:cubicBezTo>
                    <a:cubicBezTo>
                      <a:pt x="81" y="126"/>
                      <a:pt x="77" y="115"/>
                      <a:pt x="73" y="103"/>
                    </a:cubicBezTo>
                    <a:cubicBezTo>
                      <a:pt x="73" y="101"/>
                      <a:pt x="72" y="101"/>
                      <a:pt x="70" y="101"/>
                    </a:cubicBezTo>
                    <a:cubicBezTo>
                      <a:pt x="55" y="99"/>
                      <a:pt x="40" y="96"/>
                      <a:pt x="25" y="94"/>
                    </a:cubicBezTo>
                    <a:cubicBezTo>
                      <a:pt x="18" y="93"/>
                      <a:pt x="12" y="86"/>
                      <a:pt x="13" y="78"/>
                    </a:cubicBezTo>
                    <a:cubicBezTo>
                      <a:pt x="13" y="71"/>
                      <a:pt x="19" y="64"/>
                      <a:pt x="26" y="64"/>
                    </a:cubicBezTo>
                    <a:cubicBezTo>
                      <a:pt x="31" y="64"/>
                      <a:pt x="37" y="65"/>
                      <a:pt x="42" y="66"/>
                    </a:cubicBezTo>
                    <a:cubicBezTo>
                      <a:pt x="48" y="67"/>
                      <a:pt x="54" y="68"/>
                      <a:pt x="60" y="68"/>
                    </a:cubicBezTo>
                    <a:cubicBezTo>
                      <a:pt x="60" y="68"/>
                      <a:pt x="60" y="68"/>
                      <a:pt x="61" y="68"/>
                    </a:cubicBezTo>
                    <a:cubicBezTo>
                      <a:pt x="61" y="68"/>
                      <a:pt x="60" y="67"/>
                      <a:pt x="60" y="67"/>
                    </a:cubicBezTo>
                    <a:cubicBezTo>
                      <a:pt x="58" y="57"/>
                      <a:pt x="55" y="48"/>
                      <a:pt x="53" y="38"/>
                    </a:cubicBezTo>
                    <a:cubicBezTo>
                      <a:pt x="52" y="34"/>
                      <a:pt x="52" y="29"/>
                      <a:pt x="52" y="25"/>
                    </a:cubicBezTo>
                    <a:cubicBezTo>
                      <a:pt x="53" y="16"/>
                      <a:pt x="58" y="11"/>
                      <a:pt x="66" y="7"/>
                    </a:cubicBezTo>
                    <a:cubicBezTo>
                      <a:pt x="73" y="2"/>
                      <a:pt x="82" y="0"/>
                      <a:pt x="90" y="0"/>
                    </a:cubicBezTo>
                    <a:cubicBezTo>
                      <a:pt x="112" y="0"/>
                      <a:pt x="133" y="1"/>
                      <a:pt x="154" y="1"/>
                    </a:cubicBezTo>
                    <a:cubicBezTo>
                      <a:pt x="157" y="1"/>
                      <a:pt x="160" y="1"/>
                      <a:pt x="163" y="1"/>
                    </a:cubicBezTo>
                    <a:cubicBezTo>
                      <a:pt x="169" y="2"/>
                      <a:pt x="173" y="6"/>
                      <a:pt x="175" y="12"/>
                    </a:cubicBezTo>
                    <a:cubicBezTo>
                      <a:pt x="183" y="30"/>
                      <a:pt x="192" y="49"/>
                      <a:pt x="200" y="68"/>
                    </a:cubicBezTo>
                    <a:cubicBezTo>
                      <a:pt x="202" y="72"/>
                      <a:pt x="204" y="77"/>
                      <a:pt x="205" y="82"/>
                    </a:cubicBezTo>
                    <a:cubicBezTo>
                      <a:pt x="206" y="89"/>
                      <a:pt x="201" y="96"/>
                      <a:pt x="194" y="99"/>
                    </a:cubicBezTo>
                    <a:cubicBezTo>
                      <a:pt x="186" y="101"/>
                      <a:pt x="178" y="98"/>
                      <a:pt x="175" y="91"/>
                    </a:cubicBezTo>
                    <a:cubicBezTo>
                      <a:pt x="171" y="84"/>
                      <a:pt x="168" y="76"/>
                      <a:pt x="164" y="69"/>
                    </a:cubicBezTo>
                    <a:cubicBezTo>
                      <a:pt x="160" y="57"/>
                      <a:pt x="155" y="46"/>
                      <a:pt x="150" y="35"/>
                    </a:cubicBezTo>
                    <a:cubicBezTo>
                      <a:pt x="149" y="34"/>
                      <a:pt x="149" y="33"/>
                      <a:pt x="147" y="33"/>
                    </a:cubicBezTo>
                    <a:cubicBezTo>
                      <a:pt x="141" y="33"/>
                      <a:pt x="135" y="33"/>
                      <a:pt x="128" y="33"/>
                    </a:cubicBezTo>
                    <a:cubicBezTo>
                      <a:pt x="129" y="34"/>
                      <a:pt x="129" y="35"/>
                      <a:pt x="129" y="36"/>
                    </a:cubicBezTo>
                    <a:cubicBezTo>
                      <a:pt x="140" y="70"/>
                      <a:pt x="150" y="104"/>
                      <a:pt x="161" y="138"/>
                    </a:cubicBezTo>
                    <a:cubicBezTo>
                      <a:pt x="165" y="149"/>
                      <a:pt x="164" y="161"/>
                      <a:pt x="159" y="172"/>
                    </a:cubicBezTo>
                    <a:cubicBezTo>
                      <a:pt x="150" y="191"/>
                      <a:pt x="141" y="210"/>
                      <a:pt x="132" y="229"/>
                    </a:cubicBezTo>
                    <a:cubicBezTo>
                      <a:pt x="131" y="230"/>
                      <a:pt x="131" y="232"/>
                      <a:pt x="131" y="234"/>
                    </a:cubicBezTo>
                    <a:cubicBezTo>
                      <a:pt x="137" y="263"/>
                      <a:pt x="144" y="293"/>
                      <a:pt x="150" y="322"/>
                    </a:cubicBezTo>
                    <a:cubicBezTo>
                      <a:pt x="152" y="332"/>
                      <a:pt x="145" y="343"/>
                      <a:pt x="135" y="345"/>
                    </a:cubicBezTo>
                    <a:cubicBezTo>
                      <a:pt x="124" y="348"/>
                      <a:pt x="113" y="342"/>
                      <a:pt x="110" y="332"/>
                    </a:cubicBezTo>
                    <a:cubicBezTo>
                      <a:pt x="107" y="319"/>
                      <a:pt x="104" y="306"/>
                      <a:pt x="101" y="294"/>
                    </a:cubicBezTo>
                    <a:cubicBezTo>
                      <a:pt x="96" y="275"/>
                      <a:pt x="92" y="257"/>
                      <a:pt x="87" y="238"/>
                    </a:cubicBezTo>
                    <a:cubicBezTo>
                      <a:pt x="86" y="232"/>
                      <a:pt x="86" y="227"/>
                      <a:pt x="88" y="222"/>
                    </a:cubicBezTo>
                    <a:cubicBezTo>
                      <a:pt x="92" y="210"/>
                      <a:pt x="97" y="199"/>
                      <a:pt x="101" y="187"/>
                    </a:cubicBezTo>
                    <a:cubicBezTo>
                      <a:pt x="101" y="186"/>
                      <a:pt x="102" y="186"/>
                      <a:pt x="102" y="184"/>
                    </a:cubicBezTo>
                    <a:close/>
                  </a:path>
                </a:pathLst>
              </a:custGeom>
              <a:solidFill>
                <a:schemeClr val="accent2"/>
              </a:solidFill>
              <a:ln w="2540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0" name="Oval 47">
                <a:extLst>
                  <a:ext uri="{FF2B5EF4-FFF2-40B4-BE49-F238E27FC236}">
                    <a16:creationId xmlns:a16="http://schemas.microsoft.com/office/drawing/2014/main" id="{BD2164EA-93DB-2AFA-4CE3-201EE48E6183}"/>
                  </a:ext>
                </a:extLst>
              </p:cNvPr>
              <p:cNvSpPr>
                <a:spLocks noChangeArrowheads="1"/>
              </p:cNvSpPr>
              <p:nvPr/>
            </p:nvSpPr>
            <p:spPr bwMode="auto">
              <a:xfrm>
                <a:off x="-6594664" y="5060258"/>
                <a:ext cx="222251" cy="219075"/>
              </a:xfrm>
              <a:prstGeom prst="ellipse">
                <a:avLst/>
              </a:prstGeom>
              <a:solidFill>
                <a:schemeClr val="bg1"/>
              </a:solidFill>
              <a:ln w="2540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460" name="Group 459">
            <a:extLst>
              <a:ext uri="{FF2B5EF4-FFF2-40B4-BE49-F238E27FC236}">
                <a16:creationId xmlns:a16="http://schemas.microsoft.com/office/drawing/2014/main" id="{F52CCA60-F719-2B42-EF64-0C1D7B7F61CC}"/>
              </a:ext>
            </a:extLst>
          </p:cNvPr>
          <p:cNvGrpSpPr/>
          <p:nvPr/>
        </p:nvGrpSpPr>
        <p:grpSpPr>
          <a:xfrm>
            <a:off x="10616414" y="3826161"/>
            <a:ext cx="935823" cy="938235"/>
            <a:chOff x="-2246279" y="4052594"/>
            <a:chExt cx="1370552" cy="1374086"/>
          </a:xfrm>
        </p:grpSpPr>
        <p:grpSp>
          <p:nvGrpSpPr>
            <p:cNvPr id="461" name="Group 460">
              <a:extLst>
                <a:ext uri="{FF2B5EF4-FFF2-40B4-BE49-F238E27FC236}">
                  <a16:creationId xmlns:a16="http://schemas.microsoft.com/office/drawing/2014/main" id="{FEBE9BE5-5B28-733D-2164-9B5AEC6C3288}"/>
                </a:ext>
              </a:extLst>
            </p:cNvPr>
            <p:cNvGrpSpPr>
              <a:grpSpLocks noChangeAspect="1"/>
            </p:cNvGrpSpPr>
            <p:nvPr/>
          </p:nvGrpSpPr>
          <p:grpSpPr>
            <a:xfrm>
              <a:off x="-2246279" y="4052594"/>
              <a:ext cx="1370552" cy="1374086"/>
              <a:chOff x="-4083050" y="1579563"/>
              <a:chExt cx="3694112" cy="3703638"/>
            </a:xfrm>
          </p:grpSpPr>
          <p:sp>
            <p:nvSpPr>
              <p:cNvPr id="468" name="Freeform 5">
                <a:extLst>
                  <a:ext uri="{FF2B5EF4-FFF2-40B4-BE49-F238E27FC236}">
                    <a16:creationId xmlns:a16="http://schemas.microsoft.com/office/drawing/2014/main" id="{CC465B7E-B491-8713-C7A2-8F17084E6D72}"/>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9" name="Freeform 6">
                <a:extLst>
                  <a:ext uri="{FF2B5EF4-FFF2-40B4-BE49-F238E27FC236}">
                    <a16:creationId xmlns:a16="http://schemas.microsoft.com/office/drawing/2014/main" id="{44958F9B-950B-51DA-05D3-15D99959D151}"/>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0" name="Freeform 7">
                <a:extLst>
                  <a:ext uri="{FF2B5EF4-FFF2-40B4-BE49-F238E27FC236}">
                    <a16:creationId xmlns:a16="http://schemas.microsoft.com/office/drawing/2014/main" id="{C7FD8BF9-7092-2166-72F2-125740DE3762}"/>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1" name="Freeform 8">
                <a:extLst>
                  <a:ext uri="{FF2B5EF4-FFF2-40B4-BE49-F238E27FC236}">
                    <a16:creationId xmlns:a16="http://schemas.microsoft.com/office/drawing/2014/main" id="{DD342935-57C1-8F75-1570-5B188AC86DCC}"/>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2" name="Freeform 9">
                <a:extLst>
                  <a:ext uri="{FF2B5EF4-FFF2-40B4-BE49-F238E27FC236}">
                    <a16:creationId xmlns:a16="http://schemas.microsoft.com/office/drawing/2014/main" id="{D047F068-72D4-EB7F-232B-CEFCB355D69B}"/>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3" name="Freeform 10">
                <a:extLst>
                  <a:ext uri="{FF2B5EF4-FFF2-40B4-BE49-F238E27FC236}">
                    <a16:creationId xmlns:a16="http://schemas.microsoft.com/office/drawing/2014/main" id="{850DCBF8-304C-8392-E449-ACC573BE712E}"/>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4" name="Freeform 11">
                <a:extLst>
                  <a:ext uri="{FF2B5EF4-FFF2-40B4-BE49-F238E27FC236}">
                    <a16:creationId xmlns:a16="http://schemas.microsoft.com/office/drawing/2014/main" id="{530553BF-BDD8-1E96-F095-AFFA1CA99EF0}"/>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5" name="Freeform 12">
                <a:extLst>
                  <a:ext uri="{FF2B5EF4-FFF2-40B4-BE49-F238E27FC236}">
                    <a16:creationId xmlns:a16="http://schemas.microsoft.com/office/drawing/2014/main" id="{B901E0C9-1C6C-9055-D4A7-A4A3E67E97C3}"/>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6" name="Freeform 13">
                <a:extLst>
                  <a:ext uri="{FF2B5EF4-FFF2-40B4-BE49-F238E27FC236}">
                    <a16:creationId xmlns:a16="http://schemas.microsoft.com/office/drawing/2014/main" id="{B3092B05-BE0E-CA28-D187-09AB3760DEC1}"/>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7" name="Freeform 14">
                <a:extLst>
                  <a:ext uri="{FF2B5EF4-FFF2-40B4-BE49-F238E27FC236}">
                    <a16:creationId xmlns:a16="http://schemas.microsoft.com/office/drawing/2014/main" id="{833F85DF-6E6A-816B-8E41-7EA4A651BBC6}"/>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8" name="Freeform 15">
                <a:extLst>
                  <a:ext uri="{FF2B5EF4-FFF2-40B4-BE49-F238E27FC236}">
                    <a16:creationId xmlns:a16="http://schemas.microsoft.com/office/drawing/2014/main" id="{A4E14F8E-6A76-40CA-DE98-77450D725957}"/>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9" name="Freeform 16">
                <a:extLst>
                  <a:ext uri="{FF2B5EF4-FFF2-40B4-BE49-F238E27FC236}">
                    <a16:creationId xmlns:a16="http://schemas.microsoft.com/office/drawing/2014/main" id="{6CD179A5-A811-2A2B-63E2-00E4B87B6C7F}"/>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0" name="Freeform 17">
                <a:extLst>
                  <a:ext uri="{FF2B5EF4-FFF2-40B4-BE49-F238E27FC236}">
                    <a16:creationId xmlns:a16="http://schemas.microsoft.com/office/drawing/2014/main" id="{D8CA63F7-DB4D-0371-3714-81C43E921F05}"/>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1" name="Freeform 18">
                <a:extLst>
                  <a:ext uri="{FF2B5EF4-FFF2-40B4-BE49-F238E27FC236}">
                    <a16:creationId xmlns:a16="http://schemas.microsoft.com/office/drawing/2014/main" id="{D1E52FC1-1253-1438-5976-0FA8DD8EFD9D}"/>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2" name="Freeform 19">
                <a:extLst>
                  <a:ext uri="{FF2B5EF4-FFF2-40B4-BE49-F238E27FC236}">
                    <a16:creationId xmlns:a16="http://schemas.microsoft.com/office/drawing/2014/main" id="{FD6ED8A9-E224-9A6D-1CF4-96C77CFEE742}"/>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3" name="Freeform 20">
                <a:extLst>
                  <a:ext uri="{FF2B5EF4-FFF2-40B4-BE49-F238E27FC236}">
                    <a16:creationId xmlns:a16="http://schemas.microsoft.com/office/drawing/2014/main" id="{B2EA1E9B-DD81-2B11-014F-AF972439D0AB}"/>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4" name="Freeform 21">
                <a:extLst>
                  <a:ext uri="{FF2B5EF4-FFF2-40B4-BE49-F238E27FC236}">
                    <a16:creationId xmlns:a16="http://schemas.microsoft.com/office/drawing/2014/main" id="{6E655058-BD8E-1E54-21E4-CB7753284CAA}"/>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5" name="Freeform 22">
                <a:extLst>
                  <a:ext uri="{FF2B5EF4-FFF2-40B4-BE49-F238E27FC236}">
                    <a16:creationId xmlns:a16="http://schemas.microsoft.com/office/drawing/2014/main" id="{3463ACF6-1552-54D6-6BCB-005E67C3D0D2}"/>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6" name="Freeform 23">
                <a:extLst>
                  <a:ext uri="{FF2B5EF4-FFF2-40B4-BE49-F238E27FC236}">
                    <a16:creationId xmlns:a16="http://schemas.microsoft.com/office/drawing/2014/main" id="{6D5F13B1-576D-F7DA-C2A0-D69F1302FCD7}"/>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7" name="Freeform 24">
                <a:extLst>
                  <a:ext uri="{FF2B5EF4-FFF2-40B4-BE49-F238E27FC236}">
                    <a16:creationId xmlns:a16="http://schemas.microsoft.com/office/drawing/2014/main" id="{CD05BD57-D457-F690-8161-C4CE1B178D84}"/>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8" name="Freeform 25">
                <a:extLst>
                  <a:ext uri="{FF2B5EF4-FFF2-40B4-BE49-F238E27FC236}">
                    <a16:creationId xmlns:a16="http://schemas.microsoft.com/office/drawing/2014/main" id="{FB09E3BC-3FCE-455C-6651-18A75AEDC8AB}"/>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9" name="Freeform 26">
                <a:extLst>
                  <a:ext uri="{FF2B5EF4-FFF2-40B4-BE49-F238E27FC236}">
                    <a16:creationId xmlns:a16="http://schemas.microsoft.com/office/drawing/2014/main" id="{F5AC22DE-1BAC-B36D-3A99-A3785A33F05B}"/>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0" name="Freeform 27">
                <a:extLst>
                  <a:ext uri="{FF2B5EF4-FFF2-40B4-BE49-F238E27FC236}">
                    <a16:creationId xmlns:a16="http://schemas.microsoft.com/office/drawing/2014/main" id="{F2681118-DB6D-6A32-C089-DF03D807DC32}"/>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1" name="Freeform 28">
                <a:extLst>
                  <a:ext uri="{FF2B5EF4-FFF2-40B4-BE49-F238E27FC236}">
                    <a16:creationId xmlns:a16="http://schemas.microsoft.com/office/drawing/2014/main" id="{6D8951B8-5236-0CED-330F-C6F72098E756}"/>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2" name="Freeform 29">
                <a:extLst>
                  <a:ext uri="{FF2B5EF4-FFF2-40B4-BE49-F238E27FC236}">
                    <a16:creationId xmlns:a16="http://schemas.microsoft.com/office/drawing/2014/main" id="{C2BAAEBD-538C-B508-6341-F1F2D941884C}"/>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3" name="Freeform 31">
                <a:extLst>
                  <a:ext uri="{FF2B5EF4-FFF2-40B4-BE49-F238E27FC236}">
                    <a16:creationId xmlns:a16="http://schemas.microsoft.com/office/drawing/2014/main" id="{2AE9BFBA-DFBC-65FE-E1C4-40D011595742}"/>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4" name="Freeform 32">
                <a:extLst>
                  <a:ext uri="{FF2B5EF4-FFF2-40B4-BE49-F238E27FC236}">
                    <a16:creationId xmlns:a16="http://schemas.microsoft.com/office/drawing/2014/main" id="{18E232E9-FCBA-2282-C582-E580600A9E92}"/>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5" name="Freeform 33">
                <a:extLst>
                  <a:ext uri="{FF2B5EF4-FFF2-40B4-BE49-F238E27FC236}">
                    <a16:creationId xmlns:a16="http://schemas.microsoft.com/office/drawing/2014/main" id="{FB2F1835-A44C-176F-2F87-3F81278B55FB}"/>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62" name="Group 461">
              <a:extLst>
                <a:ext uri="{FF2B5EF4-FFF2-40B4-BE49-F238E27FC236}">
                  <a16:creationId xmlns:a16="http://schemas.microsoft.com/office/drawing/2014/main" id="{19EE5678-1FC0-A503-7D83-67F9A4050880}"/>
                </a:ext>
              </a:extLst>
            </p:cNvPr>
            <p:cNvGrpSpPr>
              <a:grpSpLocks noChangeAspect="1"/>
            </p:cNvGrpSpPr>
            <p:nvPr/>
          </p:nvGrpSpPr>
          <p:grpSpPr>
            <a:xfrm>
              <a:off x="-2148670" y="4271493"/>
              <a:ext cx="926304" cy="966556"/>
              <a:chOff x="9558957" y="3806536"/>
              <a:chExt cx="1329897" cy="1387686"/>
            </a:xfrm>
          </p:grpSpPr>
          <p:sp>
            <p:nvSpPr>
              <p:cNvPr id="463" name="Oval 58">
                <a:extLst>
                  <a:ext uri="{FF2B5EF4-FFF2-40B4-BE49-F238E27FC236}">
                    <a16:creationId xmlns:a16="http://schemas.microsoft.com/office/drawing/2014/main" id="{C9540389-7EBD-D8A7-810E-331695CF22ED}"/>
                  </a:ext>
                </a:extLst>
              </p:cNvPr>
              <p:cNvSpPr>
                <a:spLocks noChangeArrowheads="1"/>
              </p:cNvSpPr>
              <p:nvPr/>
            </p:nvSpPr>
            <p:spPr bwMode="auto">
              <a:xfrm>
                <a:off x="10483282" y="3806536"/>
                <a:ext cx="264084" cy="260883"/>
              </a:xfrm>
              <a:prstGeom prst="ellipse">
                <a:avLst/>
              </a:prstGeom>
              <a:solidFill>
                <a:schemeClr val="bg1"/>
              </a:solidFill>
              <a:ln w="2540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sp>
            <p:nvSpPr>
              <p:cNvPr id="464" name="Freeform: Shape 463">
                <a:extLst>
                  <a:ext uri="{FF2B5EF4-FFF2-40B4-BE49-F238E27FC236}">
                    <a16:creationId xmlns:a16="http://schemas.microsoft.com/office/drawing/2014/main" id="{7FFB36B9-BBE7-973C-CBA2-9F4BA666A961}"/>
                  </a:ext>
                </a:extLst>
              </p:cNvPr>
              <p:cNvSpPr/>
              <p:nvPr/>
            </p:nvSpPr>
            <p:spPr bwMode="auto">
              <a:xfrm rot="4287404">
                <a:off x="9876211" y="4181580"/>
                <a:ext cx="1088465" cy="936820"/>
              </a:xfrm>
              <a:custGeom>
                <a:avLst/>
                <a:gdLst>
                  <a:gd name="connsiteX0" fmla="*/ 4826 w 1088465"/>
                  <a:gd name="connsiteY0" fmla="*/ 240045 h 936820"/>
                  <a:gd name="connsiteX1" fmla="*/ 6954 w 1088465"/>
                  <a:gd name="connsiteY1" fmla="*/ 237460 h 936820"/>
                  <a:gd name="connsiteX2" fmla="*/ 6763 w 1088465"/>
                  <a:gd name="connsiteY2" fmla="*/ 234383 h 936820"/>
                  <a:gd name="connsiteX3" fmla="*/ 21388 w 1088465"/>
                  <a:gd name="connsiteY3" fmla="*/ 193451 h 936820"/>
                  <a:gd name="connsiteX4" fmla="*/ 133339 w 1088465"/>
                  <a:gd name="connsiteY4" fmla="*/ 144027 h 936820"/>
                  <a:gd name="connsiteX5" fmla="*/ 135555 w 1088465"/>
                  <a:gd name="connsiteY5" fmla="*/ 144859 h 936820"/>
                  <a:gd name="connsiteX6" fmla="*/ 140469 w 1088465"/>
                  <a:gd name="connsiteY6" fmla="*/ 144283 h 936820"/>
                  <a:gd name="connsiteX7" fmla="*/ 306909 w 1088465"/>
                  <a:gd name="connsiteY7" fmla="*/ 158047 h 936820"/>
                  <a:gd name="connsiteX8" fmla="*/ 416633 w 1088465"/>
                  <a:gd name="connsiteY8" fmla="*/ 22734 h 936820"/>
                  <a:gd name="connsiteX9" fmla="*/ 503014 w 1088465"/>
                  <a:gd name="connsiteY9" fmla="*/ 13714 h 936820"/>
                  <a:gd name="connsiteX10" fmla="*/ 504329 w 1088465"/>
                  <a:gd name="connsiteY10" fmla="*/ 14780 h 936820"/>
                  <a:gd name="connsiteX11" fmla="*/ 513349 w 1088465"/>
                  <a:gd name="connsiteY11" fmla="*/ 101160 h 936820"/>
                  <a:gd name="connsiteX12" fmla="*/ 391399 w 1088465"/>
                  <a:gd name="connsiteY12" fmla="*/ 251550 h 936820"/>
                  <a:gd name="connsiteX13" fmla="*/ 372595 w 1088465"/>
                  <a:gd name="connsiteY13" fmla="*/ 267077 h 936820"/>
                  <a:gd name="connsiteX14" fmla="*/ 369506 w 1088465"/>
                  <a:gd name="connsiteY14" fmla="*/ 268021 h 936820"/>
                  <a:gd name="connsiteX15" fmla="*/ 367928 w 1088465"/>
                  <a:gd name="connsiteY15" fmla="*/ 269988 h 936820"/>
                  <a:gd name="connsiteX16" fmla="*/ 323168 w 1088465"/>
                  <a:gd name="connsiteY16" fmla="*/ 284336 h 936820"/>
                  <a:gd name="connsiteX17" fmla="*/ 301506 w 1088465"/>
                  <a:gd name="connsiteY17" fmla="*/ 282545 h 936820"/>
                  <a:gd name="connsiteX18" fmla="*/ 393421 w 1088465"/>
                  <a:gd name="connsiteY18" fmla="*/ 381674 h 936820"/>
                  <a:gd name="connsiteX19" fmla="*/ 637124 w 1088465"/>
                  <a:gd name="connsiteY19" fmla="*/ 332283 h 936820"/>
                  <a:gd name="connsiteX20" fmla="*/ 667118 w 1088465"/>
                  <a:gd name="connsiteY20" fmla="*/ 332261 h 936820"/>
                  <a:gd name="connsiteX21" fmla="*/ 668634 w 1088465"/>
                  <a:gd name="connsiteY21" fmla="*/ 332889 h 936820"/>
                  <a:gd name="connsiteX22" fmla="*/ 687752 w 1088465"/>
                  <a:gd name="connsiteY22" fmla="*/ 332122 h 936820"/>
                  <a:gd name="connsiteX23" fmla="*/ 1022204 w 1088465"/>
                  <a:gd name="connsiteY23" fmla="*/ 385780 h 936820"/>
                  <a:gd name="connsiteX24" fmla="*/ 1087460 w 1088465"/>
                  <a:gd name="connsiteY24" fmla="*/ 475975 h 936820"/>
                  <a:gd name="connsiteX25" fmla="*/ 1087115 w 1088465"/>
                  <a:gd name="connsiteY25" fmla="*/ 478118 h 936820"/>
                  <a:gd name="connsiteX26" fmla="*/ 996921 w 1088465"/>
                  <a:gd name="connsiteY26" fmla="*/ 543373 h 936820"/>
                  <a:gd name="connsiteX27" fmla="*/ 663252 w 1088465"/>
                  <a:gd name="connsiteY27" fmla="*/ 489840 h 936820"/>
                  <a:gd name="connsiteX28" fmla="*/ 519367 w 1088465"/>
                  <a:gd name="connsiteY28" fmla="*/ 519001 h 936820"/>
                  <a:gd name="connsiteX29" fmla="*/ 622960 w 1088465"/>
                  <a:gd name="connsiteY29" fmla="*/ 563311 h 936820"/>
                  <a:gd name="connsiteX30" fmla="*/ 647658 w 1088465"/>
                  <a:gd name="connsiteY30" fmla="*/ 580331 h 936820"/>
                  <a:gd name="connsiteX31" fmla="*/ 648486 w 1088465"/>
                  <a:gd name="connsiteY31" fmla="*/ 581614 h 936820"/>
                  <a:gd name="connsiteX32" fmla="*/ 654468 w 1088465"/>
                  <a:gd name="connsiteY32" fmla="*/ 584494 h 936820"/>
                  <a:gd name="connsiteX33" fmla="*/ 931570 w 1088465"/>
                  <a:gd name="connsiteY33" fmla="*/ 794248 h 936820"/>
                  <a:gd name="connsiteX34" fmla="*/ 946207 w 1088465"/>
                  <a:gd name="connsiteY34" fmla="*/ 900061 h 936820"/>
                  <a:gd name="connsiteX35" fmla="*/ 941053 w 1088465"/>
                  <a:gd name="connsiteY35" fmla="*/ 906870 h 936820"/>
                  <a:gd name="connsiteX36" fmla="*/ 835239 w 1088465"/>
                  <a:gd name="connsiteY36" fmla="*/ 921507 h 936820"/>
                  <a:gd name="connsiteX37" fmla="*/ 558137 w 1088465"/>
                  <a:gd name="connsiteY37" fmla="*/ 711754 h 936820"/>
                  <a:gd name="connsiteX38" fmla="*/ 554483 w 1088465"/>
                  <a:gd name="connsiteY38" fmla="*/ 707617 h 936820"/>
                  <a:gd name="connsiteX39" fmla="*/ 310787 w 1088465"/>
                  <a:gd name="connsiteY39" fmla="*/ 603380 h 936820"/>
                  <a:gd name="connsiteX40" fmla="*/ 303392 w 1088465"/>
                  <a:gd name="connsiteY40" fmla="*/ 598283 h 936820"/>
                  <a:gd name="connsiteX41" fmla="*/ 279451 w 1088465"/>
                  <a:gd name="connsiteY41" fmla="*/ 592680 h 936820"/>
                  <a:gd name="connsiteX42" fmla="*/ 241909 w 1088465"/>
                  <a:gd name="connsiteY42" fmla="*/ 565654 h 936820"/>
                  <a:gd name="connsiteX43" fmla="*/ 124518 w 1088465"/>
                  <a:gd name="connsiteY43" fmla="*/ 439047 h 936820"/>
                  <a:gd name="connsiteX44" fmla="*/ 124518 w 1088465"/>
                  <a:gd name="connsiteY44" fmla="*/ 505639 h 936820"/>
                  <a:gd name="connsiteX45" fmla="*/ 261013 w 1088465"/>
                  <a:gd name="connsiteY45" fmla="*/ 614381 h 936820"/>
                  <a:gd name="connsiteX46" fmla="*/ 270780 w 1088465"/>
                  <a:gd name="connsiteY46" fmla="*/ 700679 h 936820"/>
                  <a:gd name="connsiteX47" fmla="*/ 269725 w 1088465"/>
                  <a:gd name="connsiteY47" fmla="*/ 702004 h 936820"/>
                  <a:gd name="connsiteX48" fmla="*/ 183426 w 1088465"/>
                  <a:gd name="connsiteY48" fmla="*/ 711770 h 936820"/>
                  <a:gd name="connsiteX49" fmla="*/ 31987 w 1088465"/>
                  <a:gd name="connsiteY49" fmla="*/ 591124 h 936820"/>
                  <a:gd name="connsiteX50" fmla="*/ 19043 w 1088465"/>
                  <a:gd name="connsiteY50" fmla="*/ 575721 h 936820"/>
                  <a:gd name="connsiteX51" fmla="*/ 17987 w 1088465"/>
                  <a:gd name="connsiteY51" fmla="*/ 575009 h 936820"/>
                  <a:gd name="connsiteX52" fmla="*/ 0 w 1088465"/>
                  <a:gd name="connsiteY52" fmla="*/ 531585 h 936820"/>
                  <a:gd name="connsiteX53" fmla="*/ 0 w 1088465"/>
                  <a:gd name="connsiteY53" fmla="*/ 263949 h 936820"/>
                  <a:gd name="connsiteX54" fmla="*/ 4826 w 1088465"/>
                  <a:gd name="connsiteY54" fmla="*/ 240045 h 93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88465" h="936820">
                    <a:moveTo>
                      <a:pt x="4826" y="240045"/>
                    </a:moveTo>
                    <a:lnTo>
                      <a:pt x="6954" y="237460"/>
                    </a:lnTo>
                    <a:lnTo>
                      <a:pt x="6763" y="234383"/>
                    </a:lnTo>
                    <a:cubicBezTo>
                      <a:pt x="8691" y="220226"/>
                      <a:pt x="13495" y="206309"/>
                      <a:pt x="21388" y="193451"/>
                    </a:cubicBezTo>
                    <a:cubicBezTo>
                      <a:pt x="45067" y="154875"/>
                      <a:pt x="89826" y="136782"/>
                      <a:pt x="133339" y="144027"/>
                    </a:cubicBezTo>
                    <a:lnTo>
                      <a:pt x="135555" y="144859"/>
                    </a:lnTo>
                    <a:lnTo>
                      <a:pt x="140469" y="144283"/>
                    </a:lnTo>
                    <a:lnTo>
                      <a:pt x="306909" y="158047"/>
                    </a:lnTo>
                    <a:lnTo>
                      <a:pt x="416633" y="22734"/>
                    </a:lnTo>
                    <a:cubicBezTo>
                      <a:pt x="437996" y="-3610"/>
                      <a:pt x="476669" y="-7649"/>
                      <a:pt x="503014" y="13714"/>
                    </a:cubicBezTo>
                    <a:lnTo>
                      <a:pt x="504329" y="14780"/>
                    </a:lnTo>
                    <a:cubicBezTo>
                      <a:pt x="530673" y="36143"/>
                      <a:pt x="534712" y="74816"/>
                      <a:pt x="513349" y="101160"/>
                    </a:cubicBezTo>
                    <a:lnTo>
                      <a:pt x="391399" y="251550"/>
                    </a:lnTo>
                    <a:cubicBezTo>
                      <a:pt x="386059" y="258136"/>
                      <a:pt x="379636" y="263328"/>
                      <a:pt x="372595" y="267077"/>
                    </a:cubicBezTo>
                    <a:lnTo>
                      <a:pt x="369506" y="268021"/>
                    </a:lnTo>
                    <a:lnTo>
                      <a:pt x="367928" y="269988"/>
                    </a:lnTo>
                    <a:cubicBezTo>
                      <a:pt x="355936" y="280148"/>
                      <a:pt x="340069" y="285733"/>
                      <a:pt x="323168" y="284336"/>
                    </a:cubicBezTo>
                    <a:lnTo>
                      <a:pt x="301506" y="282545"/>
                    </a:lnTo>
                    <a:lnTo>
                      <a:pt x="393421" y="381674"/>
                    </a:lnTo>
                    <a:lnTo>
                      <a:pt x="637124" y="332283"/>
                    </a:lnTo>
                    <a:cubicBezTo>
                      <a:pt x="647345" y="330212"/>
                      <a:pt x="657502" y="330310"/>
                      <a:pt x="667118" y="332261"/>
                    </a:cubicBezTo>
                    <a:lnTo>
                      <a:pt x="668634" y="332889"/>
                    </a:lnTo>
                    <a:lnTo>
                      <a:pt x="687752" y="332122"/>
                    </a:lnTo>
                    <a:lnTo>
                      <a:pt x="1022204" y="385780"/>
                    </a:lnTo>
                    <a:cubicBezTo>
                      <a:pt x="1065130" y="392667"/>
                      <a:pt x="1094346" y="433049"/>
                      <a:pt x="1087460" y="475975"/>
                    </a:cubicBezTo>
                    <a:lnTo>
                      <a:pt x="1087115" y="478118"/>
                    </a:lnTo>
                    <a:cubicBezTo>
                      <a:pt x="1080229" y="521044"/>
                      <a:pt x="1039847" y="550260"/>
                      <a:pt x="996921" y="543373"/>
                    </a:cubicBezTo>
                    <a:lnTo>
                      <a:pt x="663252" y="489840"/>
                    </a:lnTo>
                    <a:lnTo>
                      <a:pt x="519367" y="519001"/>
                    </a:lnTo>
                    <a:lnTo>
                      <a:pt x="622960" y="563311"/>
                    </a:lnTo>
                    <a:cubicBezTo>
                      <a:pt x="632549" y="567412"/>
                      <a:pt x="640853" y="573263"/>
                      <a:pt x="647658" y="580331"/>
                    </a:cubicBezTo>
                    <a:lnTo>
                      <a:pt x="648486" y="581614"/>
                    </a:lnTo>
                    <a:lnTo>
                      <a:pt x="654468" y="584494"/>
                    </a:lnTo>
                    <a:lnTo>
                      <a:pt x="931570" y="794248"/>
                    </a:lnTo>
                    <a:cubicBezTo>
                      <a:pt x="964831" y="819425"/>
                      <a:pt x="971384" y="866800"/>
                      <a:pt x="946207" y="900061"/>
                    </a:cubicBezTo>
                    <a:lnTo>
                      <a:pt x="941053" y="906870"/>
                    </a:lnTo>
                    <a:cubicBezTo>
                      <a:pt x="915875" y="940132"/>
                      <a:pt x="868500" y="946685"/>
                      <a:pt x="835239" y="921507"/>
                    </a:cubicBezTo>
                    <a:lnTo>
                      <a:pt x="558137" y="711754"/>
                    </a:lnTo>
                    <a:lnTo>
                      <a:pt x="554483" y="707617"/>
                    </a:lnTo>
                    <a:lnTo>
                      <a:pt x="310787" y="603380"/>
                    </a:lnTo>
                    <a:lnTo>
                      <a:pt x="303392" y="598283"/>
                    </a:lnTo>
                    <a:lnTo>
                      <a:pt x="279451" y="592680"/>
                    </a:lnTo>
                    <a:cubicBezTo>
                      <a:pt x="265653" y="586467"/>
                      <a:pt x="252845" y="577448"/>
                      <a:pt x="241909" y="565654"/>
                    </a:cubicBezTo>
                    <a:lnTo>
                      <a:pt x="124518" y="439047"/>
                    </a:lnTo>
                    <a:lnTo>
                      <a:pt x="124518" y="505639"/>
                    </a:lnTo>
                    <a:lnTo>
                      <a:pt x="261013" y="614381"/>
                    </a:lnTo>
                    <a:cubicBezTo>
                      <a:pt x="287541" y="635514"/>
                      <a:pt x="291914" y="674152"/>
                      <a:pt x="270780" y="700679"/>
                    </a:cubicBezTo>
                    <a:lnTo>
                      <a:pt x="269725" y="702004"/>
                    </a:lnTo>
                    <a:cubicBezTo>
                      <a:pt x="248590" y="728532"/>
                      <a:pt x="209953" y="732905"/>
                      <a:pt x="183426" y="711770"/>
                    </a:cubicBezTo>
                    <a:lnTo>
                      <a:pt x="31987" y="591124"/>
                    </a:lnTo>
                    <a:lnTo>
                      <a:pt x="19043" y="575721"/>
                    </a:lnTo>
                    <a:lnTo>
                      <a:pt x="17987" y="575009"/>
                    </a:lnTo>
                    <a:cubicBezTo>
                      <a:pt x="6874" y="563896"/>
                      <a:pt x="0" y="548543"/>
                      <a:pt x="0" y="531585"/>
                    </a:cubicBezTo>
                    <a:lnTo>
                      <a:pt x="0" y="263949"/>
                    </a:lnTo>
                    <a:cubicBezTo>
                      <a:pt x="0" y="255470"/>
                      <a:pt x="1718" y="247392"/>
                      <a:pt x="4826" y="240045"/>
                    </a:cubicBezTo>
                    <a:close/>
                  </a:path>
                </a:pathLst>
              </a:custGeom>
              <a:solidFill>
                <a:schemeClr val="accent3"/>
              </a:solidFill>
              <a:ln w="25400" cap="flat">
                <a:solidFill>
                  <a:schemeClr val="tx2"/>
                </a:solidFill>
                <a:prstDash val="solid"/>
                <a:round/>
                <a:headEnd/>
                <a:tailEnd/>
              </a:ln>
            </p:spPr>
            <p:txBody>
              <a:bodyPr vert="horz" wrap="square" lIns="91440" tIns="45720" rIns="91440" bIns="45720" numCol="1" rtlCol="0" anchor="t" anchorCtr="0" compatLnSpc="1">
                <a:prstTxWarp prst="textNoShape">
                  <a:avLst/>
                </a:prstTxWarp>
                <a:noAutofit/>
              </a:bodyPr>
              <a:lstStyle/>
              <a:p>
                <a:pPr algn="ctr"/>
                <a:endParaRPr lang="en-US" dirty="0"/>
              </a:p>
            </p:txBody>
          </p:sp>
          <p:cxnSp>
            <p:nvCxnSpPr>
              <p:cNvPr id="465" name="Straight Connector 464">
                <a:extLst>
                  <a:ext uri="{FF2B5EF4-FFF2-40B4-BE49-F238E27FC236}">
                    <a16:creationId xmlns:a16="http://schemas.microsoft.com/office/drawing/2014/main" id="{486F7851-AC67-1011-3957-9FB4D9E20BCE}"/>
                  </a:ext>
                </a:extLst>
              </p:cNvPr>
              <p:cNvCxnSpPr/>
              <p:nvPr/>
            </p:nvCxnSpPr>
            <p:spPr>
              <a:xfrm>
                <a:off x="9905625" y="5149062"/>
                <a:ext cx="115556" cy="0"/>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a:extLst>
                  <a:ext uri="{FF2B5EF4-FFF2-40B4-BE49-F238E27FC236}">
                    <a16:creationId xmlns:a16="http://schemas.microsoft.com/office/drawing/2014/main" id="{031532E6-56B7-49B0-F1AF-9FBD9076F1E4}"/>
                  </a:ext>
                </a:extLst>
              </p:cNvPr>
              <p:cNvCxnSpPr/>
              <p:nvPr/>
            </p:nvCxnSpPr>
            <p:spPr>
              <a:xfrm>
                <a:off x="9732291" y="5149062"/>
                <a:ext cx="115556" cy="0"/>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a:extLst>
                  <a:ext uri="{FF2B5EF4-FFF2-40B4-BE49-F238E27FC236}">
                    <a16:creationId xmlns:a16="http://schemas.microsoft.com/office/drawing/2014/main" id="{1B4821E2-A3B1-8FE5-944C-8F6B5FD1441F}"/>
                  </a:ext>
                </a:extLst>
              </p:cNvPr>
              <p:cNvCxnSpPr/>
              <p:nvPr/>
            </p:nvCxnSpPr>
            <p:spPr>
              <a:xfrm>
                <a:off x="9558957" y="5149062"/>
                <a:ext cx="115556" cy="0"/>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grpSp>
      </p:grpSp>
      <p:sp>
        <p:nvSpPr>
          <p:cNvPr id="496" name="TextBox 495">
            <a:extLst>
              <a:ext uri="{FF2B5EF4-FFF2-40B4-BE49-F238E27FC236}">
                <a16:creationId xmlns:a16="http://schemas.microsoft.com/office/drawing/2014/main" id="{843F034A-617B-413C-D2E3-CC16B9C2703A}"/>
              </a:ext>
            </a:extLst>
          </p:cNvPr>
          <p:cNvSpPr txBox="1"/>
          <p:nvPr/>
        </p:nvSpPr>
        <p:spPr>
          <a:xfrm>
            <a:off x="9211877" y="4921867"/>
            <a:ext cx="993447" cy="320040"/>
          </a:xfrm>
          <a:prstGeom prst="rect">
            <a:avLst/>
          </a:prstGeom>
          <a:noFill/>
        </p:spPr>
        <p:txBody>
          <a:bodyPr wrap="square" lIns="0" tIns="0" rIns="0" bIns="0" rtlCol="0" anchor="ctr" anchorCtr="0">
            <a:noAutofit/>
          </a:bodyPr>
          <a:lstStyle/>
          <a:p>
            <a:pPr algn="ctr"/>
            <a:r>
              <a:rPr lang="en-US" sz="1050" dirty="0"/>
              <a:t>Muscle</a:t>
            </a:r>
            <a:br>
              <a:rPr lang="en-US" sz="1050" dirty="0"/>
            </a:br>
            <a:r>
              <a:rPr lang="en-US" sz="1050" dirty="0"/>
              <a:t>rigidity</a:t>
            </a:r>
            <a:r>
              <a:rPr lang="en-US" sz="1050" baseline="30000" dirty="0"/>
              <a:t>3</a:t>
            </a:r>
          </a:p>
        </p:txBody>
      </p:sp>
      <p:sp>
        <p:nvSpPr>
          <p:cNvPr id="497" name="Rounded Rectangle 114">
            <a:extLst>
              <a:ext uri="{FF2B5EF4-FFF2-40B4-BE49-F238E27FC236}">
                <a16:creationId xmlns:a16="http://schemas.microsoft.com/office/drawing/2014/main" id="{7C5B7DF8-3D1A-E937-9EE9-08B538E863AD}"/>
              </a:ext>
            </a:extLst>
          </p:cNvPr>
          <p:cNvSpPr>
            <a:spLocks/>
          </p:cNvSpPr>
          <p:nvPr/>
        </p:nvSpPr>
        <p:spPr>
          <a:xfrm>
            <a:off x="816164" y="5476828"/>
            <a:ext cx="11293707" cy="300254"/>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45708" rIns="0" bIns="45708" rtlCol="0" anchor="ctr"/>
          <a:lstStyle/>
          <a:p>
            <a:pPr algn="ctr">
              <a:spcAft>
                <a:spcPts val="300"/>
              </a:spcAft>
              <a:buClr>
                <a:schemeClr val="accent1"/>
              </a:buClr>
            </a:pPr>
            <a:r>
              <a:rPr lang="en-US" sz="2199" b="1" dirty="0">
                <a:solidFill>
                  <a:schemeClr val="tx1"/>
                </a:solidFill>
              </a:rPr>
              <a:t>In most cases, drug-induced parkinsonism tends to present earlier than TD</a:t>
            </a:r>
            <a:r>
              <a:rPr lang="en-US" sz="2199" b="1" baseline="30000" dirty="0">
                <a:solidFill>
                  <a:schemeClr val="tx1"/>
                </a:solidFill>
              </a:rPr>
              <a:t>2-4</a:t>
            </a:r>
          </a:p>
        </p:txBody>
      </p:sp>
    </p:spTree>
    <p:extLst>
      <p:ext uri="{BB962C8B-B14F-4D97-AF65-F5344CB8AC3E}">
        <p14:creationId xmlns:p14="http://schemas.microsoft.com/office/powerpoint/2010/main" val="456712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Tardive Syndromes</a:t>
            </a:r>
          </a:p>
        </p:txBody>
      </p:sp>
      <p:sp>
        <p:nvSpPr>
          <p:cNvPr id="3" name="Slide Number Placeholder 2"/>
          <p:cNvSpPr>
            <a:spLocks noGrp="1"/>
          </p:cNvSpPr>
          <p:nvPr>
            <p:ph type="sldNum" sz="quarter" idx="4"/>
          </p:nvPr>
        </p:nvSpPr>
        <p:spPr/>
        <p:txBody>
          <a:bodyPr/>
          <a:lstStyle/>
          <a:p>
            <a:fld id="{F3C1FD0B-2342-48FB-A867-BE1FD0EAA53B}" type="slidenum">
              <a:rPr lang="en-US"/>
              <a:pPr/>
              <a:t>28</a:t>
            </a:fld>
            <a:endParaRPr lang="en-US" dirty="0"/>
          </a:p>
        </p:txBody>
      </p:sp>
      <p:sp>
        <p:nvSpPr>
          <p:cNvPr id="15" name="Text Placeholder 10"/>
          <p:cNvSpPr>
            <a:spLocks noGrp="1"/>
          </p:cNvSpPr>
          <p:nvPr>
            <p:ph type="body" sz="quarter" idx="10"/>
          </p:nvPr>
        </p:nvSpPr>
        <p:spPr/>
        <p:txBody>
          <a:bodyPr/>
          <a:lstStyle/>
          <a:p>
            <a:r>
              <a:rPr lang="en-US" dirty="0"/>
              <a:t>Differential Diagnosis of Tardive Dyskinesia</a:t>
            </a:r>
          </a:p>
        </p:txBody>
      </p:sp>
      <p:grpSp>
        <p:nvGrpSpPr>
          <p:cNvPr id="22" name="Group 21">
            <a:extLst>
              <a:ext uri="{FF2B5EF4-FFF2-40B4-BE49-F238E27FC236}">
                <a16:creationId xmlns:a16="http://schemas.microsoft.com/office/drawing/2014/main" id="{48ECA44A-4513-3FFA-010F-EC5F40BC8D54}"/>
              </a:ext>
            </a:extLst>
          </p:cNvPr>
          <p:cNvGrpSpPr/>
          <p:nvPr/>
        </p:nvGrpSpPr>
        <p:grpSpPr>
          <a:xfrm>
            <a:off x="977900" y="2191071"/>
            <a:ext cx="10664858" cy="1371245"/>
            <a:chOff x="447675" y="1666874"/>
            <a:chExt cx="10667636" cy="1371602"/>
          </a:xfrm>
        </p:grpSpPr>
        <p:sp>
          <p:nvSpPr>
            <p:cNvPr id="23" name="Freeform 6">
              <a:extLst>
                <a:ext uri="{FF2B5EF4-FFF2-40B4-BE49-F238E27FC236}">
                  <a16:creationId xmlns:a16="http://schemas.microsoft.com/office/drawing/2014/main" id="{2692F292-33B7-372B-F315-3E8CF60FDDF7}"/>
                </a:ext>
              </a:extLst>
            </p:cNvPr>
            <p:cNvSpPr>
              <a:spLocks/>
            </p:cNvSpPr>
            <p:nvPr/>
          </p:nvSpPr>
          <p:spPr bwMode="auto">
            <a:xfrm>
              <a:off x="2362200" y="1666876"/>
              <a:ext cx="1138630" cy="1371600"/>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2" h="1000">
                  <a:moveTo>
                    <a:pt x="0" y="679"/>
                  </a:moveTo>
                  <a:cubicBezTo>
                    <a:pt x="0" y="558"/>
                    <a:pt x="0" y="439"/>
                    <a:pt x="0" y="318"/>
                  </a:cubicBezTo>
                  <a:cubicBezTo>
                    <a:pt x="212" y="318"/>
                    <a:pt x="423" y="318"/>
                    <a:pt x="636" y="318"/>
                  </a:cubicBezTo>
                  <a:cubicBezTo>
                    <a:pt x="636" y="315"/>
                    <a:pt x="636" y="312"/>
                    <a:pt x="636" y="309"/>
                  </a:cubicBezTo>
                  <a:cubicBezTo>
                    <a:pt x="636" y="224"/>
                    <a:pt x="636" y="138"/>
                    <a:pt x="636" y="53"/>
                  </a:cubicBezTo>
                  <a:cubicBezTo>
                    <a:pt x="636" y="32"/>
                    <a:pt x="643" y="16"/>
                    <a:pt x="663" y="7"/>
                  </a:cubicBezTo>
                  <a:cubicBezTo>
                    <a:pt x="679" y="0"/>
                    <a:pt x="696" y="2"/>
                    <a:pt x="711" y="13"/>
                  </a:cubicBezTo>
                  <a:cubicBezTo>
                    <a:pt x="713" y="15"/>
                    <a:pt x="715" y="17"/>
                    <a:pt x="716" y="18"/>
                  </a:cubicBezTo>
                  <a:cubicBezTo>
                    <a:pt x="865" y="167"/>
                    <a:pt x="1013" y="315"/>
                    <a:pt x="1162" y="463"/>
                  </a:cubicBezTo>
                  <a:cubicBezTo>
                    <a:pt x="1179" y="480"/>
                    <a:pt x="1182" y="501"/>
                    <a:pt x="1172" y="520"/>
                  </a:cubicBezTo>
                  <a:cubicBezTo>
                    <a:pt x="1169" y="524"/>
                    <a:pt x="1166" y="528"/>
                    <a:pt x="1163" y="532"/>
                  </a:cubicBezTo>
                  <a:cubicBezTo>
                    <a:pt x="1014" y="681"/>
                    <a:pt x="866" y="830"/>
                    <a:pt x="718" y="978"/>
                  </a:cubicBezTo>
                  <a:cubicBezTo>
                    <a:pt x="701" y="996"/>
                    <a:pt x="679" y="1000"/>
                    <a:pt x="660" y="989"/>
                  </a:cubicBezTo>
                  <a:cubicBezTo>
                    <a:pt x="642" y="980"/>
                    <a:pt x="636" y="964"/>
                    <a:pt x="636" y="945"/>
                  </a:cubicBezTo>
                  <a:cubicBezTo>
                    <a:pt x="636" y="861"/>
                    <a:pt x="636" y="777"/>
                    <a:pt x="636" y="692"/>
                  </a:cubicBezTo>
                  <a:cubicBezTo>
                    <a:pt x="636" y="688"/>
                    <a:pt x="636" y="684"/>
                    <a:pt x="636" y="679"/>
                  </a:cubicBezTo>
                  <a:cubicBezTo>
                    <a:pt x="424" y="679"/>
                    <a:pt x="212" y="679"/>
                    <a:pt x="0" y="679"/>
                  </a:cubicBezTo>
                  <a:close/>
                </a:path>
              </a:pathLst>
            </a:custGeom>
            <a:solidFill>
              <a:schemeClr val="accent1">
                <a:lumMod val="20000"/>
                <a:lumOff val="80000"/>
              </a:schemeClr>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24" name="Text Placeholder 7">
              <a:extLst>
                <a:ext uri="{FF2B5EF4-FFF2-40B4-BE49-F238E27FC236}">
                  <a16:creationId xmlns:a16="http://schemas.microsoft.com/office/drawing/2014/main" id="{43E08A1B-0749-6FD0-4457-2794201AD3F8}"/>
                </a:ext>
              </a:extLst>
            </p:cNvPr>
            <p:cNvSpPr txBox="1">
              <a:spLocks/>
            </p:cNvSpPr>
            <p:nvPr/>
          </p:nvSpPr>
          <p:spPr>
            <a:xfrm>
              <a:off x="447675" y="1666875"/>
              <a:ext cx="2628899" cy="1371600"/>
            </a:xfrm>
            <a:prstGeom prst="rect">
              <a:avLst/>
            </a:prstGeom>
            <a:solidFill>
              <a:schemeClr val="accent1"/>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799" b="1" cap="none" dirty="0"/>
                <a:t>Tardive Dystonia</a:t>
              </a:r>
              <a:r>
                <a:rPr lang="en-US" sz="1799" b="1" cap="none" baseline="30000" dirty="0"/>
                <a:t>1</a:t>
              </a:r>
            </a:p>
          </p:txBody>
        </p:sp>
        <p:sp>
          <p:nvSpPr>
            <p:cNvPr id="27" name="Rounded Rectangle 30">
              <a:extLst>
                <a:ext uri="{FF2B5EF4-FFF2-40B4-BE49-F238E27FC236}">
                  <a16:creationId xmlns:a16="http://schemas.microsoft.com/office/drawing/2014/main" id="{DA908F3F-60EC-971B-4DF6-F314FD21675F}"/>
                </a:ext>
              </a:extLst>
            </p:cNvPr>
            <p:cNvSpPr>
              <a:spLocks/>
            </p:cNvSpPr>
            <p:nvPr/>
          </p:nvSpPr>
          <p:spPr>
            <a:xfrm>
              <a:off x="3571876" y="1666874"/>
              <a:ext cx="7543435" cy="1371600"/>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228531" indent="-228531">
                <a:spcAft>
                  <a:spcPts val="300"/>
                </a:spcAft>
                <a:buClr>
                  <a:schemeClr val="accent1"/>
                </a:buClr>
                <a:buFont typeface="Arial" panose="020B0604020202020204" pitchFamily="34" charset="0"/>
                <a:buChar char="•"/>
              </a:pPr>
              <a:r>
                <a:rPr lang="en-US" sz="1799" dirty="0">
                  <a:solidFill>
                    <a:schemeClr val="tx1"/>
                  </a:solidFill>
                </a:rPr>
                <a:t>Pulling, twisting, sustained, and repetitive movements or postures that are usually focal but can also be segmental or generalized</a:t>
              </a:r>
              <a:endParaRPr lang="en-US" sz="1799" baseline="30000" dirty="0">
                <a:solidFill>
                  <a:schemeClr val="tx1"/>
                </a:solidFill>
              </a:endParaRPr>
            </a:p>
            <a:p>
              <a:pPr marL="228531" indent="-228531">
                <a:spcAft>
                  <a:spcPts val="300"/>
                </a:spcAft>
                <a:buClr>
                  <a:schemeClr val="accent1"/>
                </a:buClr>
                <a:buFont typeface="Arial" panose="020B0604020202020204" pitchFamily="34" charset="0"/>
                <a:buChar char="•"/>
              </a:pPr>
              <a:r>
                <a:rPr lang="en-US" sz="1799" dirty="0">
                  <a:solidFill>
                    <a:schemeClr val="tx1"/>
                  </a:solidFill>
                </a:rPr>
                <a:t>May involve the head, neck, trunk, eyes, mouth, jaw, tongue, and face</a:t>
              </a:r>
              <a:endParaRPr lang="en-US" sz="1799" baseline="30000" dirty="0">
                <a:solidFill>
                  <a:schemeClr val="tx1"/>
                </a:solidFill>
              </a:endParaRPr>
            </a:p>
          </p:txBody>
        </p:sp>
      </p:grpSp>
      <p:grpSp>
        <p:nvGrpSpPr>
          <p:cNvPr id="28" name="Group 27">
            <a:extLst>
              <a:ext uri="{FF2B5EF4-FFF2-40B4-BE49-F238E27FC236}">
                <a16:creationId xmlns:a16="http://schemas.microsoft.com/office/drawing/2014/main" id="{DAAB9169-6508-E10D-7DE7-BE326451A866}"/>
              </a:ext>
            </a:extLst>
          </p:cNvPr>
          <p:cNvGrpSpPr/>
          <p:nvPr/>
        </p:nvGrpSpPr>
        <p:grpSpPr>
          <a:xfrm>
            <a:off x="977900" y="4190801"/>
            <a:ext cx="10574339" cy="1371243"/>
            <a:chOff x="447675" y="3238500"/>
            <a:chExt cx="10577094" cy="1371600"/>
          </a:xfrm>
        </p:grpSpPr>
        <p:sp>
          <p:nvSpPr>
            <p:cNvPr id="29" name="Freeform 6">
              <a:extLst>
                <a:ext uri="{FF2B5EF4-FFF2-40B4-BE49-F238E27FC236}">
                  <a16:creationId xmlns:a16="http://schemas.microsoft.com/office/drawing/2014/main" id="{9632C0CE-3B0B-9EE8-583C-B84E3080BF96}"/>
                </a:ext>
              </a:extLst>
            </p:cNvPr>
            <p:cNvSpPr>
              <a:spLocks/>
            </p:cNvSpPr>
            <p:nvPr/>
          </p:nvSpPr>
          <p:spPr bwMode="auto">
            <a:xfrm>
              <a:off x="2362200" y="3238500"/>
              <a:ext cx="1138630" cy="1371600"/>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2" h="1000">
                  <a:moveTo>
                    <a:pt x="0" y="679"/>
                  </a:moveTo>
                  <a:cubicBezTo>
                    <a:pt x="0" y="558"/>
                    <a:pt x="0" y="439"/>
                    <a:pt x="0" y="318"/>
                  </a:cubicBezTo>
                  <a:cubicBezTo>
                    <a:pt x="212" y="318"/>
                    <a:pt x="423" y="318"/>
                    <a:pt x="636" y="318"/>
                  </a:cubicBezTo>
                  <a:cubicBezTo>
                    <a:pt x="636" y="315"/>
                    <a:pt x="636" y="312"/>
                    <a:pt x="636" y="309"/>
                  </a:cubicBezTo>
                  <a:cubicBezTo>
                    <a:pt x="636" y="224"/>
                    <a:pt x="636" y="138"/>
                    <a:pt x="636" y="53"/>
                  </a:cubicBezTo>
                  <a:cubicBezTo>
                    <a:pt x="636" y="32"/>
                    <a:pt x="643" y="16"/>
                    <a:pt x="663" y="7"/>
                  </a:cubicBezTo>
                  <a:cubicBezTo>
                    <a:pt x="679" y="0"/>
                    <a:pt x="696" y="2"/>
                    <a:pt x="711" y="13"/>
                  </a:cubicBezTo>
                  <a:cubicBezTo>
                    <a:pt x="713" y="15"/>
                    <a:pt x="715" y="17"/>
                    <a:pt x="716" y="18"/>
                  </a:cubicBezTo>
                  <a:cubicBezTo>
                    <a:pt x="865" y="167"/>
                    <a:pt x="1013" y="315"/>
                    <a:pt x="1162" y="463"/>
                  </a:cubicBezTo>
                  <a:cubicBezTo>
                    <a:pt x="1179" y="480"/>
                    <a:pt x="1182" y="501"/>
                    <a:pt x="1172" y="520"/>
                  </a:cubicBezTo>
                  <a:cubicBezTo>
                    <a:pt x="1169" y="524"/>
                    <a:pt x="1166" y="528"/>
                    <a:pt x="1163" y="532"/>
                  </a:cubicBezTo>
                  <a:cubicBezTo>
                    <a:pt x="1014" y="681"/>
                    <a:pt x="866" y="830"/>
                    <a:pt x="718" y="978"/>
                  </a:cubicBezTo>
                  <a:cubicBezTo>
                    <a:pt x="701" y="996"/>
                    <a:pt x="679" y="1000"/>
                    <a:pt x="660" y="989"/>
                  </a:cubicBezTo>
                  <a:cubicBezTo>
                    <a:pt x="642" y="980"/>
                    <a:pt x="636" y="964"/>
                    <a:pt x="636" y="945"/>
                  </a:cubicBezTo>
                  <a:cubicBezTo>
                    <a:pt x="636" y="861"/>
                    <a:pt x="636" y="777"/>
                    <a:pt x="636" y="692"/>
                  </a:cubicBezTo>
                  <a:cubicBezTo>
                    <a:pt x="636" y="688"/>
                    <a:pt x="636" y="684"/>
                    <a:pt x="636" y="679"/>
                  </a:cubicBezTo>
                  <a:cubicBezTo>
                    <a:pt x="424" y="679"/>
                    <a:pt x="212" y="679"/>
                    <a:pt x="0" y="679"/>
                  </a:cubicBezTo>
                  <a:close/>
                </a:path>
              </a:pathLst>
            </a:custGeom>
            <a:solidFill>
              <a:srgbClr val="FAF0E1"/>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30" name="Text Placeholder 7">
              <a:extLst>
                <a:ext uri="{FF2B5EF4-FFF2-40B4-BE49-F238E27FC236}">
                  <a16:creationId xmlns:a16="http://schemas.microsoft.com/office/drawing/2014/main" id="{ABA8CB60-DCED-C2AF-CE88-E2CF404DB8CF}"/>
                </a:ext>
              </a:extLst>
            </p:cNvPr>
            <p:cNvSpPr txBox="1">
              <a:spLocks/>
            </p:cNvSpPr>
            <p:nvPr/>
          </p:nvSpPr>
          <p:spPr>
            <a:xfrm>
              <a:off x="447675" y="3238500"/>
              <a:ext cx="2628899" cy="1371600"/>
            </a:xfrm>
            <a:prstGeom prst="rect">
              <a:avLst/>
            </a:prstGeom>
            <a:solidFill>
              <a:schemeClr val="accent5">
                <a:lumMod val="75000"/>
              </a:schemeClr>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799" b="1" cap="none" dirty="0"/>
                <a:t>Tardive Akathisia</a:t>
              </a:r>
              <a:r>
                <a:rPr lang="en-US" sz="1799" b="1" cap="none" baseline="30000" dirty="0"/>
                <a:t>1</a:t>
              </a:r>
            </a:p>
          </p:txBody>
        </p:sp>
        <p:sp>
          <p:nvSpPr>
            <p:cNvPr id="31" name="Rounded Rectangle 36">
              <a:extLst>
                <a:ext uri="{FF2B5EF4-FFF2-40B4-BE49-F238E27FC236}">
                  <a16:creationId xmlns:a16="http://schemas.microsoft.com/office/drawing/2014/main" id="{A21D6D6A-E4C1-BFBC-AECA-F411BAF1F072}"/>
                </a:ext>
              </a:extLst>
            </p:cNvPr>
            <p:cNvSpPr>
              <a:spLocks/>
            </p:cNvSpPr>
            <p:nvPr/>
          </p:nvSpPr>
          <p:spPr>
            <a:xfrm>
              <a:off x="3571876" y="3238500"/>
              <a:ext cx="7452893" cy="1371600"/>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228531" indent="-228531">
                <a:spcAft>
                  <a:spcPts val="300"/>
                </a:spcAft>
                <a:buClr>
                  <a:schemeClr val="accent5">
                    <a:lumMod val="75000"/>
                  </a:schemeClr>
                </a:buClr>
                <a:buFont typeface="Arial" panose="020B0604020202020204" pitchFamily="34" charset="0"/>
                <a:buChar char="•"/>
              </a:pPr>
              <a:r>
                <a:rPr lang="en-US" sz="1799" dirty="0">
                  <a:solidFill>
                    <a:schemeClr val="tx1"/>
                  </a:solidFill>
                </a:rPr>
                <a:t>Inner feeling of restlessness with urge to move and inability to maintain seated</a:t>
              </a:r>
              <a:endParaRPr lang="en-US" sz="1799" baseline="30000" dirty="0">
                <a:solidFill>
                  <a:schemeClr val="tx1"/>
                </a:solidFill>
              </a:endParaRPr>
            </a:p>
            <a:p>
              <a:pPr marL="228531" indent="-228531">
                <a:spcAft>
                  <a:spcPts val="300"/>
                </a:spcAft>
                <a:buClr>
                  <a:schemeClr val="accent5">
                    <a:lumMod val="75000"/>
                  </a:schemeClr>
                </a:buClr>
                <a:buFont typeface="Arial" panose="020B0604020202020204" pitchFamily="34" charset="0"/>
                <a:buChar char="•"/>
              </a:pPr>
              <a:r>
                <a:rPr lang="en-US" sz="1799" dirty="0">
                  <a:solidFill>
                    <a:schemeClr val="tx1"/>
                  </a:solidFill>
                </a:rPr>
                <a:t>May be associated with stereotypies such as foot tapping, shuffling, shifting weight, or rocking</a:t>
              </a:r>
              <a:endParaRPr lang="en-US" sz="1799" baseline="30000" dirty="0">
                <a:solidFill>
                  <a:schemeClr val="tx1"/>
                </a:solidFill>
              </a:endParaRPr>
            </a:p>
            <a:p>
              <a:pPr marL="228531" indent="-228531">
                <a:spcAft>
                  <a:spcPts val="300"/>
                </a:spcAft>
                <a:buClr>
                  <a:schemeClr val="accent5">
                    <a:lumMod val="75000"/>
                  </a:schemeClr>
                </a:buClr>
                <a:buFont typeface="Arial" panose="020B0604020202020204" pitchFamily="34" charset="0"/>
                <a:buChar char="•"/>
              </a:pPr>
              <a:r>
                <a:rPr lang="en-US" sz="1799" dirty="0">
                  <a:solidFill>
                    <a:schemeClr val="tx1"/>
                  </a:solidFill>
                </a:rPr>
                <a:t>Appears with a delayed onset (weeks to years), whereas acute akathisia may appear after days to months</a:t>
              </a:r>
              <a:endParaRPr lang="en-US" sz="1799" baseline="30000" dirty="0">
                <a:solidFill>
                  <a:schemeClr val="tx1"/>
                </a:solidFill>
              </a:endParaRPr>
            </a:p>
          </p:txBody>
        </p:sp>
      </p:grpSp>
      <p:sp>
        <p:nvSpPr>
          <p:cNvPr id="32" name="TextBox 31">
            <a:extLst>
              <a:ext uri="{FF2B5EF4-FFF2-40B4-BE49-F238E27FC236}">
                <a16:creationId xmlns:a16="http://schemas.microsoft.com/office/drawing/2014/main" id="{4E478BB0-B12C-80E3-7E7E-6C49F8C106F1}"/>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b="1" dirty="0"/>
              <a:t>1. </a:t>
            </a:r>
            <a:r>
              <a:rPr lang="en-US" dirty="0"/>
              <a:t>Hauser RA, et al. </a:t>
            </a:r>
            <a:r>
              <a:rPr lang="en-US" i="1" dirty="0"/>
              <a:t>CNS Spectr</a:t>
            </a:r>
            <a:r>
              <a:rPr lang="en-US" dirty="0"/>
              <a:t>. Published online November 20, 2020. doi:10.1017/S109285292000200X  </a:t>
            </a:r>
            <a:r>
              <a:rPr lang="en-US" b="1" dirty="0"/>
              <a:t>2. </a:t>
            </a:r>
            <a:r>
              <a:rPr lang="en-US" dirty="0"/>
              <a:t>Savitt D, Jankovic J. </a:t>
            </a:r>
            <a:r>
              <a:rPr lang="en-US" i="1" dirty="0"/>
              <a:t>J Neurol Sci</a:t>
            </a:r>
            <a:r>
              <a:rPr lang="en-US" dirty="0"/>
              <a:t>. 2018;389:35-42.</a:t>
            </a:r>
          </a:p>
        </p:txBody>
      </p:sp>
    </p:spTree>
    <p:extLst>
      <p:ext uri="{BB962C8B-B14F-4D97-AF65-F5344CB8AC3E}">
        <p14:creationId xmlns:p14="http://schemas.microsoft.com/office/powerpoint/2010/main" val="3232698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Phenomenology of TD Can Be Similar to Other Conditions</a:t>
            </a:r>
          </a:p>
        </p:txBody>
      </p:sp>
      <p:sp>
        <p:nvSpPr>
          <p:cNvPr id="3" name="Slide Number Placeholder 2"/>
          <p:cNvSpPr>
            <a:spLocks noGrp="1"/>
          </p:cNvSpPr>
          <p:nvPr>
            <p:ph type="sldNum" sz="quarter" idx="4"/>
          </p:nvPr>
        </p:nvSpPr>
        <p:spPr/>
        <p:txBody>
          <a:bodyPr/>
          <a:lstStyle/>
          <a:p>
            <a:fld id="{F3C1FD0B-2342-48FB-A867-BE1FD0EAA53B}" type="slidenum">
              <a:rPr lang="en-US"/>
              <a:pPr/>
              <a:t>29</a:t>
            </a:fld>
            <a:endParaRPr lang="en-US" dirty="0"/>
          </a:p>
        </p:txBody>
      </p:sp>
      <p:sp>
        <p:nvSpPr>
          <p:cNvPr id="22" name="Text Placeholder 10"/>
          <p:cNvSpPr>
            <a:spLocks noGrp="1"/>
          </p:cNvSpPr>
          <p:nvPr>
            <p:ph type="body" sz="quarter" idx="10"/>
          </p:nvPr>
        </p:nvSpPr>
        <p:spPr/>
        <p:txBody>
          <a:bodyPr/>
          <a:lstStyle/>
          <a:p>
            <a:r>
              <a:rPr lang="en-US" dirty="0"/>
              <a:t>Differential Diagnosis of Tardive Dyskinesia</a:t>
            </a:r>
          </a:p>
        </p:txBody>
      </p:sp>
      <p:grpSp>
        <p:nvGrpSpPr>
          <p:cNvPr id="33" name="Group 32">
            <a:extLst>
              <a:ext uri="{FF2B5EF4-FFF2-40B4-BE49-F238E27FC236}">
                <a16:creationId xmlns:a16="http://schemas.microsoft.com/office/drawing/2014/main" id="{0F13D914-D833-2CB3-FAD7-8EC5CE5D2CB1}"/>
              </a:ext>
            </a:extLst>
          </p:cNvPr>
          <p:cNvGrpSpPr/>
          <p:nvPr/>
        </p:nvGrpSpPr>
        <p:grpSpPr>
          <a:xfrm>
            <a:off x="1425464" y="3160492"/>
            <a:ext cx="7520620" cy="2221756"/>
            <a:chOff x="6128678" y="12005611"/>
            <a:chExt cx="5470406" cy="1616075"/>
          </a:xfrm>
          <a:solidFill>
            <a:srgbClr val="F2ECE2"/>
          </a:solidFill>
        </p:grpSpPr>
        <p:sp>
          <p:nvSpPr>
            <p:cNvPr id="35" name="Freeform 6">
              <a:extLst>
                <a:ext uri="{FF2B5EF4-FFF2-40B4-BE49-F238E27FC236}">
                  <a16:creationId xmlns:a16="http://schemas.microsoft.com/office/drawing/2014/main" id="{735BB012-0D84-EF83-FB5E-DF25AE86CBA4}"/>
                </a:ext>
              </a:extLst>
            </p:cNvPr>
            <p:cNvSpPr>
              <a:spLocks/>
            </p:cNvSpPr>
            <p:nvPr/>
          </p:nvSpPr>
          <p:spPr bwMode="auto">
            <a:xfrm>
              <a:off x="9688931" y="12005611"/>
              <a:ext cx="1910153" cy="1616075"/>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2" h="1000">
                  <a:moveTo>
                    <a:pt x="0" y="679"/>
                  </a:moveTo>
                  <a:cubicBezTo>
                    <a:pt x="0" y="558"/>
                    <a:pt x="0" y="439"/>
                    <a:pt x="0" y="318"/>
                  </a:cubicBezTo>
                  <a:cubicBezTo>
                    <a:pt x="212" y="318"/>
                    <a:pt x="423" y="318"/>
                    <a:pt x="636" y="318"/>
                  </a:cubicBezTo>
                  <a:cubicBezTo>
                    <a:pt x="636" y="315"/>
                    <a:pt x="636" y="312"/>
                    <a:pt x="636" y="309"/>
                  </a:cubicBezTo>
                  <a:cubicBezTo>
                    <a:pt x="636" y="224"/>
                    <a:pt x="636" y="138"/>
                    <a:pt x="636" y="53"/>
                  </a:cubicBezTo>
                  <a:cubicBezTo>
                    <a:pt x="636" y="32"/>
                    <a:pt x="643" y="16"/>
                    <a:pt x="663" y="7"/>
                  </a:cubicBezTo>
                  <a:cubicBezTo>
                    <a:pt x="679" y="0"/>
                    <a:pt x="696" y="2"/>
                    <a:pt x="711" y="13"/>
                  </a:cubicBezTo>
                  <a:cubicBezTo>
                    <a:pt x="713" y="15"/>
                    <a:pt x="715" y="17"/>
                    <a:pt x="716" y="18"/>
                  </a:cubicBezTo>
                  <a:cubicBezTo>
                    <a:pt x="865" y="167"/>
                    <a:pt x="1013" y="315"/>
                    <a:pt x="1162" y="463"/>
                  </a:cubicBezTo>
                  <a:cubicBezTo>
                    <a:pt x="1179" y="480"/>
                    <a:pt x="1182" y="501"/>
                    <a:pt x="1172" y="520"/>
                  </a:cubicBezTo>
                  <a:cubicBezTo>
                    <a:pt x="1169" y="524"/>
                    <a:pt x="1166" y="528"/>
                    <a:pt x="1163" y="532"/>
                  </a:cubicBezTo>
                  <a:cubicBezTo>
                    <a:pt x="1014" y="681"/>
                    <a:pt x="866" y="830"/>
                    <a:pt x="718" y="978"/>
                  </a:cubicBezTo>
                  <a:cubicBezTo>
                    <a:pt x="701" y="996"/>
                    <a:pt x="679" y="1000"/>
                    <a:pt x="660" y="989"/>
                  </a:cubicBezTo>
                  <a:cubicBezTo>
                    <a:pt x="642" y="980"/>
                    <a:pt x="636" y="964"/>
                    <a:pt x="636" y="945"/>
                  </a:cubicBezTo>
                  <a:cubicBezTo>
                    <a:pt x="636" y="861"/>
                    <a:pt x="636" y="777"/>
                    <a:pt x="636" y="692"/>
                  </a:cubicBezTo>
                  <a:cubicBezTo>
                    <a:pt x="636" y="688"/>
                    <a:pt x="636" y="684"/>
                    <a:pt x="636" y="679"/>
                  </a:cubicBezTo>
                  <a:cubicBezTo>
                    <a:pt x="424" y="679"/>
                    <a:pt x="212" y="679"/>
                    <a:pt x="0" y="679"/>
                  </a:cubicBezTo>
                  <a:close/>
                </a:path>
              </a:pathLst>
            </a:custGeom>
            <a:solidFill>
              <a:schemeClr val="accent5">
                <a:lumMod val="20000"/>
                <a:lumOff val="80000"/>
              </a:schemeClr>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38" name="Round Same Side Corner Rectangle 48">
              <a:extLst>
                <a:ext uri="{FF2B5EF4-FFF2-40B4-BE49-F238E27FC236}">
                  <a16:creationId xmlns:a16="http://schemas.microsoft.com/office/drawing/2014/main" id="{F0428435-6541-39EA-AE0E-A40FE7ECF399}"/>
                </a:ext>
              </a:extLst>
            </p:cNvPr>
            <p:cNvSpPr/>
            <p:nvPr/>
          </p:nvSpPr>
          <p:spPr>
            <a:xfrm rot="16200000">
              <a:off x="9647323" y="12065580"/>
              <a:ext cx="914401" cy="1496139"/>
            </a:xfrm>
            <a:prstGeom prst="round2SameRect">
              <a:avLst>
                <a:gd name="adj1" fmla="val 50000"/>
                <a:gd name="adj2"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39" name="Round Same Side Corner Rectangle 51">
              <a:extLst>
                <a:ext uri="{FF2B5EF4-FFF2-40B4-BE49-F238E27FC236}">
                  <a16:creationId xmlns:a16="http://schemas.microsoft.com/office/drawing/2014/main" id="{6564931A-2CA5-DFED-5173-D8D781B40E58}"/>
                </a:ext>
              </a:extLst>
            </p:cNvPr>
            <p:cNvSpPr/>
            <p:nvPr/>
          </p:nvSpPr>
          <p:spPr>
            <a:xfrm rot="16200000">
              <a:off x="7507015" y="10978110"/>
              <a:ext cx="914401" cy="3671076"/>
            </a:xfrm>
            <a:prstGeom prst="round2SameRect">
              <a:avLst>
                <a:gd name="adj1" fmla="val 50000"/>
                <a:gd name="adj2" fmla="val 0"/>
              </a:avLst>
            </a:prstGeom>
            <a:gradFill>
              <a:gsLst>
                <a:gs pos="8000">
                  <a:schemeClr val="bg1"/>
                </a:gs>
                <a:gs pos="50000">
                  <a:schemeClr val="accent5">
                    <a:lumMod val="20000"/>
                    <a:lumOff val="80000"/>
                  </a:schemeClr>
                </a:gs>
                <a:gs pos="100000">
                  <a:schemeClr val="accent5">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grpSp>
        <p:nvGrpSpPr>
          <p:cNvPr id="40" name="Group 39">
            <a:extLst>
              <a:ext uri="{FF2B5EF4-FFF2-40B4-BE49-F238E27FC236}">
                <a16:creationId xmlns:a16="http://schemas.microsoft.com/office/drawing/2014/main" id="{89AF58D7-787A-9FB8-A4E1-D9DF6AA89443}"/>
              </a:ext>
            </a:extLst>
          </p:cNvPr>
          <p:cNvGrpSpPr/>
          <p:nvPr/>
        </p:nvGrpSpPr>
        <p:grpSpPr>
          <a:xfrm>
            <a:off x="977900" y="1703547"/>
            <a:ext cx="6321129" cy="931652"/>
            <a:chOff x="447675" y="1666875"/>
            <a:chExt cx="6322776" cy="931895"/>
          </a:xfrm>
        </p:grpSpPr>
        <p:sp>
          <p:nvSpPr>
            <p:cNvPr id="41" name="Freeform 6">
              <a:extLst>
                <a:ext uri="{FF2B5EF4-FFF2-40B4-BE49-F238E27FC236}">
                  <a16:creationId xmlns:a16="http://schemas.microsoft.com/office/drawing/2014/main" id="{B2870550-7D56-0A41-BE34-AD71895926C5}"/>
                </a:ext>
              </a:extLst>
            </p:cNvPr>
            <p:cNvSpPr>
              <a:spLocks/>
            </p:cNvSpPr>
            <p:nvPr/>
          </p:nvSpPr>
          <p:spPr bwMode="auto">
            <a:xfrm rot="5400000">
              <a:off x="3166928" y="1657659"/>
              <a:ext cx="884270" cy="997952"/>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2" h="1000">
                  <a:moveTo>
                    <a:pt x="0" y="679"/>
                  </a:moveTo>
                  <a:cubicBezTo>
                    <a:pt x="0" y="558"/>
                    <a:pt x="0" y="439"/>
                    <a:pt x="0" y="318"/>
                  </a:cubicBezTo>
                  <a:cubicBezTo>
                    <a:pt x="212" y="318"/>
                    <a:pt x="423" y="318"/>
                    <a:pt x="636" y="318"/>
                  </a:cubicBezTo>
                  <a:cubicBezTo>
                    <a:pt x="636" y="315"/>
                    <a:pt x="636" y="312"/>
                    <a:pt x="636" y="309"/>
                  </a:cubicBezTo>
                  <a:cubicBezTo>
                    <a:pt x="636" y="224"/>
                    <a:pt x="636" y="138"/>
                    <a:pt x="636" y="53"/>
                  </a:cubicBezTo>
                  <a:cubicBezTo>
                    <a:pt x="636" y="32"/>
                    <a:pt x="643" y="16"/>
                    <a:pt x="663" y="7"/>
                  </a:cubicBezTo>
                  <a:cubicBezTo>
                    <a:pt x="679" y="0"/>
                    <a:pt x="696" y="2"/>
                    <a:pt x="711" y="13"/>
                  </a:cubicBezTo>
                  <a:cubicBezTo>
                    <a:pt x="713" y="15"/>
                    <a:pt x="715" y="17"/>
                    <a:pt x="716" y="18"/>
                  </a:cubicBezTo>
                  <a:cubicBezTo>
                    <a:pt x="865" y="167"/>
                    <a:pt x="1013" y="315"/>
                    <a:pt x="1162" y="463"/>
                  </a:cubicBezTo>
                  <a:cubicBezTo>
                    <a:pt x="1179" y="480"/>
                    <a:pt x="1182" y="501"/>
                    <a:pt x="1172" y="520"/>
                  </a:cubicBezTo>
                  <a:cubicBezTo>
                    <a:pt x="1169" y="524"/>
                    <a:pt x="1166" y="528"/>
                    <a:pt x="1163" y="532"/>
                  </a:cubicBezTo>
                  <a:cubicBezTo>
                    <a:pt x="1014" y="681"/>
                    <a:pt x="866" y="830"/>
                    <a:pt x="718" y="978"/>
                  </a:cubicBezTo>
                  <a:cubicBezTo>
                    <a:pt x="701" y="996"/>
                    <a:pt x="679" y="1000"/>
                    <a:pt x="660" y="989"/>
                  </a:cubicBezTo>
                  <a:cubicBezTo>
                    <a:pt x="642" y="980"/>
                    <a:pt x="636" y="964"/>
                    <a:pt x="636" y="945"/>
                  </a:cubicBezTo>
                  <a:cubicBezTo>
                    <a:pt x="636" y="861"/>
                    <a:pt x="636" y="777"/>
                    <a:pt x="636" y="692"/>
                  </a:cubicBezTo>
                  <a:cubicBezTo>
                    <a:pt x="636" y="688"/>
                    <a:pt x="636" y="684"/>
                    <a:pt x="636" y="679"/>
                  </a:cubicBezTo>
                  <a:cubicBezTo>
                    <a:pt x="424" y="679"/>
                    <a:pt x="212" y="679"/>
                    <a:pt x="0" y="679"/>
                  </a:cubicBez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endParaRPr lang="en-US" sz="1600" dirty="0">
                <a:solidFill>
                  <a:schemeClr val="accent5"/>
                </a:solidFill>
              </a:endParaRPr>
            </a:p>
          </p:txBody>
        </p:sp>
        <p:sp>
          <p:nvSpPr>
            <p:cNvPr id="42" name="Rectangle 41">
              <a:extLst>
                <a:ext uri="{FF2B5EF4-FFF2-40B4-BE49-F238E27FC236}">
                  <a16:creationId xmlns:a16="http://schemas.microsoft.com/office/drawing/2014/main" id="{46045DF3-C6AA-13F6-804F-B190001ED9AB}"/>
                </a:ext>
              </a:extLst>
            </p:cNvPr>
            <p:cNvSpPr/>
            <p:nvPr/>
          </p:nvSpPr>
          <p:spPr>
            <a:xfrm>
              <a:off x="447675" y="1666875"/>
              <a:ext cx="6322776" cy="59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5"/>
                  </a:solidFill>
                </a:rPr>
                <a:t>Categories of Differential Diagnoses of TD Include</a:t>
              </a:r>
              <a:r>
                <a:rPr lang="en-US" b="1" baseline="30000" dirty="0">
                  <a:solidFill>
                    <a:schemeClr val="accent5"/>
                  </a:solidFill>
                </a:rPr>
                <a:t>1</a:t>
              </a:r>
              <a:r>
                <a:rPr lang="en-US" b="1" dirty="0">
                  <a:solidFill>
                    <a:schemeClr val="accent5"/>
                  </a:solidFill>
                </a:rPr>
                <a:t>:</a:t>
              </a:r>
              <a:endParaRPr lang="en-US" b="1" baseline="30000" dirty="0">
                <a:solidFill>
                  <a:schemeClr val="accent5"/>
                </a:solidFill>
              </a:endParaRPr>
            </a:p>
          </p:txBody>
        </p:sp>
      </p:grpSp>
      <p:sp>
        <p:nvSpPr>
          <p:cNvPr id="43" name="Freeform 34">
            <a:extLst>
              <a:ext uri="{FF2B5EF4-FFF2-40B4-BE49-F238E27FC236}">
                <a16:creationId xmlns:a16="http://schemas.microsoft.com/office/drawing/2014/main" id="{D9BF9E56-6CA3-C52F-26E3-840093422704}"/>
              </a:ext>
            </a:extLst>
          </p:cNvPr>
          <p:cNvSpPr/>
          <p:nvPr/>
        </p:nvSpPr>
        <p:spPr>
          <a:xfrm>
            <a:off x="977900" y="2881704"/>
            <a:ext cx="1316393" cy="1312014"/>
          </a:xfrm>
          <a:custGeom>
            <a:avLst/>
            <a:gdLst>
              <a:gd name="connsiteX0" fmla="*/ 0 w 1554474"/>
              <a:gd name="connsiteY0" fmla="*/ 732378 h 1464756"/>
              <a:gd name="connsiteX1" fmla="*/ 777237 w 1554474"/>
              <a:gd name="connsiteY1" fmla="*/ 0 h 1464756"/>
              <a:gd name="connsiteX2" fmla="*/ 1554474 w 1554474"/>
              <a:gd name="connsiteY2" fmla="*/ 732378 h 1464756"/>
              <a:gd name="connsiteX3" fmla="*/ 777237 w 1554474"/>
              <a:gd name="connsiteY3" fmla="*/ 1464756 h 1464756"/>
              <a:gd name="connsiteX4" fmla="*/ 0 w 1554474"/>
              <a:gd name="connsiteY4" fmla="*/ 732378 h 1464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74" h="1464756">
                <a:moveTo>
                  <a:pt x="0" y="732378"/>
                </a:moveTo>
                <a:cubicBezTo>
                  <a:pt x="0" y="327897"/>
                  <a:pt x="347981" y="0"/>
                  <a:pt x="777237" y="0"/>
                </a:cubicBezTo>
                <a:cubicBezTo>
                  <a:pt x="1206493" y="0"/>
                  <a:pt x="1554474" y="327897"/>
                  <a:pt x="1554474" y="732378"/>
                </a:cubicBezTo>
                <a:cubicBezTo>
                  <a:pt x="1554474" y="1136859"/>
                  <a:pt x="1206493" y="1464756"/>
                  <a:pt x="777237" y="1464756"/>
                </a:cubicBezTo>
                <a:cubicBezTo>
                  <a:pt x="347981" y="1464756"/>
                  <a:pt x="0" y="1136859"/>
                  <a:pt x="0" y="732378"/>
                </a:cubicBezTo>
                <a:close/>
              </a:path>
            </a:pathLst>
          </a:custGeom>
          <a:solidFill>
            <a:schemeClr val="accent2">
              <a:lumMod val="75000"/>
            </a:schemeClr>
          </a:solidFill>
          <a:effectLst/>
          <a:scene3d>
            <a:camera prst="orthographicFront"/>
            <a:lightRig rig="flat" dir="t"/>
          </a:scene3d>
          <a:sp3d prstMaterial="plastic">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none" lIns="182832" tIns="182832" rIns="182832" bIns="182832" numCol="1" spcCol="1270" anchor="ctr" anchorCtr="0">
            <a:noAutofit/>
          </a:bodyPr>
          <a:lstStyle/>
          <a:p>
            <a:pPr algn="ctr" defTabSz="444367">
              <a:lnSpc>
                <a:spcPct val="90000"/>
              </a:lnSpc>
              <a:spcBef>
                <a:spcPct val="0"/>
              </a:spcBef>
            </a:pPr>
            <a:r>
              <a:rPr lang="en-US" sz="1200" b="1" dirty="0">
                <a:solidFill>
                  <a:schemeClr val="bg1"/>
                </a:solidFill>
              </a:rPr>
              <a:t>Acute</a:t>
            </a:r>
            <a:br>
              <a:rPr lang="en-US" sz="1200" b="1" dirty="0">
                <a:solidFill>
                  <a:schemeClr val="bg1"/>
                </a:solidFill>
              </a:rPr>
            </a:br>
            <a:r>
              <a:rPr lang="en-US" sz="1200" b="1" dirty="0">
                <a:solidFill>
                  <a:schemeClr val="bg1"/>
                </a:solidFill>
              </a:rPr>
              <a:t>motor disorders</a:t>
            </a:r>
            <a:endParaRPr lang="en-US" sz="1200" b="1" baseline="30000" dirty="0">
              <a:solidFill>
                <a:schemeClr val="bg1"/>
              </a:solidFill>
            </a:endParaRPr>
          </a:p>
        </p:txBody>
      </p:sp>
      <p:sp>
        <p:nvSpPr>
          <p:cNvPr id="45" name="Freeform 37">
            <a:extLst>
              <a:ext uri="{FF2B5EF4-FFF2-40B4-BE49-F238E27FC236}">
                <a16:creationId xmlns:a16="http://schemas.microsoft.com/office/drawing/2014/main" id="{47C21024-D274-8311-7774-DDD47A03B034}"/>
              </a:ext>
            </a:extLst>
          </p:cNvPr>
          <p:cNvSpPr/>
          <p:nvPr/>
        </p:nvSpPr>
        <p:spPr>
          <a:xfrm>
            <a:off x="1901584" y="4423137"/>
            <a:ext cx="1316393" cy="1312014"/>
          </a:xfrm>
          <a:custGeom>
            <a:avLst/>
            <a:gdLst>
              <a:gd name="connsiteX0" fmla="*/ 0 w 1554474"/>
              <a:gd name="connsiteY0" fmla="*/ 732378 h 1464756"/>
              <a:gd name="connsiteX1" fmla="*/ 777237 w 1554474"/>
              <a:gd name="connsiteY1" fmla="*/ 0 h 1464756"/>
              <a:gd name="connsiteX2" fmla="*/ 1554474 w 1554474"/>
              <a:gd name="connsiteY2" fmla="*/ 732378 h 1464756"/>
              <a:gd name="connsiteX3" fmla="*/ 777237 w 1554474"/>
              <a:gd name="connsiteY3" fmla="*/ 1464756 h 1464756"/>
              <a:gd name="connsiteX4" fmla="*/ 0 w 1554474"/>
              <a:gd name="connsiteY4" fmla="*/ 732378 h 1464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74" h="1464756">
                <a:moveTo>
                  <a:pt x="0" y="732378"/>
                </a:moveTo>
                <a:cubicBezTo>
                  <a:pt x="0" y="327897"/>
                  <a:pt x="347981" y="0"/>
                  <a:pt x="777237" y="0"/>
                </a:cubicBezTo>
                <a:cubicBezTo>
                  <a:pt x="1206493" y="0"/>
                  <a:pt x="1554474" y="327897"/>
                  <a:pt x="1554474" y="732378"/>
                </a:cubicBezTo>
                <a:cubicBezTo>
                  <a:pt x="1554474" y="1136859"/>
                  <a:pt x="1206493" y="1464756"/>
                  <a:pt x="777237" y="1464756"/>
                </a:cubicBezTo>
                <a:cubicBezTo>
                  <a:pt x="347981" y="1464756"/>
                  <a:pt x="0" y="1136859"/>
                  <a:pt x="0" y="732378"/>
                </a:cubicBezTo>
                <a:close/>
              </a:path>
            </a:pathLst>
          </a:custGeom>
          <a:solidFill>
            <a:schemeClr val="accent2">
              <a:lumMod val="75000"/>
            </a:schemeClr>
          </a:solidFill>
          <a:effectLst/>
          <a:scene3d>
            <a:camera prst="orthographicFront"/>
            <a:lightRig rig="flat" dir="t"/>
          </a:scene3d>
          <a:sp3d prstMaterial="plastic">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none" lIns="182832" tIns="182832" rIns="182832" bIns="182832" numCol="1" spcCol="1270" anchor="ctr" anchorCtr="0">
            <a:noAutofit/>
          </a:bodyPr>
          <a:lstStyle/>
          <a:p>
            <a:pPr algn="ctr" defTabSz="444367">
              <a:lnSpc>
                <a:spcPct val="90000"/>
              </a:lnSpc>
              <a:spcBef>
                <a:spcPct val="0"/>
              </a:spcBef>
            </a:pPr>
            <a:r>
              <a:rPr lang="en-US" sz="1200" b="1" dirty="0">
                <a:solidFill>
                  <a:schemeClr val="bg1"/>
                </a:solidFill>
              </a:rPr>
              <a:t>Transient</a:t>
            </a:r>
            <a:br>
              <a:rPr lang="en-US" sz="1200" b="1" dirty="0">
                <a:solidFill>
                  <a:schemeClr val="bg1"/>
                </a:solidFill>
              </a:rPr>
            </a:br>
            <a:r>
              <a:rPr lang="en-US" sz="1200" b="1" dirty="0">
                <a:solidFill>
                  <a:schemeClr val="bg1"/>
                </a:solidFill>
              </a:rPr>
              <a:t>withdrawal</a:t>
            </a:r>
            <a:br>
              <a:rPr lang="en-US" sz="1200" b="1" dirty="0">
                <a:solidFill>
                  <a:schemeClr val="bg1"/>
                </a:solidFill>
              </a:rPr>
            </a:br>
            <a:r>
              <a:rPr lang="en-US" sz="1200" b="1" dirty="0">
                <a:solidFill>
                  <a:schemeClr val="bg1"/>
                </a:solidFill>
              </a:rPr>
              <a:t>dyskinesias</a:t>
            </a:r>
          </a:p>
        </p:txBody>
      </p:sp>
      <p:sp>
        <p:nvSpPr>
          <p:cNvPr id="46" name="Freeform 38">
            <a:extLst>
              <a:ext uri="{FF2B5EF4-FFF2-40B4-BE49-F238E27FC236}">
                <a16:creationId xmlns:a16="http://schemas.microsoft.com/office/drawing/2014/main" id="{4E2A0613-3A18-FEE1-54F8-39CD644857BD}"/>
              </a:ext>
            </a:extLst>
          </p:cNvPr>
          <p:cNvSpPr/>
          <p:nvPr/>
        </p:nvSpPr>
        <p:spPr>
          <a:xfrm>
            <a:off x="2646145" y="2881704"/>
            <a:ext cx="1316393" cy="1312014"/>
          </a:xfrm>
          <a:custGeom>
            <a:avLst/>
            <a:gdLst>
              <a:gd name="connsiteX0" fmla="*/ 0 w 1554474"/>
              <a:gd name="connsiteY0" fmla="*/ 732378 h 1464756"/>
              <a:gd name="connsiteX1" fmla="*/ 777237 w 1554474"/>
              <a:gd name="connsiteY1" fmla="*/ 0 h 1464756"/>
              <a:gd name="connsiteX2" fmla="*/ 1554474 w 1554474"/>
              <a:gd name="connsiteY2" fmla="*/ 732378 h 1464756"/>
              <a:gd name="connsiteX3" fmla="*/ 777237 w 1554474"/>
              <a:gd name="connsiteY3" fmla="*/ 1464756 h 1464756"/>
              <a:gd name="connsiteX4" fmla="*/ 0 w 1554474"/>
              <a:gd name="connsiteY4" fmla="*/ 732378 h 1464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74" h="1464756">
                <a:moveTo>
                  <a:pt x="0" y="732378"/>
                </a:moveTo>
                <a:cubicBezTo>
                  <a:pt x="0" y="327897"/>
                  <a:pt x="347981" y="0"/>
                  <a:pt x="777237" y="0"/>
                </a:cubicBezTo>
                <a:cubicBezTo>
                  <a:pt x="1206493" y="0"/>
                  <a:pt x="1554474" y="327897"/>
                  <a:pt x="1554474" y="732378"/>
                </a:cubicBezTo>
                <a:cubicBezTo>
                  <a:pt x="1554474" y="1136859"/>
                  <a:pt x="1206493" y="1464756"/>
                  <a:pt x="777237" y="1464756"/>
                </a:cubicBezTo>
                <a:cubicBezTo>
                  <a:pt x="347981" y="1464756"/>
                  <a:pt x="0" y="1136859"/>
                  <a:pt x="0" y="732378"/>
                </a:cubicBezTo>
                <a:close/>
              </a:path>
            </a:pathLst>
          </a:custGeom>
          <a:solidFill>
            <a:schemeClr val="accent2">
              <a:lumMod val="75000"/>
            </a:schemeClr>
          </a:solidFill>
          <a:effectLst/>
          <a:scene3d>
            <a:camera prst="orthographicFront"/>
            <a:lightRig rig="flat" dir="t"/>
          </a:scene3d>
          <a:sp3d prstMaterial="plastic">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none" lIns="182832" tIns="182832" rIns="182832" bIns="182832" numCol="1" spcCol="1270" anchor="ctr" anchorCtr="0">
            <a:noAutofit/>
          </a:bodyPr>
          <a:lstStyle/>
          <a:p>
            <a:pPr algn="ctr" defTabSz="444367">
              <a:lnSpc>
                <a:spcPct val="90000"/>
              </a:lnSpc>
              <a:spcBef>
                <a:spcPct val="0"/>
              </a:spcBef>
            </a:pPr>
            <a:r>
              <a:rPr lang="en-US" sz="1200" b="1" dirty="0">
                <a:solidFill>
                  <a:schemeClr val="bg1"/>
                </a:solidFill>
              </a:rPr>
              <a:t>Structural,</a:t>
            </a:r>
            <a:br>
              <a:rPr lang="en-US" sz="1200" b="1" dirty="0">
                <a:solidFill>
                  <a:schemeClr val="bg1"/>
                </a:solidFill>
              </a:rPr>
            </a:br>
            <a:r>
              <a:rPr lang="en-US" sz="1200" b="1" dirty="0">
                <a:solidFill>
                  <a:schemeClr val="bg1"/>
                </a:solidFill>
              </a:rPr>
              <a:t>neurologic,</a:t>
            </a:r>
            <a:br>
              <a:rPr lang="en-US" sz="1200" b="1" dirty="0">
                <a:solidFill>
                  <a:schemeClr val="bg1"/>
                </a:solidFill>
              </a:rPr>
            </a:br>
            <a:r>
              <a:rPr lang="en-US" sz="1200" b="1" dirty="0">
                <a:solidFill>
                  <a:schemeClr val="bg1"/>
                </a:solidFill>
              </a:rPr>
              <a:t>and/or</a:t>
            </a:r>
            <a:br>
              <a:rPr lang="en-US" sz="1200" b="1" dirty="0">
                <a:solidFill>
                  <a:schemeClr val="bg1"/>
                </a:solidFill>
              </a:rPr>
            </a:br>
            <a:r>
              <a:rPr lang="en-US" sz="1200" b="1" dirty="0">
                <a:solidFill>
                  <a:schemeClr val="bg1"/>
                </a:solidFill>
              </a:rPr>
              <a:t>degenerative</a:t>
            </a:r>
            <a:br>
              <a:rPr lang="en-US" sz="1200" b="1" dirty="0">
                <a:solidFill>
                  <a:schemeClr val="bg1"/>
                </a:solidFill>
              </a:rPr>
            </a:br>
            <a:r>
              <a:rPr lang="en-US" sz="1200" b="1" dirty="0">
                <a:solidFill>
                  <a:schemeClr val="bg1"/>
                </a:solidFill>
              </a:rPr>
              <a:t>conditions</a:t>
            </a:r>
          </a:p>
        </p:txBody>
      </p:sp>
      <p:sp>
        <p:nvSpPr>
          <p:cNvPr id="47" name="Freeform 39">
            <a:extLst>
              <a:ext uri="{FF2B5EF4-FFF2-40B4-BE49-F238E27FC236}">
                <a16:creationId xmlns:a16="http://schemas.microsoft.com/office/drawing/2014/main" id="{E0A49367-2479-03E7-D6A2-BA954E2410F1}"/>
              </a:ext>
            </a:extLst>
          </p:cNvPr>
          <p:cNvSpPr/>
          <p:nvPr/>
        </p:nvSpPr>
        <p:spPr>
          <a:xfrm>
            <a:off x="4314391" y="2881704"/>
            <a:ext cx="1316393" cy="1312014"/>
          </a:xfrm>
          <a:custGeom>
            <a:avLst/>
            <a:gdLst>
              <a:gd name="connsiteX0" fmla="*/ 0 w 1554474"/>
              <a:gd name="connsiteY0" fmla="*/ 732378 h 1464756"/>
              <a:gd name="connsiteX1" fmla="*/ 777237 w 1554474"/>
              <a:gd name="connsiteY1" fmla="*/ 0 h 1464756"/>
              <a:gd name="connsiteX2" fmla="*/ 1554474 w 1554474"/>
              <a:gd name="connsiteY2" fmla="*/ 732378 h 1464756"/>
              <a:gd name="connsiteX3" fmla="*/ 777237 w 1554474"/>
              <a:gd name="connsiteY3" fmla="*/ 1464756 h 1464756"/>
              <a:gd name="connsiteX4" fmla="*/ 0 w 1554474"/>
              <a:gd name="connsiteY4" fmla="*/ 732378 h 1464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74" h="1464756">
                <a:moveTo>
                  <a:pt x="0" y="732378"/>
                </a:moveTo>
                <a:cubicBezTo>
                  <a:pt x="0" y="327897"/>
                  <a:pt x="347981" y="0"/>
                  <a:pt x="777237" y="0"/>
                </a:cubicBezTo>
                <a:cubicBezTo>
                  <a:pt x="1206493" y="0"/>
                  <a:pt x="1554474" y="327897"/>
                  <a:pt x="1554474" y="732378"/>
                </a:cubicBezTo>
                <a:cubicBezTo>
                  <a:pt x="1554474" y="1136859"/>
                  <a:pt x="1206493" y="1464756"/>
                  <a:pt x="777237" y="1464756"/>
                </a:cubicBezTo>
                <a:cubicBezTo>
                  <a:pt x="347981" y="1464756"/>
                  <a:pt x="0" y="1136859"/>
                  <a:pt x="0" y="732378"/>
                </a:cubicBezTo>
                <a:close/>
              </a:path>
            </a:pathLst>
          </a:custGeom>
          <a:solidFill>
            <a:schemeClr val="accent2">
              <a:lumMod val="75000"/>
            </a:schemeClr>
          </a:solidFill>
          <a:effectLst/>
          <a:scene3d>
            <a:camera prst="orthographicFront"/>
            <a:lightRig rig="flat" dir="t"/>
          </a:scene3d>
          <a:sp3d prstMaterial="plastic">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none" lIns="182832" tIns="182832" rIns="182832" bIns="182832" numCol="1" spcCol="1270" anchor="ctr" anchorCtr="0">
            <a:noAutofit/>
          </a:bodyPr>
          <a:lstStyle/>
          <a:p>
            <a:pPr algn="ctr" defTabSz="444367">
              <a:lnSpc>
                <a:spcPct val="90000"/>
              </a:lnSpc>
              <a:spcBef>
                <a:spcPct val="0"/>
              </a:spcBef>
            </a:pPr>
            <a:r>
              <a:rPr lang="en-US" sz="1200" b="1" dirty="0">
                <a:solidFill>
                  <a:schemeClr val="bg1"/>
                </a:solidFill>
              </a:rPr>
              <a:t>Sequelae to</a:t>
            </a:r>
            <a:br>
              <a:rPr lang="en-US" sz="1200" b="1" dirty="0">
                <a:solidFill>
                  <a:schemeClr val="bg1"/>
                </a:solidFill>
              </a:rPr>
            </a:br>
            <a:r>
              <a:rPr lang="en-US" sz="1200" b="1" dirty="0">
                <a:solidFill>
                  <a:schemeClr val="bg1"/>
                </a:solidFill>
              </a:rPr>
              <a:t>acute brain</a:t>
            </a:r>
            <a:br>
              <a:rPr lang="en-US" sz="1200" b="1" dirty="0">
                <a:solidFill>
                  <a:schemeClr val="bg1"/>
                </a:solidFill>
              </a:rPr>
            </a:br>
            <a:r>
              <a:rPr lang="en-US" sz="1200" b="1" dirty="0">
                <a:solidFill>
                  <a:schemeClr val="bg1"/>
                </a:solidFill>
              </a:rPr>
              <a:t>injury, anoxic,</a:t>
            </a:r>
            <a:br>
              <a:rPr lang="en-US" sz="1200" b="1" dirty="0">
                <a:solidFill>
                  <a:schemeClr val="bg1"/>
                </a:solidFill>
              </a:rPr>
            </a:br>
            <a:r>
              <a:rPr lang="en-US" sz="1200" b="1" dirty="0">
                <a:solidFill>
                  <a:schemeClr val="bg1"/>
                </a:solidFill>
              </a:rPr>
              <a:t>or encephalitic</a:t>
            </a:r>
            <a:br>
              <a:rPr lang="en-US" sz="1200" b="1" dirty="0">
                <a:solidFill>
                  <a:schemeClr val="bg1"/>
                </a:solidFill>
              </a:rPr>
            </a:br>
            <a:r>
              <a:rPr lang="en-US" sz="1200" b="1" dirty="0">
                <a:solidFill>
                  <a:schemeClr val="bg1"/>
                </a:solidFill>
              </a:rPr>
              <a:t>states</a:t>
            </a:r>
          </a:p>
        </p:txBody>
      </p:sp>
      <p:sp>
        <p:nvSpPr>
          <p:cNvPr id="48" name="Freeform 40">
            <a:extLst>
              <a:ext uri="{FF2B5EF4-FFF2-40B4-BE49-F238E27FC236}">
                <a16:creationId xmlns:a16="http://schemas.microsoft.com/office/drawing/2014/main" id="{57C98C65-D3F0-7B5E-DFF8-6C2082BF7008}"/>
              </a:ext>
            </a:extLst>
          </p:cNvPr>
          <p:cNvSpPr/>
          <p:nvPr/>
        </p:nvSpPr>
        <p:spPr>
          <a:xfrm>
            <a:off x="5253511" y="4423137"/>
            <a:ext cx="1316393" cy="1312014"/>
          </a:xfrm>
          <a:custGeom>
            <a:avLst/>
            <a:gdLst>
              <a:gd name="connsiteX0" fmla="*/ 0 w 1554474"/>
              <a:gd name="connsiteY0" fmla="*/ 732378 h 1464756"/>
              <a:gd name="connsiteX1" fmla="*/ 777237 w 1554474"/>
              <a:gd name="connsiteY1" fmla="*/ 0 h 1464756"/>
              <a:gd name="connsiteX2" fmla="*/ 1554474 w 1554474"/>
              <a:gd name="connsiteY2" fmla="*/ 732378 h 1464756"/>
              <a:gd name="connsiteX3" fmla="*/ 777237 w 1554474"/>
              <a:gd name="connsiteY3" fmla="*/ 1464756 h 1464756"/>
              <a:gd name="connsiteX4" fmla="*/ 0 w 1554474"/>
              <a:gd name="connsiteY4" fmla="*/ 732378 h 1464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74" h="1464756">
                <a:moveTo>
                  <a:pt x="0" y="732378"/>
                </a:moveTo>
                <a:cubicBezTo>
                  <a:pt x="0" y="327897"/>
                  <a:pt x="347981" y="0"/>
                  <a:pt x="777237" y="0"/>
                </a:cubicBezTo>
                <a:cubicBezTo>
                  <a:pt x="1206493" y="0"/>
                  <a:pt x="1554474" y="327897"/>
                  <a:pt x="1554474" y="732378"/>
                </a:cubicBezTo>
                <a:cubicBezTo>
                  <a:pt x="1554474" y="1136859"/>
                  <a:pt x="1206493" y="1464756"/>
                  <a:pt x="777237" y="1464756"/>
                </a:cubicBezTo>
                <a:cubicBezTo>
                  <a:pt x="347981" y="1464756"/>
                  <a:pt x="0" y="1136859"/>
                  <a:pt x="0" y="732378"/>
                </a:cubicBezTo>
                <a:close/>
              </a:path>
            </a:pathLst>
          </a:custGeom>
          <a:solidFill>
            <a:schemeClr val="accent2">
              <a:lumMod val="75000"/>
            </a:schemeClr>
          </a:solidFill>
          <a:effectLst/>
          <a:scene3d>
            <a:camera prst="orthographicFront"/>
            <a:lightRig rig="flat" dir="t"/>
          </a:scene3d>
          <a:sp3d prstMaterial="plastic">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none" lIns="182832" tIns="182832" rIns="182832" bIns="182832" numCol="1" spcCol="1270" anchor="ctr" anchorCtr="0">
            <a:noAutofit/>
          </a:bodyPr>
          <a:lstStyle/>
          <a:p>
            <a:pPr algn="ctr" defTabSz="444367">
              <a:lnSpc>
                <a:spcPct val="90000"/>
              </a:lnSpc>
              <a:spcBef>
                <a:spcPct val="0"/>
              </a:spcBef>
            </a:pPr>
            <a:r>
              <a:rPr lang="en-US" sz="1200" b="1" dirty="0">
                <a:solidFill>
                  <a:schemeClr val="bg1"/>
                </a:solidFill>
              </a:rPr>
              <a:t>Metabolic</a:t>
            </a:r>
            <a:br>
              <a:rPr lang="en-US" sz="1200" b="1" dirty="0">
                <a:solidFill>
                  <a:schemeClr val="bg1"/>
                </a:solidFill>
              </a:rPr>
            </a:br>
            <a:r>
              <a:rPr lang="en-US" sz="1200" b="1" dirty="0">
                <a:solidFill>
                  <a:schemeClr val="bg1"/>
                </a:solidFill>
              </a:rPr>
              <a:t>states</a:t>
            </a:r>
          </a:p>
        </p:txBody>
      </p:sp>
      <p:sp>
        <p:nvSpPr>
          <p:cNvPr id="49" name="Freeform 41">
            <a:extLst>
              <a:ext uri="{FF2B5EF4-FFF2-40B4-BE49-F238E27FC236}">
                <a16:creationId xmlns:a16="http://schemas.microsoft.com/office/drawing/2014/main" id="{183DF556-379D-93AC-B1F2-CEC7B7E9C717}"/>
              </a:ext>
            </a:extLst>
          </p:cNvPr>
          <p:cNvSpPr/>
          <p:nvPr/>
        </p:nvSpPr>
        <p:spPr>
          <a:xfrm>
            <a:off x="5982636" y="2881704"/>
            <a:ext cx="1316393" cy="1312014"/>
          </a:xfrm>
          <a:custGeom>
            <a:avLst/>
            <a:gdLst>
              <a:gd name="connsiteX0" fmla="*/ 0 w 1554474"/>
              <a:gd name="connsiteY0" fmla="*/ 732378 h 1464756"/>
              <a:gd name="connsiteX1" fmla="*/ 777237 w 1554474"/>
              <a:gd name="connsiteY1" fmla="*/ 0 h 1464756"/>
              <a:gd name="connsiteX2" fmla="*/ 1554474 w 1554474"/>
              <a:gd name="connsiteY2" fmla="*/ 732378 h 1464756"/>
              <a:gd name="connsiteX3" fmla="*/ 777237 w 1554474"/>
              <a:gd name="connsiteY3" fmla="*/ 1464756 h 1464756"/>
              <a:gd name="connsiteX4" fmla="*/ 0 w 1554474"/>
              <a:gd name="connsiteY4" fmla="*/ 732378 h 1464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74" h="1464756">
                <a:moveTo>
                  <a:pt x="0" y="732378"/>
                </a:moveTo>
                <a:cubicBezTo>
                  <a:pt x="0" y="327897"/>
                  <a:pt x="347981" y="0"/>
                  <a:pt x="777237" y="0"/>
                </a:cubicBezTo>
                <a:cubicBezTo>
                  <a:pt x="1206493" y="0"/>
                  <a:pt x="1554474" y="327897"/>
                  <a:pt x="1554474" y="732378"/>
                </a:cubicBezTo>
                <a:cubicBezTo>
                  <a:pt x="1554474" y="1136859"/>
                  <a:pt x="1206493" y="1464756"/>
                  <a:pt x="777237" y="1464756"/>
                </a:cubicBezTo>
                <a:cubicBezTo>
                  <a:pt x="347981" y="1464756"/>
                  <a:pt x="0" y="1136859"/>
                  <a:pt x="0" y="732378"/>
                </a:cubicBezTo>
                <a:close/>
              </a:path>
            </a:pathLst>
          </a:custGeom>
          <a:solidFill>
            <a:schemeClr val="accent2">
              <a:lumMod val="75000"/>
            </a:schemeClr>
          </a:solidFill>
          <a:effectLst/>
          <a:scene3d>
            <a:camera prst="orthographicFront"/>
            <a:lightRig rig="flat" dir="t"/>
          </a:scene3d>
          <a:sp3d prstMaterial="plastic">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none" lIns="182832" tIns="182832" rIns="182832" bIns="182832" numCol="1" spcCol="1270" anchor="ctr" anchorCtr="0">
            <a:noAutofit/>
          </a:bodyPr>
          <a:lstStyle/>
          <a:p>
            <a:pPr algn="ctr" defTabSz="444367">
              <a:lnSpc>
                <a:spcPct val="90000"/>
              </a:lnSpc>
              <a:spcBef>
                <a:spcPct val="0"/>
              </a:spcBef>
            </a:pPr>
            <a:r>
              <a:rPr lang="en-US" sz="1200" b="1" dirty="0">
                <a:solidFill>
                  <a:schemeClr val="bg1"/>
                </a:solidFill>
              </a:rPr>
              <a:t>Spontaneous</a:t>
            </a:r>
            <a:br>
              <a:rPr lang="en-US" sz="1200" b="1" dirty="0">
                <a:solidFill>
                  <a:schemeClr val="bg1"/>
                </a:solidFill>
              </a:rPr>
            </a:br>
            <a:r>
              <a:rPr lang="en-US" sz="1200" b="1" dirty="0">
                <a:solidFill>
                  <a:schemeClr val="bg1"/>
                </a:solidFill>
              </a:rPr>
              <a:t>dyskinesias</a:t>
            </a:r>
            <a:br>
              <a:rPr lang="en-US" sz="1200" b="1" dirty="0">
                <a:solidFill>
                  <a:schemeClr val="bg1"/>
                </a:solidFill>
              </a:rPr>
            </a:br>
            <a:r>
              <a:rPr lang="en-US" sz="1200" b="1" dirty="0">
                <a:solidFill>
                  <a:schemeClr val="bg1"/>
                </a:solidFill>
              </a:rPr>
              <a:t>associated with</a:t>
            </a:r>
            <a:br>
              <a:rPr lang="en-US" sz="1200" b="1" dirty="0">
                <a:solidFill>
                  <a:schemeClr val="bg1"/>
                </a:solidFill>
              </a:rPr>
            </a:br>
            <a:r>
              <a:rPr lang="en-US" sz="1200" b="1" dirty="0">
                <a:solidFill>
                  <a:schemeClr val="bg1"/>
                </a:solidFill>
              </a:rPr>
              <a:t>schizophrenia</a:t>
            </a:r>
            <a:br>
              <a:rPr lang="en-US" sz="1200" b="1" dirty="0">
                <a:solidFill>
                  <a:schemeClr val="bg1"/>
                </a:solidFill>
              </a:rPr>
            </a:br>
            <a:r>
              <a:rPr lang="en-US" sz="1200" b="1" dirty="0">
                <a:solidFill>
                  <a:schemeClr val="bg1"/>
                </a:solidFill>
              </a:rPr>
              <a:t>and/or aging</a:t>
            </a:r>
          </a:p>
        </p:txBody>
      </p:sp>
      <p:sp>
        <p:nvSpPr>
          <p:cNvPr id="50" name="Freeform 42">
            <a:extLst>
              <a:ext uri="{FF2B5EF4-FFF2-40B4-BE49-F238E27FC236}">
                <a16:creationId xmlns:a16="http://schemas.microsoft.com/office/drawing/2014/main" id="{D4786B04-A221-38BA-9546-637D036F2FDC}"/>
              </a:ext>
            </a:extLst>
          </p:cNvPr>
          <p:cNvSpPr/>
          <p:nvPr/>
        </p:nvSpPr>
        <p:spPr>
          <a:xfrm>
            <a:off x="3577548" y="4423137"/>
            <a:ext cx="1316393" cy="1312014"/>
          </a:xfrm>
          <a:custGeom>
            <a:avLst/>
            <a:gdLst>
              <a:gd name="connsiteX0" fmla="*/ 0 w 1554474"/>
              <a:gd name="connsiteY0" fmla="*/ 732378 h 1464756"/>
              <a:gd name="connsiteX1" fmla="*/ 777237 w 1554474"/>
              <a:gd name="connsiteY1" fmla="*/ 0 h 1464756"/>
              <a:gd name="connsiteX2" fmla="*/ 1554474 w 1554474"/>
              <a:gd name="connsiteY2" fmla="*/ 732378 h 1464756"/>
              <a:gd name="connsiteX3" fmla="*/ 777237 w 1554474"/>
              <a:gd name="connsiteY3" fmla="*/ 1464756 h 1464756"/>
              <a:gd name="connsiteX4" fmla="*/ 0 w 1554474"/>
              <a:gd name="connsiteY4" fmla="*/ 732378 h 1464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74" h="1464756">
                <a:moveTo>
                  <a:pt x="0" y="732378"/>
                </a:moveTo>
                <a:cubicBezTo>
                  <a:pt x="0" y="327897"/>
                  <a:pt x="347981" y="0"/>
                  <a:pt x="777237" y="0"/>
                </a:cubicBezTo>
                <a:cubicBezTo>
                  <a:pt x="1206493" y="0"/>
                  <a:pt x="1554474" y="327897"/>
                  <a:pt x="1554474" y="732378"/>
                </a:cubicBezTo>
                <a:cubicBezTo>
                  <a:pt x="1554474" y="1136859"/>
                  <a:pt x="1206493" y="1464756"/>
                  <a:pt x="777237" y="1464756"/>
                </a:cubicBezTo>
                <a:cubicBezTo>
                  <a:pt x="347981" y="1464756"/>
                  <a:pt x="0" y="1136859"/>
                  <a:pt x="0" y="732378"/>
                </a:cubicBezTo>
                <a:close/>
              </a:path>
            </a:pathLst>
          </a:custGeom>
          <a:solidFill>
            <a:schemeClr val="accent2">
              <a:lumMod val="75000"/>
            </a:schemeClr>
          </a:solidFill>
          <a:effectLst/>
          <a:scene3d>
            <a:camera prst="orthographicFront"/>
            <a:lightRig rig="flat" dir="t"/>
          </a:scene3d>
          <a:sp3d prstMaterial="plastic">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none" lIns="182832" tIns="182832" rIns="182832" bIns="182832" numCol="1" spcCol="1270" anchor="ctr" anchorCtr="0">
            <a:noAutofit/>
          </a:bodyPr>
          <a:lstStyle/>
          <a:p>
            <a:pPr algn="ctr" defTabSz="444367">
              <a:lnSpc>
                <a:spcPct val="90000"/>
              </a:lnSpc>
              <a:spcBef>
                <a:spcPct val="0"/>
              </a:spcBef>
            </a:pPr>
            <a:r>
              <a:rPr lang="en-US" sz="1200" b="1" dirty="0">
                <a:solidFill>
                  <a:schemeClr val="bg1"/>
                </a:solidFill>
              </a:rPr>
              <a:t>Drug/</a:t>
            </a:r>
          </a:p>
          <a:p>
            <a:pPr algn="ctr" defTabSz="444367">
              <a:lnSpc>
                <a:spcPct val="90000"/>
              </a:lnSpc>
              <a:spcBef>
                <a:spcPct val="0"/>
              </a:spcBef>
            </a:pPr>
            <a:r>
              <a:rPr lang="en-US" sz="1200" b="1" dirty="0">
                <a:solidFill>
                  <a:schemeClr val="bg1"/>
                </a:solidFill>
              </a:rPr>
              <a:t>chemical effects</a:t>
            </a:r>
            <a:br>
              <a:rPr lang="en-US" sz="1200" b="1" dirty="0">
                <a:solidFill>
                  <a:schemeClr val="bg1"/>
                </a:solidFill>
              </a:rPr>
            </a:br>
            <a:r>
              <a:rPr lang="en-US" sz="800" b="1" dirty="0">
                <a:solidFill>
                  <a:schemeClr val="bg1"/>
                </a:solidFill>
              </a:rPr>
              <a:t>(estrogens, levodopa,</a:t>
            </a:r>
            <a:br>
              <a:rPr lang="en-US" sz="800" b="1" dirty="0">
                <a:solidFill>
                  <a:schemeClr val="bg1"/>
                </a:solidFill>
              </a:rPr>
            </a:br>
            <a:r>
              <a:rPr lang="en-US" sz="800" b="1" dirty="0">
                <a:solidFill>
                  <a:schemeClr val="bg1"/>
                </a:solidFill>
              </a:rPr>
              <a:t>antidepressants,</a:t>
            </a:r>
            <a:br>
              <a:rPr lang="en-US" sz="800" b="1" dirty="0">
                <a:solidFill>
                  <a:schemeClr val="bg1"/>
                </a:solidFill>
              </a:rPr>
            </a:br>
            <a:r>
              <a:rPr lang="en-US" sz="800" b="1" dirty="0">
                <a:solidFill>
                  <a:schemeClr val="bg1"/>
                </a:solidFill>
              </a:rPr>
              <a:t>stimulants,</a:t>
            </a:r>
            <a:br>
              <a:rPr lang="en-US" sz="800" b="1" dirty="0">
                <a:solidFill>
                  <a:schemeClr val="bg1"/>
                </a:solidFill>
              </a:rPr>
            </a:br>
            <a:r>
              <a:rPr lang="en-US" sz="800" b="1" dirty="0">
                <a:solidFill>
                  <a:schemeClr val="bg1"/>
                </a:solidFill>
              </a:rPr>
              <a:t>poisoning)</a:t>
            </a:r>
          </a:p>
        </p:txBody>
      </p:sp>
      <p:sp>
        <p:nvSpPr>
          <p:cNvPr id="51" name="Rounded Rectangle 49">
            <a:extLst>
              <a:ext uri="{FF2B5EF4-FFF2-40B4-BE49-F238E27FC236}">
                <a16:creationId xmlns:a16="http://schemas.microsoft.com/office/drawing/2014/main" id="{B2C87A85-271F-7F5C-8E87-1C0879843C33}"/>
              </a:ext>
            </a:extLst>
          </p:cNvPr>
          <p:cNvSpPr>
            <a:spLocks/>
          </p:cNvSpPr>
          <p:nvPr/>
        </p:nvSpPr>
        <p:spPr>
          <a:xfrm>
            <a:off x="9101218" y="2453666"/>
            <a:ext cx="2813142" cy="2461865"/>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a:spcAft>
                <a:spcPts val="600"/>
              </a:spcAft>
            </a:pPr>
            <a:r>
              <a:rPr lang="en-US" sz="1600" b="1" dirty="0">
                <a:solidFill>
                  <a:schemeClr val="tx1"/>
                </a:solidFill>
              </a:rPr>
              <a:t>Examples of Conditions That Might Resemble TD</a:t>
            </a:r>
            <a:r>
              <a:rPr lang="en-US" sz="1600" b="1" baseline="30000" dirty="0">
                <a:solidFill>
                  <a:schemeClr val="tx1"/>
                </a:solidFill>
              </a:rPr>
              <a:t>2</a:t>
            </a:r>
            <a:r>
              <a:rPr lang="en-US" sz="1600" b="1" dirty="0">
                <a:solidFill>
                  <a:schemeClr val="tx1"/>
                </a:solidFill>
              </a:rPr>
              <a:t>:</a:t>
            </a:r>
          </a:p>
          <a:p>
            <a:pPr marL="228531" indent="-228531">
              <a:spcAft>
                <a:spcPts val="600"/>
              </a:spcAft>
              <a:buClr>
                <a:schemeClr val="tx1"/>
              </a:buClr>
              <a:buFont typeface="Arial" panose="020B0604020202020204" pitchFamily="34" charset="0"/>
              <a:buChar char="•"/>
            </a:pPr>
            <a:r>
              <a:rPr lang="en-US" sz="1600" dirty="0">
                <a:solidFill>
                  <a:schemeClr val="tx1"/>
                </a:solidFill>
              </a:rPr>
              <a:t>Drug-induced parkinsonism</a:t>
            </a:r>
          </a:p>
          <a:p>
            <a:pPr marL="228531" indent="-228531">
              <a:spcAft>
                <a:spcPts val="600"/>
              </a:spcAft>
              <a:buClr>
                <a:schemeClr val="tx1"/>
              </a:buClr>
              <a:buFont typeface="Arial" panose="020B0604020202020204" pitchFamily="34" charset="0"/>
              <a:buChar char="•"/>
            </a:pPr>
            <a:r>
              <a:rPr lang="en-US" sz="1600" dirty="0">
                <a:solidFill>
                  <a:schemeClr val="tx1"/>
                </a:solidFill>
              </a:rPr>
              <a:t>Chorea associated with Huntington’s disease</a:t>
            </a:r>
          </a:p>
          <a:p>
            <a:pPr marL="228531" indent="-228531">
              <a:spcAft>
                <a:spcPts val="600"/>
              </a:spcAft>
              <a:buClr>
                <a:schemeClr val="tx1"/>
              </a:buClr>
              <a:buFont typeface="Arial" panose="020B0604020202020204" pitchFamily="34" charset="0"/>
              <a:buChar char="•"/>
            </a:pPr>
            <a:r>
              <a:rPr lang="en-US" sz="1600" dirty="0">
                <a:solidFill>
                  <a:schemeClr val="tx1"/>
                </a:solidFill>
              </a:rPr>
              <a:t>Chorea associated with</a:t>
            </a:r>
            <a:br>
              <a:rPr lang="en-US" sz="1600" dirty="0">
                <a:solidFill>
                  <a:schemeClr val="tx1"/>
                </a:solidFill>
              </a:rPr>
            </a:br>
            <a:r>
              <a:rPr lang="en-US" sz="1600" dirty="0">
                <a:solidFill>
                  <a:schemeClr val="tx1"/>
                </a:solidFill>
              </a:rPr>
              <a:t>Wilson disease</a:t>
            </a:r>
          </a:p>
          <a:p>
            <a:pPr marL="228531" indent="-228531">
              <a:spcAft>
                <a:spcPts val="600"/>
              </a:spcAft>
              <a:buClr>
                <a:schemeClr val="tx1"/>
              </a:buClr>
              <a:buFont typeface="Arial" panose="020B0604020202020204" pitchFamily="34" charset="0"/>
              <a:buChar char="•"/>
            </a:pPr>
            <a:r>
              <a:rPr lang="en-US" sz="1600" dirty="0">
                <a:solidFill>
                  <a:schemeClr val="tx1"/>
                </a:solidFill>
              </a:rPr>
              <a:t>Autism</a:t>
            </a:r>
          </a:p>
          <a:p>
            <a:pPr marL="228531" indent="-228531">
              <a:spcAft>
                <a:spcPts val="600"/>
              </a:spcAft>
              <a:buClr>
                <a:schemeClr val="tx1"/>
              </a:buClr>
              <a:buFont typeface="Arial" panose="020B0604020202020204" pitchFamily="34" charset="0"/>
              <a:buChar char="•"/>
            </a:pPr>
            <a:r>
              <a:rPr lang="en-US" sz="1600" dirty="0">
                <a:solidFill>
                  <a:schemeClr val="tx1"/>
                </a:solidFill>
              </a:rPr>
              <a:t>Tic disorders</a:t>
            </a:r>
          </a:p>
          <a:p>
            <a:pPr marL="228531" indent="-228531">
              <a:spcAft>
                <a:spcPts val="600"/>
              </a:spcAft>
              <a:buClr>
                <a:schemeClr val="tx1"/>
              </a:buClr>
              <a:buFont typeface="Arial" panose="020B0604020202020204" pitchFamily="34" charset="0"/>
              <a:buChar char="•"/>
            </a:pPr>
            <a:r>
              <a:rPr lang="en-US" sz="1600" dirty="0">
                <a:solidFill>
                  <a:schemeClr val="tx1"/>
                </a:solidFill>
              </a:rPr>
              <a:t>Striatal infarction/lesions</a:t>
            </a:r>
          </a:p>
        </p:txBody>
      </p:sp>
      <p:sp>
        <p:nvSpPr>
          <p:cNvPr id="52" name="TextBox 51">
            <a:extLst>
              <a:ext uri="{FF2B5EF4-FFF2-40B4-BE49-F238E27FC236}">
                <a16:creationId xmlns:a16="http://schemas.microsoft.com/office/drawing/2014/main" id="{A126094C-AE12-9ECA-D7C7-0C9C1D688799}"/>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b="1" dirty="0"/>
              <a:t>1. </a:t>
            </a:r>
            <a:r>
              <a:rPr lang="en-US" dirty="0"/>
              <a:t>Caroff CN, et al. </a:t>
            </a:r>
            <a:r>
              <a:rPr lang="en-US" i="1" dirty="0"/>
              <a:t>Neurol Clin</a:t>
            </a:r>
            <a:r>
              <a:rPr lang="en-US" dirty="0"/>
              <a:t>. 2011;29(1):127-148, viii. </a:t>
            </a:r>
            <a:r>
              <a:rPr lang="en-US" b="1" dirty="0"/>
              <a:t>2.</a:t>
            </a:r>
            <a:r>
              <a:rPr lang="en-US" dirty="0"/>
              <a:t> Citrome L, et al. </a:t>
            </a:r>
            <a:r>
              <a:rPr lang="en-US" i="1" dirty="0"/>
              <a:t>Am J Manag Care</a:t>
            </a:r>
            <a:r>
              <a:rPr lang="en-US" dirty="0"/>
              <a:t>. 2007;12(suppl):1-12.</a:t>
            </a:r>
          </a:p>
        </p:txBody>
      </p:sp>
    </p:spTree>
    <p:extLst>
      <p:ext uri="{BB962C8B-B14F-4D97-AF65-F5344CB8AC3E}">
        <p14:creationId xmlns:p14="http://schemas.microsoft.com/office/powerpoint/2010/main" val="2888408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Hypothetical Patient Case 1: Paul</a:t>
            </a:r>
          </a:p>
        </p:txBody>
      </p:sp>
      <p:sp>
        <p:nvSpPr>
          <p:cNvPr id="7" name="Subtitle 4">
            <a:extLst>
              <a:ext uri="{FF2B5EF4-FFF2-40B4-BE49-F238E27FC236}">
                <a16:creationId xmlns:a16="http://schemas.microsoft.com/office/drawing/2014/main" id="{34D00B13-5E68-8C5E-5424-2E37BFBC158B}"/>
              </a:ext>
            </a:extLst>
          </p:cNvPr>
          <p:cNvSpPr txBox="1">
            <a:spLocks/>
          </p:cNvSpPr>
          <p:nvPr/>
        </p:nvSpPr>
        <p:spPr>
          <a:xfrm>
            <a:off x="344487" y="5089555"/>
            <a:ext cx="6408737" cy="847725"/>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4"/>
              </a:buClr>
              <a:buFont typeface="Arial Narrow" panose="020B060602020203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4"/>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4"/>
              </a:buClr>
              <a:buFont typeface="Arial Narrow" panose="020B060602020203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4"/>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solidFill>
                  <a:schemeClr val="bg1"/>
                </a:solidFill>
              </a:rPr>
              <a:t>This is a hypothetical patient case developed for educational purposes based on characteristics of patients with tardive dyskinesia as seen in clinical practice. The hypothetical case was sponsored and co-developed by Neurocrine Biosciences.</a:t>
            </a:r>
          </a:p>
          <a:p>
            <a:endParaRPr lang="en-US" sz="1400" dirty="0">
              <a:solidFill>
                <a:schemeClr val="bg1"/>
              </a:solidFill>
            </a:endParaRPr>
          </a:p>
        </p:txBody>
      </p:sp>
    </p:spTree>
    <p:extLst>
      <p:ext uri="{BB962C8B-B14F-4D97-AF65-F5344CB8AC3E}">
        <p14:creationId xmlns:p14="http://schemas.microsoft.com/office/powerpoint/2010/main" val="2832079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Questions to Ask for a Differential Diagnosis of TD</a:t>
            </a:r>
          </a:p>
        </p:txBody>
      </p:sp>
      <p:sp>
        <p:nvSpPr>
          <p:cNvPr id="8" name="Slide Number Placeholder 7"/>
          <p:cNvSpPr>
            <a:spLocks noGrp="1"/>
          </p:cNvSpPr>
          <p:nvPr>
            <p:ph type="sldNum" sz="quarter" idx="4"/>
          </p:nvPr>
        </p:nvSpPr>
        <p:spPr/>
        <p:txBody>
          <a:bodyPr/>
          <a:lstStyle/>
          <a:p>
            <a:fld id="{F3C1FD0B-2342-48FB-A867-BE1FD0EAA53B}" type="slidenum">
              <a:rPr lang="en-US"/>
              <a:pPr/>
              <a:t>30</a:t>
            </a:fld>
            <a:endParaRPr lang="en-US" dirty="0"/>
          </a:p>
        </p:txBody>
      </p:sp>
      <p:sp>
        <p:nvSpPr>
          <p:cNvPr id="38" name="Text Placeholder 10"/>
          <p:cNvSpPr>
            <a:spLocks noGrp="1"/>
          </p:cNvSpPr>
          <p:nvPr>
            <p:ph type="body" sz="quarter" idx="10"/>
          </p:nvPr>
        </p:nvSpPr>
        <p:spPr/>
        <p:txBody>
          <a:bodyPr/>
          <a:lstStyle/>
          <a:p>
            <a:r>
              <a:rPr lang="en-US" dirty="0"/>
              <a:t>Differential Diagnosis of Tardive Dyskinesia</a:t>
            </a:r>
          </a:p>
        </p:txBody>
      </p:sp>
      <p:sp>
        <p:nvSpPr>
          <p:cNvPr id="95" name="TextBox 94">
            <a:extLst>
              <a:ext uri="{FF2B5EF4-FFF2-40B4-BE49-F238E27FC236}">
                <a16:creationId xmlns:a16="http://schemas.microsoft.com/office/drawing/2014/main" id="{A6E6B831-89C4-ADBE-F9EA-724709E2D52D}"/>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b="1" dirty="0"/>
              <a:t>1. </a:t>
            </a:r>
            <a:r>
              <a:rPr lang="en-US" dirty="0"/>
              <a:t>Caroff SN, et al. </a:t>
            </a:r>
            <a:r>
              <a:rPr lang="en-US" i="1" dirty="0"/>
              <a:t>Neurol Clin.</a:t>
            </a:r>
            <a:r>
              <a:rPr lang="en-US" dirty="0"/>
              <a:t> 2011;29(1):127-148, viii. </a:t>
            </a:r>
            <a:r>
              <a:rPr lang="en-US" b="1" dirty="0"/>
              <a:t>2. </a:t>
            </a:r>
            <a:r>
              <a:rPr lang="en-US" dirty="0"/>
              <a:t>Hauser RA, et al. </a:t>
            </a:r>
            <a:r>
              <a:rPr lang="en-US" i="1" dirty="0"/>
              <a:t>CNS Spectr</a:t>
            </a:r>
            <a:r>
              <a:rPr lang="en-US" dirty="0"/>
              <a:t>. Published online November 20, 2020. doi:10.1017/S109285292000200X. </a:t>
            </a:r>
            <a:br>
              <a:rPr lang="en-US" dirty="0"/>
            </a:br>
            <a:r>
              <a:rPr lang="en-US" b="1" dirty="0"/>
              <a:t>3. </a:t>
            </a:r>
            <a:r>
              <a:rPr lang="en-US" dirty="0"/>
              <a:t>American Psychiatric Association. </a:t>
            </a:r>
            <a:r>
              <a:rPr lang="en-US" i="1" dirty="0"/>
              <a:t>Diagnostic and Statistical Manual of Mental Disorders</a:t>
            </a:r>
            <a:r>
              <a:rPr lang="en-US" dirty="0"/>
              <a:t>. 5th ed. American Psychiatric Association; 2013.</a:t>
            </a:r>
          </a:p>
        </p:txBody>
      </p:sp>
      <p:grpSp>
        <p:nvGrpSpPr>
          <p:cNvPr id="34" name="Group 33">
            <a:extLst>
              <a:ext uri="{FF2B5EF4-FFF2-40B4-BE49-F238E27FC236}">
                <a16:creationId xmlns:a16="http://schemas.microsoft.com/office/drawing/2014/main" id="{1AD98B12-0FE0-93B9-5A68-3AEF1FDBA602}"/>
              </a:ext>
            </a:extLst>
          </p:cNvPr>
          <p:cNvGrpSpPr/>
          <p:nvPr/>
        </p:nvGrpSpPr>
        <p:grpSpPr>
          <a:xfrm>
            <a:off x="977900" y="1701800"/>
            <a:ext cx="10574338" cy="3613449"/>
            <a:chOff x="977900" y="1701800"/>
            <a:chExt cx="10574338" cy="3613449"/>
          </a:xfrm>
        </p:grpSpPr>
        <p:sp>
          <p:nvSpPr>
            <p:cNvPr id="35" name="Round Same Side Corner Rectangle 43">
              <a:extLst>
                <a:ext uri="{FF2B5EF4-FFF2-40B4-BE49-F238E27FC236}">
                  <a16:creationId xmlns:a16="http://schemas.microsoft.com/office/drawing/2014/main" id="{BEFE0F17-00CC-CADA-A1C3-2DAF32E2D14D}"/>
                </a:ext>
              </a:extLst>
            </p:cNvPr>
            <p:cNvSpPr/>
            <p:nvPr/>
          </p:nvSpPr>
          <p:spPr>
            <a:xfrm rot="10800000">
              <a:off x="6057495" y="2524550"/>
              <a:ext cx="2653392" cy="2790699"/>
            </a:xfrm>
            <a:prstGeom prst="round2SameRect">
              <a:avLst>
                <a:gd name="adj1" fmla="val 7639"/>
                <a:gd name="adj2" fmla="val 0"/>
              </a:avLst>
            </a:prstGeom>
            <a:solidFill>
              <a:schemeClr val="accent1">
                <a:alpha val="1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14" tIns="68538" rIns="86314" bIns="68538" numCol="1" spcCol="1270" anchor="ctr" anchorCtr="0">
              <a:noAutofit/>
            </a:bodyPr>
            <a:lstStyle/>
            <a:p>
              <a:pPr algn="ctr" defTabSz="1244227">
                <a:lnSpc>
                  <a:spcPct val="90000"/>
                </a:lnSpc>
                <a:spcBef>
                  <a:spcPct val="0"/>
                </a:spcBef>
              </a:pPr>
              <a:endParaRPr lang="en-US" sz="2199" b="1" dirty="0">
                <a:solidFill>
                  <a:schemeClr val="accent1">
                    <a:lumMod val="20000"/>
                    <a:lumOff val="80000"/>
                  </a:schemeClr>
                </a:solidFill>
              </a:endParaRPr>
            </a:p>
          </p:txBody>
        </p:sp>
        <p:sp>
          <p:nvSpPr>
            <p:cNvPr id="36" name="Round Same Side Corner Rectangle 44">
              <a:extLst>
                <a:ext uri="{FF2B5EF4-FFF2-40B4-BE49-F238E27FC236}">
                  <a16:creationId xmlns:a16="http://schemas.microsoft.com/office/drawing/2014/main" id="{341CC2C0-EF58-4505-2CE2-EC0557F7F098}"/>
                </a:ext>
              </a:extLst>
            </p:cNvPr>
            <p:cNvSpPr/>
            <p:nvPr/>
          </p:nvSpPr>
          <p:spPr>
            <a:xfrm rot="10800000">
              <a:off x="8897931" y="2524550"/>
              <a:ext cx="2653392" cy="2790699"/>
            </a:xfrm>
            <a:prstGeom prst="round2SameRect">
              <a:avLst>
                <a:gd name="adj1" fmla="val 7639"/>
                <a:gd name="adj2" fmla="val 0"/>
              </a:avLst>
            </a:prstGeom>
            <a:solidFill>
              <a:schemeClr val="accent1">
                <a:alpha val="1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14" tIns="68538" rIns="86314" bIns="68538" numCol="1" spcCol="1270" anchor="ctr" anchorCtr="0">
              <a:noAutofit/>
            </a:bodyPr>
            <a:lstStyle/>
            <a:p>
              <a:pPr algn="ctr" defTabSz="1244227">
                <a:lnSpc>
                  <a:spcPct val="90000"/>
                </a:lnSpc>
                <a:spcBef>
                  <a:spcPct val="0"/>
                </a:spcBef>
              </a:pPr>
              <a:endParaRPr lang="en-US" sz="2199" b="1" dirty="0">
                <a:solidFill>
                  <a:schemeClr val="accent1">
                    <a:lumMod val="20000"/>
                    <a:lumOff val="80000"/>
                  </a:schemeClr>
                </a:solidFill>
              </a:endParaRPr>
            </a:p>
          </p:txBody>
        </p:sp>
        <p:sp>
          <p:nvSpPr>
            <p:cNvPr id="37" name="Round Same Side Corner Rectangle 39">
              <a:extLst>
                <a:ext uri="{FF2B5EF4-FFF2-40B4-BE49-F238E27FC236}">
                  <a16:creationId xmlns:a16="http://schemas.microsoft.com/office/drawing/2014/main" id="{39A81C74-D74B-2543-6C55-0191EEB5C81D}"/>
                </a:ext>
              </a:extLst>
            </p:cNvPr>
            <p:cNvSpPr/>
            <p:nvPr/>
          </p:nvSpPr>
          <p:spPr>
            <a:xfrm rot="10800000">
              <a:off x="3213422" y="2524550"/>
              <a:ext cx="2653392" cy="2790699"/>
            </a:xfrm>
            <a:prstGeom prst="round2SameRect">
              <a:avLst>
                <a:gd name="adj1" fmla="val 7639"/>
                <a:gd name="adj2" fmla="val 0"/>
              </a:avLst>
            </a:prstGeom>
            <a:solidFill>
              <a:schemeClr val="accent1">
                <a:alpha val="1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14" tIns="68538" rIns="86314" bIns="68538" numCol="1" spcCol="1270" anchor="ctr" anchorCtr="0">
              <a:noAutofit/>
            </a:bodyPr>
            <a:lstStyle/>
            <a:p>
              <a:pPr algn="ctr" defTabSz="1244227">
                <a:lnSpc>
                  <a:spcPct val="90000"/>
                </a:lnSpc>
                <a:spcBef>
                  <a:spcPct val="0"/>
                </a:spcBef>
              </a:pPr>
              <a:endParaRPr lang="en-US" sz="2199" b="1" dirty="0">
                <a:solidFill>
                  <a:schemeClr val="accent1">
                    <a:lumMod val="20000"/>
                    <a:lumOff val="80000"/>
                  </a:schemeClr>
                </a:solidFill>
              </a:endParaRPr>
            </a:p>
          </p:txBody>
        </p:sp>
        <p:sp>
          <p:nvSpPr>
            <p:cNvPr id="39" name="Rectangle 38">
              <a:extLst>
                <a:ext uri="{FF2B5EF4-FFF2-40B4-BE49-F238E27FC236}">
                  <a16:creationId xmlns:a16="http://schemas.microsoft.com/office/drawing/2014/main" id="{94B74595-54DB-9A76-D610-8DE3BB01BE10}"/>
                </a:ext>
              </a:extLst>
            </p:cNvPr>
            <p:cNvSpPr/>
            <p:nvPr/>
          </p:nvSpPr>
          <p:spPr>
            <a:xfrm>
              <a:off x="977900" y="3879384"/>
              <a:ext cx="10574338" cy="1198306"/>
            </a:xfrm>
            <a:prstGeom prst="rect">
              <a:avLst/>
            </a:prstGeom>
            <a:solidFill>
              <a:schemeClr val="tx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41" name="Freeform 6">
              <a:extLst>
                <a:ext uri="{FF2B5EF4-FFF2-40B4-BE49-F238E27FC236}">
                  <a16:creationId xmlns:a16="http://schemas.microsoft.com/office/drawing/2014/main" id="{088BB535-D8E5-2B9F-CFE8-B1A0DC40F1BF}"/>
                </a:ext>
              </a:extLst>
            </p:cNvPr>
            <p:cNvSpPr>
              <a:spLocks/>
            </p:cNvSpPr>
            <p:nvPr/>
          </p:nvSpPr>
          <p:spPr bwMode="auto">
            <a:xfrm>
              <a:off x="2652476" y="3974785"/>
              <a:ext cx="1065826" cy="1007505"/>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2" h="1000">
                  <a:moveTo>
                    <a:pt x="0" y="679"/>
                  </a:moveTo>
                  <a:cubicBezTo>
                    <a:pt x="0" y="558"/>
                    <a:pt x="0" y="439"/>
                    <a:pt x="0" y="318"/>
                  </a:cubicBezTo>
                  <a:cubicBezTo>
                    <a:pt x="212" y="318"/>
                    <a:pt x="423" y="318"/>
                    <a:pt x="636" y="318"/>
                  </a:cubicBezTo>
                  <a:cubicBezTo>
                    <a:pt x="636" y="315"/>
                    <a:pt x="636" y="312"/>
                    <a:pt x="636" y="309"/>
                  </a:cubicBezTo>
                  <a:cubicBezTo>
                    <a:pt x="636" y="224"/>
                    <a:pt x="636" y="138"/>
                    <a:pt x="636" y="53"/>
                  </a:cubicBezTo>
                  <a:cubicBezTo>
                    <a:pt x="636" y="32"/>
                    <a:pt x="643" y="16"/>
                    <a:pt x="663" y="7"/>
                  </a:cubicBezTo>
                  <a:cubicBezTo>
                    <a:pt x="679" y="0"/>
                    <a:pt x="696" y="2"/>
                    <a:pt x="711" y="13"/>
                  </a:cubicBezTo>
                  <a:cubicBezTo>
                    <a:pt x="713" y="15"/>
                    <a:pt x="715" y="17"/>
                    <a:pt x="716" y="18"/>
                  </a:cubicBezTo>
                  <a:cubicBezTo>
                    <a:pt x="865" y="167"/>
                    <a:pt x="1013" y="315"/>
                    <a:pt x="1162" y="463"/>
                  </a:cubicBezTo>
                  <a:cubicBezTo>
                    <a:pt x="1179" y="480"/>
                    <a:pt x="1182" y="501"/>
                    <a:pt x="1172" y="520"/>
                  </a:cubicBezTo>
                  <a:cubicBezTo>
                    <a:pt x="1169" y="524"/>
                    <a:pt x="1166" y="528"/>
                    <a:pt x="1163" y="532"/>
                  </a:cubicBezTo>
                  <a:cubicBezTo>
                    <a:pt x="1014" y="681"/>
                    <a:pt x="866" y="830"/>
                    <a:pt x="718" y="978"/>
                  </a:cubicBezTo>
                  <a:cubicBezTo>
                    <a:pt x="701" y="996"/>
                    <a:pt x="679" y="1000"/>
                    <a:pt x="660" y="989"/>
                  </a:cubicBezTo>
                  <a:cubicBezTo>
                    <a:pt x="642" y="980"/>
                    <a:pt x="636" y="964"/>
                    <a:pt x="636" y="945"/>
                  </a:cubicBezTo>
                  <a:cubicBezTo>
                    <a:pt x="636" y="861"/>
                    <a:pt x="636" y="777"/>
                    <a:pt x="636" y="692"/>
                  </a:cubicBezTo>
                  <a:cubicBezTo>
                    <a:pt x="636" y="688"/>
                    <a:pt x="636" y="684"/>
                    <a:pt x="636" y="679"/>
                  </a:cubicBezTo>
                  <a:cubicBezTo>
                    <a:pt x="424" y="679"/>
                    <a:pt x="212" y="679"/>
                    <a:pt x="0" y="679"/>
                  </a:cubicBezTo>
                  <a:close/>
                </a:path>
              </a:pathLst>
            </a:custGeom>
            <a:solidFill>
              <a:schemeClr val="tx2">
                <a:lumMod val="40000"/>
                <a:lumOff val="60000"/>
              </a:schemeClr>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42" name="Rectangle 41">
              <a:extLst>
                <a:ext uri="{FF2B5EF4-FFF2-40B4-BE49-F238E27FC236}">
                  <a16:creationId xmlns:a16="http://schemas.microsoft.com/office/drawing/2014/main" id="{D7CFC6C5-6D20-CC9B-9512-80CD4AEB84B7}"/>
                </a:ext>
              </a:extLst>
            </p:cNvPr>
            <p:cNvSpPr/>
            <p:nvPr/>
          </p:nvSpPr>
          <p:spPr>
            <a:xfrm>
              <a:off x="981466" y="2555210"/>
              <a:ext cx="10570772" cy="1198306"/>
            </a:xfrm>
            <a:prstGeom prst="rect">
              <a:avLst/>
            </a:prstGeom>
            <a:solidFill>
              <a:srgbClr val="ECCE9D">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43" name="Freeform 6">
              <a:extLst>
                <a:ext uri="{FF2B5EF4-FFF2-40B4-BE49-F238E27FC236}">
                  <a16:creationId xmlns:a16="http://schemas.microsoft.com/office/drawing/2014/main" id="{95DEFD0D-4141-C2CF-4CD8-6F52F00AE0AF}"/>
                </a:ext>
              </a:extLst>
            </p:cNvPr>
            <p:cNvSpPr>
              <a:spLocks/>
            </p:cNvSpPr>
            <p:nvPr/>
          </p:nvSpPr>
          <p:spPr bwMode="auto">
            <a:xfrm>
              <a:off x="2652476" y="2648961"/>
              <a:ext cx="1065826" cy="1007505"/>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2" h="1000">
                  <a:moveTo>
                    <a:pt x="0" y="679"/>
                  </a:moveTo>
                  <a:cubicBezTo>
                    <a:pt x="0" y="558"/>
                    <a:pt x="0" y="439"/>
                    <a:pt x="0" y="318"/>
                  </a:cubicBezTo>
                  <a:cubicBezTo>
                    <a:pt x="212" y="318"/>
                    <a:pt x="423" y="318"/>
                    <a:pt x="636" y="318"/>
                  </a:cubicBezTo>
                  <a:cubicBezTo>
                    <a:pt x="636" y="315"/>
                    <a:pt x="636" y="312"/>
                    <a:pt x="636" y="309"/>
                  </a:cubicBezTo>
                  <a:cubicBezTo>
                    <a:pt x="636" y="224"/>
                    <a:pt x="636" y="138"/>
                    <a:pt x="636" y="53"/>
                  </a:cubicBezTo>
                  <a:cubicBezTo>
                    <a:pt x="636" y="32"/>
                    <a:pt x="643" y="16"/>
                    <a:pt x="663" y="7"/>
                  </a:cubicBezTo>
                  <a:cubicBezTo>
                    <a:pt x="679" y="0"/>
                    <a:pt x="696" y="2"/>
                    <a:pt x="711" y="13"/>
                  </a:cubicBezTo>
                  <a:cubicBezTo>
                    <a:pt x="713" y="15"/>
                    <a:pt x="715" y="17"/>
                    <a:pt x="716" y="18"/>
                  </a:cubicBezTo>
                  <a:cubicBezTo>
                    <a:pt x="865" y="167"/>
                    <a:pt x="1013" y="315"/>
                    <a:pt x="1162" y="463"/>
                  </a:cubicBezTo>
                  <a:cubicBezTo>
                    <a:pt x="1179" y="480"/>
                    <a:pt x="1182" y="501"/>
                    <a:pt x="1172" y="520"/>
                  </a:cubicBezTo>
                  <a:cubicBezTo>
                    <a:pt x="1169" y="524"/>
                    <a:pt x="1166" y="528"/>
                    <a:pt x="1163" y="532"/>
                  </a:cubicBezTo>
                  <a:cubicBezTo>
                    <a:pt x="1014" y="681"/>
                    <a:pt x="866" y="830"/>
                    <a:pt x="718" y="978"/>
                  </a:cubicBezTo>
                  <a:cubicBezTo>
                    <a:pt x="701" y="996"/>
                    <a:pt x="679" y="1000"/>
                    <a:pt x="660" y="989"/>
                  </a:cubicBezTo>
                  <a:cubicBezTo>
                    <a:pt x="642" y="980"/>
                    <a:pt x="636" y="964"/>
                    <a:pt x="636" y="945"/>
                  </a:cubicBezTo>
                  <a:cubicBezTo>
                    <a:pt x="636" y="861"/>
                    <a:pt x="636" y="777"/>
                    <a:pt x="636" y="692"/>
                  </a:cubicBezTo>
                  <a:cubicBezTo>
                    <a:pt x="636" y="688"/>
                    <a:pt x="636" y="684"/>
                    <a:pt x="636" y="679"/>
                  </a:cubicBezTo>
                  <a:cubicBezTo>
                    <a:pt x="424" y="679"/>
                    <a:pt x="212" y="679"/>
                    <a:pt x="0" y="679"/>
                  </a:cubicBezTo>
                  <a:close/>
                </a:path>
              </a:pathLst>
            </a:custGeom>
            <a:solidFill>
              <a:schemeClr val="accent5">
                <a:lumMod val="60000"/>
                <a:lumOff val="40000"/>
              </a:schemeClr>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46" name="Round Same Side Corner Rectangle 6">
              <a:extLst>
                <a:ext uri="{FF2B5EF4-FFF2-40B4-BE49-F238E27FC236}">
                  <a16:creationId xmlns:a16="http://schemas.microsoft.com/office/drawing/2014/main" id="{55437BCC-D012-ADC5-0726-CA71774A2AE1}"/>
                </a:ext>
              </a:extLst>
            </p:cNvPr>
            <p:cNvSpPr/>
            <p:nvPr/>
          </p:nvSpPr>
          <p:spPr>
            <a:xfrm>
              <a:off x="3213422" y="1701800"/>
              <a:ext cx="2653392" cy="855933"/>
            </a:xfrm>
            <a:prstGeom prst="round2SameRect">
              <a:avLst>
                <a:gd name="adj1" fmla="val 0"/>
                <a:gd name="adj2" fmla="val 0"/>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14" tIns="68538" rIns="86314" bIns="68538" numCol="1" spcCol="1270" anchor="ctr" anchorCtr="0">
              <a:noAutofit/>
            </a:bodyPr>
            <a:lstStyle/>
            <a:p>
              <a:pPr algn="ctr" defTabSz="1244227">
                <a:lnSpc>
                  <a:spcPct val="90000"/>
                </a:lnSpc>
                <a:spcBef>
                  <a:spcPct val="0"/>
                </a:spcBef>
              </a:pPr>
              <a:r>
                <a:rPr lang="en-US" sz="2000" b="1" dirty="0">
                  <a:solidFill>
                    <a:schemeClr val="accent5"/>
                  </a:solidFill>
                </a:rPr>
                <a:t>When did</a:t>
              </a:r>
              <a:br>
                <a:rPr lang="en-US" sz="2000" b="1" dirty="0">
                  <a:solidFill>
                    <a:schemeClr val="accent5"/>
                  </a:solidFill>
                </a:rPr>
              </a:br>
              <a:r>
                <a:rPr lang="en-US" sz="2000" b="1" dirty="0">
                  <a:solidFill>
                    <a:schemeClr val="accent5"/>
                  </a:solidFill>
                </a:rPr>
                <a:t>onset occur?</a:t>
              </a:r>
            </a:p>
          </p:txBody>
        </p:sp>
        <p:sp>
          <p:nvSpPr>
            <p:cNvPr id="48" name="Round Same Side Corner Rectangle 64">
              <a:extLst>
                <a:ext uri="{FF2B5EF4-FFF2-40B4-BE49-F238E27FC236}">
                  <a16:creationId xmlns:a16="http://schemas.microsoft.com/office/drawing/2014/main" id="{4585D517-43FC-7461-04FD-76402EF2EE4D}"/>
                </a:ext>
              </a:extLst>
            </p:cNvPr>
            <p:cNvSpPr/>
            <p:nvPr/>
          </p:nvSpPr>
          <p:spPr>
            <a:xfrm>
              <a:off x="6057495" y="1701800"/>
              <a:ext cx="2653392" cy="855933"/>
            </a:xfrm>
            <a:prstGeom prst="round2SameRect">
              <a:avLst>
                <a:gd name="adj1" fmla="val 0"/>
                <a:gd name="adj2" fmla="val 0"/>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14" tIns="68538" rIns="86314" bIns="68538" numCol="1" spcCol="1270" anchor="ctr" anchorCtr="0">
              <a:noAutofit/>
            </a:bodyPr>
            <a:lstStyle/>
            <a:p>
              <a:pPr algn="ctr" defTabSz="1244227">
                <a:lnSpc>
                  <a:spcPct val="90000"/>
                </a:lnSpc>
                <a:spcBef>
                  <a:spcPct val="0"/>
                </a:spcBef>
              </a:pPr>
              <a:r>
                <a:rPr lang="en-US" sz="2000" b="1" dirty="0">
                  <a:solidFill>
                    <a:schemeClr val="accent5"/>
                  </a:solidFill>
                </a:rPr>
                <a:t>What does </a:t>
              </a:r>
            </a:p>
            <a:p>
              <a:pPr algn="ctr" defTabSz="1244227">
                <a:lnSpc>
                  <a:spcPct val="90000"/>
                </a:lnSpc>
                <a:spcBef>
                  <a:spcPct val="0"/>
                </a:spcBef>
              </a:pPr>
              <a:r>
                <a:rPr lang="en-US" sz="2000" b="1" dirty="0">
                  <a:solidFill>
                    <a:schemeClr val="accent5"/>
                  </a:solidFill>
                </a:rPr>
                <a:t>it look like?</a:t>
              </a:r>
            </a:p>
          </p:txBody>
        </p:sp>
        <p:sp>
          <p:nvSpPr>
            <p:cNvPr id="50" name="Round Same Side Corner Rectangle 74">
              <a:extLst>
                <a:ext uri="{FF2B5EF4-FFF2-40B4-BE49-F238E27FC236}">
                  <a16:creationId xmlns:a16="http://schemas.microsoft.com/office/drawing/2014/main" id="{5621AE00-1574-7F14-188F-C6D547EDB3E3}"/>
                </a:ext>
              </a:extLst>
            </p:cNvPr>
            <p:cNvSpPr/>
            <p:nvPr/>
          </p:nvSpPr>
          <p:spPr>
            <a:xfrm>
              <a:off x="8897931" y="1701800"/>
              <a:ext cx="2653392" cy="855933"/>
            </a:xfrm>
            <a:prstGeom prst="round2SameRect">
              <a:avLst>
                <a:gd name="adj1" fmla="val 0"/>
                <a:gd name="adj2" fmla="val 0"/>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14" tIns="68538" rIns="86314" bIns="68538" numCol="1" spcCol="1270" anchor="ctr" anchorCtr="0">
              <a:noAutofit/>
            </a:bodyPr>
            <a:lstStyle/>
            <a:p>
              <a:pPr algn="ctr" defTabSz="1244227">
                <a:lnSpc>
                  <a:spcPct val="90000"/>
                </a:lnSpc>
                <a:spcBef>
                  <a:spcPct val="0"/>
                </a:spcBef>
              </a:pPr>
              <a:r>
                <a:rPr lang="en-US" sz="2000" b="1" dirty="0">
                  <a:solidFill>
                    <a:schemeClr val="accent5"/>
                  </a:solidFill>
                </a:rPr>
                <a:t>How might</a:t>
              </a:r>
            </a:p>
            <a:p>
              <a:pPr algn="ctr" defTabSz="1244227">
                <a:lnSpc>
                  <a:spcPct val="90000"/>
                </a:lnSpc>
                <a:spcBef>
                  <a:spcPct val="0"/>
                </a:spcBef>
              </a:pPr>
              <a:r>
                <a:rPr lang="en-US" sz="2000" b="1" dirty="0">
                  <a:solidFill>
                    <a:schemeClr val="accent5"/>
                  </a:solidFill>
                </a:rPr>
                <a:t>it change?</a:t>
              </a:r>
            </a:p>
          </p:txBody>
        </p:sp>
        <p:sp>
          <p:nvSpPr>
            <p:cNvPr id="51" name="Pentagon 26">
              <a:extLst>
                <a:ext uri="{FF2B5EF4-FFF2-40B4-BE49-F238E27FC236}">
                  <a16:creationId xmlns:a16="http://schemas.microsoft.com/office/drawing/2014/main" id="{A0936388-4CA8-FFE8-2F11-29D124A40831}"/>
                </a:ext>
              </a:extLst>
            </p:cNvPr>
            <p:cNvSpPr/>
            <p:nvPr/>
          </p:nvSpPr>
          <p:spPr>
            <a:xfrm>
              <a:off x="1118060" y="2648543"/>
              <a:ext cx="1904680" cy="1008340"/>
            </a:xfrm>
            <a:prstGeom prst="rect">
              <a:avLst/>
            </a:prstGeom>
            <a:solidFill>
              <a:schemeClr val="accent5">
                <a:lumMod val="75000"/>
              </a:schemeClr>
            </a:solidFill>
            <a:ln w="38100">
              <a:noFill/>
            </a:ln>
          </p:spPr>
          <p:txBody>
            <a:bodyPr wrap="square" rtlCol="0" anchor="ctr" anchorCtr="0">
              <a:noAutofit/>
            </a:bodyPr>
            <a:lstStyle/>
            <a:p>
              <a:pPr algn="ctr"/>
              <a:r>
                <a:rPr lang="en-US" sz="1600" b="1" dirty="0">
                  <a:solidFill>
                    <a:schemeClr val="bg1"/>
                  </a:solidFill>
                  <a:cs typeface="Arial" panose="020B0604020202020204" pitchFamily="34" charset="0"/>
                </a:rPr>
                <a:t>Consider</a:t>
              </a:r>
              <a:br>
                <a:rPr lang="en-US" sz="1600" b="1" dirty="0">
                  <a:solidFill>
                    <a:schemeClr val="bg1"/>
                  </a:solidFill>
                  <a:cs typeface="Arial" panose="020B0604020202020204" pitchFamily="34" charset="0"/>
                </a:rPr>
              </a:br>
              <a:r>
                <a:rPr lang="en-US" sz="1600" b="1" dirty="0">
                  <a:solidFill>
                    <a:schemeClr val="bg1"/>
                  </a:solidFill>
                  <a:cs typeface="Arial" panose="020B0604020202020204" pitchFamily="34" charset="0"/>
                </a:rPr>
                <a:t>Acute Movement Disorder</a:t>
              </a:r>
            </a:p>
          </p:txBody>
        </p:sp>
        <p:sp>
          <p:nvSpPr>
            <p:cNvPr id="52" name="Pentagon 26">
              <a:extLst>
                <a:ext uri="{FF2B5EF4-FFF2-40B4-BE49-F238E27FC236}">
                  <a16:creationId xmlns:a16="http://schemas.microsoft.com/office/drawing/2014/main" id="{9B6A6850-8D4E-5F8A-AF14-C7C1ADD761AD}"/>
                </a:ext>
              </a:extLst>
            </p:cNvPr>
            <p:cNvSpPr/>
            <p:nvPr/>
          </p:nvSpPr>
          <p:spPr>
            <a:xfrm>
              <a:off x="1118060" y="3973537"/>
              <a:ext cx="1904680" cy="1010001"/>
            </a:xfrm>
            <a:prstGeom prst="rect">
              <a:avLst/>
            </a:prstGeom>
            <a:solidFill>
              <a:schemeClr val="tx2"/>
            </a:solidFill>
            <a:ln w="38100">
              <a:noFill/>
            </a:ln>
          </p:spPr>
          <p:txBody>
            <a:bodyPr wrap="square" rtlCol="0" anchor="ctr" anchorCtr="0">
              <a:noAutofit/>
            </a:bodyPr>
            <a:lstStyle/>
            <a:p>
              <a:pPr algn="ctr"/>
              <a:r>
                <a:rPr lang="en-US" sz="1600" b="1" dirty="0">
                  <a:solidFill>
                    <a:schemeClr val="bg1"/>
                  </a:solidFill>
                  <a:cs typeface="Arial" panose="020B0604020202020204" pitchFamily="34" charset="0"/>
                </a:rPr>
                <a:t>Consider</a:t>
              </a:r>
              <a:br>
                <a:rPr lang="en-US" sz="1600" b="1" dirty="0">
                  <a:solidFill>
                    <a:schemeClr val="bg1"/>
                  </a:solidFill>
                  <a:cs typeface="Arial" panose="020B0604020202020204" pitchFamily="34" charset="0"/>
                </a:rPr>
              </a:br>
              <a:r>
                <a:rPr lang="en-US" sz="1600" b="1" dirty="0">
                  <a:solidFill>
                    <a:schemeClr val="bg1"/>
                  </a:solidFill>
                  <a:cs typeface="Arial" panose="020B0604020202020204" pitchFamily="34" charset="0"/>
                </a:rPr>
                <a:t>TD</a:t>
              </a:r>
            </a:p>
          </p:txBody>
        </p:sp>
        <p:sp>
          <p:nvSpPr>
            <p:cNvPr id="53" name="Rectangle 52">
              <a:extLst>
                <a:ext uri="{FF2B5EF4-FFF2-40B4-BE49-F238E27FC236}">
                  <a16:creationId xmlns:a16="http://schemas.microsoft.com/office/drawing/2014/main" id="{5F430E31-2BD2-5320-F4B8-76B5EF214E9F}"/>
                </a:ext>
              </a:extLst>
            </p:cNvPr>
            <p:cNvSpPr/>
            <p:nvPr/>
          </p:nvSpPr>
          <p:spPr>
            <a:xfrm>
              <a:off x="3213422" y="2683600"/>
              <a:ext cx="2653392" cy="941526"/>
            </a:xfrm>
            <a:prstGeom prst="rect">
              <a:avLst/>
            </a:prstGeom>
            <a:noFill/>
            <a:ln>
              <a:noFill/>
            </a:ln>
          </p:spPr>
          <p:style>
            <a:lnRef idx="2">
              <a:schemeClr val="dk1"/>
            </a:lnRef>
            <a:fillRef idx="1">
              <a:schemeClr val="lt1"/>
            </a:fillRef>
            <a:effectRef idx="0">
              <a:schemeClr val="dk1"/>
            </a:effectRef>
            <a:fontRef idx="minor">
              <a:schemeClr val="dk1"/>
            </a:fontRef>
          </p:style>
          <p:txBody>
            <a:bodyPr spcFirstLastPara="0" vert="horz" wrap="square" lIns="57746" tIns="49493" rIns="57746" bIns="49493" numCol="1" spcCol="1270" anchor="ctr" anchorCtr="0">
              <a:noAutofit/>
            </a:bodyPr>
            <a:lstStyle/>
            <a:p>
              <a:pPr algn="ctr" defTabSz="577677">
                <a:spcBef>
                  <a:spcPct val="0"/>
                </a:spcBef>
                <a:spcAft>
                  <a:spcPct val="35000"/>
                </a:spcAft>
              </a:pPr>
              <a:r>
                <a:rPr lang="en-US" sz="1400" dirty="0">
                  <a:solidFill>
                    <a:schemeClr val="accent5">
                      <a:lumMod val="75000"/>
                    </a:schemeClr>
                  </a:solidFill>
                </a:rPr>
                <a:t>Acute</a:t>
              </a:r>
              <a:br>
                <a:rPr lang="en-US" sz="1400" dirty="0">
                  <a:solidFill>
                    <a:schemeClr val="accent5">
                      <a:lumMod val="75000"/>
                    </a:schemeClr>
                  </a:solidFill>
                </a:rPr>
              </a:br>
              <a:r>
                <a:rPr lang="en-US" sz="1400" dirty="0">
                  <a:solidFill>
                    <a:schemeClr val="accent5">
                      <a:lumMod val="75000"/>
                    </a:schemeClr>
                  </a:solidFill>
                </a:rPr>
                <a:t>(hours to months)</a:t>
              </a:r>
              <a:r>
                <a:rPr lang="en-US" sz="1400" baseline="30000" dirty="0">
                  <a:solidFill>
                    <a:schemeClr val="accent5">
                      <a:lumMod val="75000"/>
                    </a:schemeClr>
                  </a:solidFill>
                </a:rPr>
                <a:t>1,2</a:t>
              </a:r>
            </a:p>
          </p:txBody>
        </p:sp>
        <p:sp>
          <p:nvSpPr>
            <p:cNvPr id="54" name="Rectangle 53">
              <a:extLst>
                <a:ext uri="{FF2B5EF4-FFF2-40B4-BE49-F238E27FC236}">
                  <a16:creationId xmlns:a16="http://schemas.microsoft.com/office/drawing/2014/main" id="{6DD6D598-5F39-AE96-0181-88D4D469CD0C}"/>
                </a:ext>
              </a:extLst>
            </p:cNvPr>
            <p:cNvSpPr/>
            <p:nvPr/>
          </p:nvSpPr>
          <p:spPr>
            <a:xfrm>
              <a:off x="3213422" y="4007774"/>
              <a:ext cx="2653392" cy="941526"/>
            </a:xfrm>
            <a:prstGeom prst="rect">
              <a:avLst/>
            </a:prstGeom>
            <a:noFill/>
            <a:ln>
              <a:noFill/>
            </a:ln>
          </p:spPr>
          <p:style>
            <a:lnRef idx="2">
              <a:schemeClr val="dk1"/>
            </a:lnRef>
            <a:fillRef idx="1">
              <a:schemeClr val="lt1"/>
            </a:fillRef>
            <a:effectRef idx="0">
              <a:schemeClr val="dk1"/>
            </a:effectRef>
            <a:fontRef idx="minor">
              <a:schemeClr val="dk1"/>
            </a:fontRef>
          </p:style>
          <p:txBody>
            <a:bodyPr spcFirstLastPara="0" vert="horz" wrap="square" lIns="57746" tIns="49493" rIns="57746" bIns="49493" numCol="1" spcCol="1270" anchor="ctr" anchorCtr="0">
              <a:noAutofit/>
            </a:bodyPr>
            <a:lstStyle/>
            <a:p>
              <a:pPr algn="ctr" defTabSz="577677">
                <a:spcBef>
                  <a:spcPct val="0"/>
                </a:spcBef>
                <a:spcAft>
                  <a:spcPct val="35000"/>
                </a:spcAft>
              </a:pPr>
              <a:r>
                <a:rPr lang="en-US" sz="1400" dirty="0">
                  <a:solidFill>
                    <a:schemeClr val="tx2"/>
                  </a:solidFill>
                </a:rPr>
                <a:t>Delayed</a:t>
              </a:r>
              <a:br>
                <a:rPr lang="en-US" sz="1400" dirty="0">
                  <a:solidFill>
                    <a:schemeClr val="tx2"/>
                  </a:solidFill>
                </a:rPr>
              </a:br>
              <a:r>
                <a:rPr lang="en-US" sz="1400" dirty="0">
                  <a:solidFill>
                    <a:schemeClr val="tx2"/>
                  </a:solidFill>
                </a:rPr>
                <a:t>(months to years)</a:t>
              </a:r>
              <a:r>
                <a:rPr lang="en-US" sz="1400" baseline="30000" dirty="0">
                  <a:solidFill>
                    <a:schemeClr val="tx2"/>
                  </a:solidFill>
                </a:rPr>
                <a:t>1</a:t>
              </a:r>
              <a:endParaRPr lang="en-US" sz="1400" dirty="0">
                <a:solidFill>
                  <a:schemeClr val="tx2"/>
                </a:solidFill>
              </a:endParaRPr>
            </a:p>
          </p:txBody>
        </p:sp>
        <p:sp>
          <p:nvSpPr>
            <p:cNvPr id="55" name="Rectangle 54">
              <a:extLst>
                <a:ext uri="{FF2B5EF4-FFF2-40B4-BE49-F238E27FC236}">
                  <a16:creationId xmlns:a16="http://schemas.microsoft.com/office/drawing/2014/main" id="{CFB26ABB-19D6-B9F9-52EB-97C10B1C4445}"/>
                </a:ext>
              </a:extLst>
            </p:cNvPr>
            <p:cNvSpPr/>
            <p:nvPr/>
          </p:nvSpPr>
          <p:spPr>
            <a:xfrm>
              <a:off x="6057495" y="2683600"/>
              <a:ext cx="2653392" cy="941526"/>
            </a:xfrm>
            <a:prstGeom prst="rect">
              <a:avLst/>
            </a:prstGeom>
            <a:noFill/>
            <a:ln>
              <a:noFill/>
            </a:ln>
          </p:spPr>
          <p:style>
            <a:lnRef idx="2">
              <a:schemeClr val="dk1"/>
            </a:lnRef>
            <a:fillRef idx="1">
              <a:schemeClr val="lt1"/>
            </a:fillRef>
            <a:effectRef idx="0">
              <a:schemeClr val="dk1"/>
            </a:effectRef>
            <a:fontRef idx="minor">
              <a:schemeClr val="dk1"/>
            </a:fontRef>
          </p:style>
          <p:txBody>
            <a:bodyPr spcFirstLastPara="0" vert="horz" wrap="square" lIns="57746" tIns="49493" rIns="57746" bIns="49493" numCol="1" spcCol="1270" anchor="ctr" anchorCtr="0">
              <a:noAutofit/>
            </a:bodyPr>
            <a:lstStyle/>
            <a:p>
              <a:pPr algn="ctr" defTabSz="577677">
                <a:spcBef>
                  <a:spcPct val="0"/>
                </a:spcBef>
                <a:spcAft>
                  <a:spcPct val="35000"/>
                </a:spcAft>
              </a:pPr>
              <a:r>
                <a:rPr lang="en-US" sz="1400" dirty="0">
                  <a:solidFill>
                    <a:schemeClr val="accent5">
                      <a:lumMod val="75000"/>
                    </a:schemeClr>
                  </a:solidFill>
                </a:rPr>
                <a:t>Akathisia (eg, restlessness),</a:t>
              </a:r>
              <a:br>
                <a:rPr lang="en-US" sz="1400" dirty="0">
                  <a:solidFill>
                    <a:schemeClr val="accent5">
                      <a:lumMod val="75000"/>
                    </a:schemeClr>
                  </a:solidFill>
                </a:rPr>
              </a:br>
              <a:r>
                <a:rPr lang="en-US" sz="1400" dirty="0">
                  <a:solidFill>
                    <a:schemeClr val="accent5">
                      <a:lumMod val="75000"/>
                    </a:schemeClr>
                  </a:solidFill>
                </a:rPr>
                <a:t>dystonia (eg, muscle contractions), parkinsonism </a:t>
              </a:r>
              <a:br>
                <a:rPr lang="en-US" sz="1400" dirty="0">
                  <a:solidFill>
                    <a:schemeClr val="accent5">
                      <a:lumMod val="75000"/>
                    </a:schemeClr>
                  </a:solidFill>
                </a:rPr>
              </a:br>
              <a:r>
                <a:rPr lang="en-US" sz="1400" dirty="0">
                  <a:solidFill>
                    <a:schemeClr val="accent5">
                      <a:lumMod val="75000"/>
                    </a:schemeClr>
                  </a:solidFill>
                </a:rPr>
                <a:t>(eg, tremor)</a:t>
              </a:r>
              <a:r>
                <a:rPr lang="en-US" sz="1400" baseline="30000" dirty="0">
                  <a:solidFill>
                    <a:schemeClr val="accent5">
                      <a:lumMod val="75000"/>
                    </a:schemeClr>
                  </a:solidFill>
                </a:rPr>
                <a:t>3</a:t>
              </a:r>
              <a:endParaRPr lang="en-US" sz="1400" dirty="0">
                <a:solidFill>
                  <a:schemeClr val="accent5">
                    <a:lumMod val="75000"/>
                  </a:schemeClr>
                </a:solidFill>
              </a:endParaRPr>
            </a:p>
          </p:txBody>
        </p:sp>
        <p:sp>
          <p:nvSpPr>
            <p:cNvPr id="56" name="Rectangle 55">
              <a:extLst>
                <a:ext uri="{FF2B5EF4-FFF2-40B4-BE49-F238E27FC236}">
                  <a16:creationId xmlns:a16="http://schemas.microsoft.com/office/drawing/2014/main" id="{7FD876BF-1986-0BCD-A59D-7C7AB5EC4D02}"/>
                </a:ext>
              </a:extLst>
            </p:cNvPr>
            <p:cNvSpPr/>
            <p:nvPr/>
          </p:nvSpPr>
          <p:spPr>
            <a:xfrm>
              <a:off x="6057495" y="4007774"/>
              <a:ext cx="2653392" cy="941526"/>
            </a:xfrm>
            <a:prstGeom prst="rect">
              <a:avLst/>
            </a:prstGeom>
            <a:noFill/>
            <a:ln>
              <a:noFill/>
            </a:ln>
          </p:spPr>
          <p:style>
            <a:lnRef idx="2">
              <a:schemeClr val="dk1"/>
            </a:lnRef>
            <a:fillRef idx="1">
              <a:schemeClr val="lt1"/>
            </a:fillRef>
            <a:effectRef idx="0">
              <a:schemeClr val="dk1"/>
            </a:effectRef>
            <a:fontRef idx="minor">
              <a:schemeClr val="dk1"/>
            </a:fontRef>
          </p:style>
          <p:txBody>
            <a:bodyPr spcFirstLastPara="0" vert="horz" wrap="square" lIns="57746" tIns="49493" rIns="57746" bIns="49493" numCol="1" spcCol="1270" anchor="ctr" anchorCtr="0">
              <a:noAutofit/>
            </a:bodyPr>
            <a:lstStyle/>
            <a:p>
              <a:pPr algn="ctr" defTabSz="577677">
                <a:spcBef>
                  <a:spcPct val="0"/>
                </a:spcBef>
                <a:spcAft>
                  <a:spcPct val="35000"/>
                </a:spcAft>
              </a:pPr>
              <a:r>
                <a:rPr lang="en-US" sz="1400" dirty="0">
                  <a:solidFill>
                    <a:schemeClr val="tx2"/>
                  </a:solidFill>
                </a:rPr>
                <a:t>Stereotypic (eg, repetitive, purposeless), athetoid (eg, slow, writhing) or choreiform (eg, repetitive, jerky) movements</a:t>
              </a:r>
              <a:r>
                <a:rPr lang="en-US" sz="1400" baseline="30000" dirty="0">
                  <a:solidFill>
                    <a:schemeClr val="tx2"/>
                  </a:solidFill>
                </a:rPr>
                <a:t>2,3</a:t>
              </a:r>
              <a:endParaRPr lang="en-US" sz="1400" dirty="0">
                <a:solidFill>
                  <a:schemeClr val="tx2"/>
                </a:solidFill>
              </a:endParaRPr>
            </a:p>
          </p:txBody>
        </p:sp>
        <p:sp>
          <p:nvSpPr>
            <p:cNvPr id="57" name="Rectangle 56">
              <a:extLst>
                <a:ext uri="{FF2B5EF4-FFF2-40B4-BE49-F238E27FC236}">
                  <a16:creationId xmlns:a16="http://schemas.microsoft.com/office/drawing/2014/main" id="{7A5B4287-0149-C547-F6E1-595C580BFFCD}"/>
                </a:ext>
              </a:extLst>
            </p:cNvPr>
            <p:cNvSpPr/>
            <p:nvPr/>
          </p:nvSpPr>
          <p:spPr>
            <a:xfrm>
              <a:off x="8897931" y="2683600"/>
              <a:ext cx="2653392" cy="941526"/>
            </a:xfrm>
            <a:prstGeom prst="rect">
              <a:avLst/>
            </a:prstGeom>
            <a:noFill/>
            <a:ln>
              <a:noFill/>
            </a:ln>
          </p:spPr>
          <p:style>
            <a:lnRef idx="2">
              <a:schemeClr val="dk1"/>
            </a:lnRef>
            <a:fillRef idx="1">
              <a:schemeClr val="lt1"/>
            </a:fillRef>
            <a:effectRef idx="0">
              <a:schemeClr val="dk1"/>
            </a:effectRef>
            <a:fontRef idx="minor">
              <a:schemeClr val="dk1"/>
            </a:fontRef>
          </p:style>
          <p:txBody>
            <a:bodyPr spcFirstLastPara="0" vert="horz" wrap="square" lIns="57746" tIns="49493" rIns="57746" bIns="49493" numCol="1" spcCol="1270" anchor="ctr" anchorCtr="0">
              <a:noAutofit/>
            </a:bodyPr>
            <a:lstStyle/>
            <a:p>
              <a:pPr algn="ctr" defTabSz="577677">
                <a:spcBef>
                  <a:spcPct val="0"/>
                </a:spcBef>
                <a:spcAft>
                  <a:spcPct val="35000"/>
                </a:spcAft>
              </a:pPr>
              <a:r>
                <a:rPr lang="en-US" sz="1400" dirty="0">
                  <a:solidFill>
                    <a:schemeClr val="accent5">
                      <a:lumMod val="75000"/>
                    </a:schemeClr>
                  </a:solidFill>
                </a:rPr>
                <a:t>May resolve after</a:t>
              </a:r>
              <a:br>
                <a:rPr lang="en-US" sz="1400" dirty="0">
                  <a:solidFill>
                    <a:schemeClr val="accent5">
                      <a:lumMod val="75000"/>
                    </a:schemeClr>
                  </a:solidFill>
                </a:rPr>
              </a:br>
              <a:r>
                <a:rPr lang="en-US" sz="1400" dirty="0">
                  <a:solidFill>
                    <a:schemeClr val="accent5">
                      <a:lumMod val="75000"/>
                    </a:schemeClr>
                  </a:solidFill>
                </a:rPr>
                <a:t>discontinuation</a:t>
              </a:r>
              <a:br>
                <a:rPr lang="en-US" sz="1400" dirty="0">
                  <a:solidFill>
                    <a:schemeClr val="accent5">
                      <a:lumMod val="75000"/>
                    </a:schemeClr>
                  </a:solidFill>
                </a:rPr>
              </a:br>
              <a:r>
                <a:rPr lang="en-US" sz="1400" dirty="0">
                  <a:solidFill>
                    <a:schemeClr val="accent5">
                      <a:lumMod val="75000"/>
                    </a:schemeClr>
                  </a:solidFill>
                </a:rPr>
                <a:t>of antipsychotics</a:t>
              </a:r>
              <a:r>
                <a:rPr lang="en-US" sz="1400" baseline="30000" dirty="0">
                  <a:solidFill>
                    <a:schemeClr val="accent5">
                      <a:lumMod val="75000"/>
                    </a:schemeClr>
                  </a:solidFill>
                </a:rPr>
                <a:t>1</a:t>
              </a:r>
              <a:endParaRPr lang="en-US" sz="1400" dirty="0">
                <a:solidFill>
                  <a:schemeClr val="accent5">
                    <a:lumMod val="75000"/>
                  </a:schemeClr>
                </a:solidFill>
              </a:endParaRPr>
            </a:p>
          </p:txBody>
        </p:sp>
        <p:sp>
          <p:nvSpPr>
            <p:cNvPr id="58" name="Rectangle 57">
              <a:extLst>
                <a:ext uri="{FF2B5EF4-FFF2-40B4-BE49-F238E27FC236}">
                  <a16:creationId xmlns:a16="http://schemas.microsoft.com/office/drawing/2014/main" id="{69DBEDCF-646C-385C-9F83-AB24E4F7E501}"/>
                </a:ext>
              </a:extLst>
            </p:cNvPr>
            <p:cNvSpPr/>
            <p:nvPr/>
          </p:nvSpPr>
          <p:spPr>
            <a:xfrm>
              <a:off x="8897931" y="4007774"/>
              <a:ext cx="2653392" cy="941526"/>
            </a:xfrm>
            <a:prstGeom prst="rect">
              <a:avLst/>
            </a:prstGeom>
            <a:noFill/>
            <a:ln>
              <a:noFill/>
            </a:ln>
          </p:spPr>
          <p:style>
            <a:lnRef idx="2">
              <a:schemeClr val="dk1"/>
            </a:lnRef>
            <a:fillRef idx="1">
              <a:schemeClr val="lt1"/>
            </a:fillRef>
            <a:effectRef idx="0">
              <a:schemeClr val="dk1"/>
            </a:effectRef>
            <a:fontRef idx="minor">
              <a:schemeClr val="dk1"/>
            </a:fontRef>
          </p:style>
          <p:txBody>
            <a:bodyPr spcFirstLastPara="0" vert="horz" wrap="square" lIns="57746" tIns="49493" rIns="57746" bIns="49493" numCol="1" spcCol="1270" anchor="ctr" anchorCtr="0">
              <a:noAutofit/>
            </a:bodyPr>
            <a:lstStyle/>
            <a:p>
              <a:pPr algn="ctr" defTabSz="577677">
                <a:spcBef>
                  <a:spcPct val="0"/>
                </a:spcBef>
                <a:spcAft>
                  <a:spcPct val="35000"/>
                </a:spcAft>
              </a:pPr>
              <a:r>
                <a:rPr lang="en-US" sz="1400" dirty="0">
                  <a:solidFill>
                    <a:schemeClr val="tx2"/>
                  </a:solidFill>
                </a:rPr>
                <a:t>Symptoms may be masked</a:t>
              </a:r>
              <a:br>
                <a:rPr lang="en-US" sz="1400" dirty="0">
                  <a:solidFill>
                    <a:schemeClr val="tx2"/>
                  </a:solidFill>
                </a:rPr>
              </a:br>
              <a:r>
                <a:rPr lang="en-US" sz="1400" dirty="0">
                  <a:solidFill>
                    <a:schemeClr val="tx2"/>
                  </a:solidFill>
                </a:rPr>
                <a:t>or revealed by changes in antipsychotic medication regimen</a:t>
              </a:r>
              <a:r>
                <a:rPr lang="en-US" sz="1400" baseline="30000" dirty="0">
                  <a:solidFill>
                    <a:schemeClr val="tx2"/>
                  </a:solidFill>
                </a:rPr>
                <a:t>1</a:t>
              </a:r>
            </a:p>
          </p:txBody>
        </p:sp>
        <p:sp>
          <p:nvSpPr>
            <p:cNvPr id="59" name="Freeform 5">
              <a:extLst>
                <a:ext uri="{FF2B5EF4-FFF2-40B4-BE49-F238E27FC236}">
                  <a16:creationId xmlns:a16="http://schemas.microsoft.com/office/drawing/2014/main" id="{94A6D14B-B5F3-F8E2-67B0-9EB9350A1879}"/>
                </a:ext>
              </a:extLst>
            </p:cNvPr>
            <p:cNvSpPr>
              <a:spLocks noChangeAspect="1"/>
            </p:cNvSpPr>
            <p:nvPr/>
          </p:nvSpPr>
          <p:spPr bwMode="auto">
            <a:xfrm>
              <a:off x="3106013" y="1770148"/>
              <a:ext cx="417958" cy="719237"/>
            </a:xfrm>
            <a:custGeom>
              <a:avLst/>
              <a:gdLst>
                <a:gd name="T0" fmla="*/ 101 w 101"/>
                <a:gd name="T1" fmla="*/ 171 h 171"/>
                <a:gd name="T2" fmla="*/ 54 w 101"/>
                <a:gd name="T3" fmla="*/ 171 h 171"/>
                <a:gd name="T4" fmla="*/ 54 w 101"/>
                <a:gd name="T5" fmla="*/ 81 h 171"/>
                <a:gd name="T6" fmla="*/ 55 w 101"/>
                <a:gd name="T7" fmla="*/ 50 h 171"/>
                <a:gd name="T8" fmla="*/ 44 w 101"/>
                <a:gd name="T9" fmla="*/ 61 h 171"/>
                <a:gd name="T10" fmla="*/ 24 w 101"/>
                <a:gd name="T11" fmla="*/ 77 h 171"/>
                <a:gd name="T12" fmla="*/ 0 w 101"/>
                <a:gd name="T13" fmla="*/ 48 h 171"/>
                <a:gd name="T14" fmla="*/ 59 w 101"/>
                <a:gd name="T15" fmla="*/ 0 h 171"/>
                <a:gd name="T16" fmla="*/ 101 w 101"/>
                <a:gd name="T17" fmla="*/ 0 h 171"/>
                <a:gd name="T18" fmla="*/ 101 w 101"/>
                <a:gd name="T1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71">
                  <a:moveTo>
                    <a:pt x="101" y="171"/>
                  </a:moveTo>
                  <a:cubicBezTo>
                    <a:pt x="54" y="171"/>
                    <a:pt x="54" y="171"/>
                    <a:pt x="54" y="171"/>
                  </a:cubicBezTo>
                  <a:cubicBezTo>
                    <a:pt x="54" y="81"/>
                    <a:pt x="54" y="81"/>
                    <a:pt x="54" y="81"/>
                  </a:cubicBezTo>
                  <a:cubicBezTo>
                    <a:pt x="54" y="70"/>
                    <a:pt x="54" y="60"/>
                    <a:pt x="55" y="50"/>
                  </a:cubicBezTo>
                  <a:cubicBezTo>
                    <a:pt x="52" y="54"/>
                    <a:pt x="48" y="58"/>
                    <a:pt x="44" y="61"/>
                  </a:cubicBezTo>
                  <a:cubicBezTo>
                    <a:pt x="24" y="77"/>
                    <a:pt x="24" y="77"/>
                    <a:pt x="24" y="77"/>
                  </a:cubicBezTo>
                  <a:cubicBezTo>
                    <a:pt x="0" y="48"/>
                    <a:pt x="0" y="48"/>
                    <a:pt x="0" y="48"/>
                  </a:cubicBezTo>
                  <a:cubicBezTo>
                    <a:pt x="59" y="0"/>
                    <a:pt x="59" y="0"/>
                    <a:pt x="59" y="0"/>
                  </a:cubicBezTo>
                  <a:cubicBezTo>
                    <a:pt x="101" y="0"/>
                    <a:pt x="101" y="0"/>
                    <a:pt x="101" y="0"/>
                  </a:cubicBezTo>
                  <a:lnTo>
                    <a:pt x="101" y="17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Freeform 6">
              <a:extLst>
                <a:ext uri="{FF2B5EF4-FFF2-40B4-BE49-F238E27FC236}">
                  <a16:creationId xmlns:a16="http://schemas.microsoft.com/office/drawing/2014/main" id="{349BC0C1-7B92-45F4-C60B-830A0B07AF10}"/>
                </a:ext>
              </a:extLst>
            </p:cNvPr>
            <p:cNvSpPr>
              <a:spLocks noChangeAspect="1"/>
            </p:cNvSpPr>
            <p:nvPr/>
          </p:nvSpPr>
          <p:spPr bwMode="auto">
            <a:xfrm>
              <a:off x="5986836" y="1770148"/>
              <a:ext cx="520886" cy="719237"/>
            </a:xfrm>
            <a:custGeom>
              <a:avLst/>
              <a:gdLst>
                <a:gd name="T0" fmla="*/ 127 w 127"/>
                <a:gd name="T1" fmla="*/ 173 h 173"/>
                <a:gd name="T2" fmla="*/ 2 w 127"/>
                <a:gd name="T3" fmla="*/ 173 h 173"/>
                <a:gd name="T4" fmla="*/ 2 w 127"/>
                <a:gd name="T5" fmla="*/ 143 h 173"/>
                <a:gd name="T6" fmla="*/ 44 w 127"/>
                <a:gd name="T7" fmla="*/ 101 h 173"/>
                <a:gd name="T8" fmla="*/ 68 w 127"/>
                <a:gd name="T9" fmla="*/ 75 h 173"/>
                <a:gd name="T10" fmla="*/ 75 w 127"/>
                <a:gd name="T11" fmla="*/ 63 h 173"/>
                <a:gd name="T12" fmla="*/ 77 w 127"/>
                <a:gd name="T13" fmla="*/ 53 h 173"/>
                <a:gd name="T14" fmla="*/ 73 w 127"/>
                <a:gd name="T15" fmla="*/ 42 h 173"/>
                <a:gd name="T16" fmla="*/ 61 w 127"/>
                <a:gd name="T17" fmla="*/ 38 h 173"/>
                <a:gd name="T18" fmla="*/ 45 w 127"/>
                <a:gd name="T19" fmla="*/ 43 h 173"/>
                <a:gd name="T20" fmla="*/ 26 w 127"/>
                <a:gd name="T21" fmla="*/ 57 h 173"/>
                <a:gd name="T22" fmla="*/ 0 w 127"/>
                <a:gd name="T23" fmla="*/ 27 h 173"/>
                <a:gd name="T24" fmla="*/ 23 w 127"/>
                <a:gd name="T25" fmla="*/ 10 h 173"/>
                <a:gd name="T26" fmla="*/ 42 w 127"/>
                <a:gd name="T27" fmla="*/ 2 h 173"/>
                <a:gd name="T28" fmla="*/ 66 w 127"/>
                <a:gd name="T29" fmla="*/ 0 h 173"/>
                <a:gd name="T30" fmla="*/ 96 w 127"/>
                <a:gd name="T31" fmla="*/ 5 h 173"/>
                <a:gd name="T32" fmla="*/ 116 w 127"/>
                <a:gd name="T33" fmla="*/ 22 h 173"/>
                <a:gd name="T34" fmla="*/ 123 w 127"/>
                <a:gd name="T35" fmla="*/ 46 h 173"/>
                <a:gd name="T36" fmla="*/ 121 w 127"/>
                <a:gd name="T37" fmla="*/ 65 h 173"/>
                <a:gd name="T38" fmla="*/ 113 w 127"/>
                <a:gd name="T39" fmla="*/ 82 h 173"/>
                <a:gd name="T40" fmla="*/ 99 w 127"/>
                <a:gd name="T41" fmla="*/ 99 h 173"/>
                <a:gd name="T42" fmla="*/ 62 w 127"/>
                <a:gd name="T43" fmla="*/ 134 h 173"/>
                <a:gd name="T44" fmla="*/ 62 w 127"/>
                <a:gd name="T45" fmla="*/ 135 h 173"/>
                <a:gd name="T46" fmla="*/ 127 w 127"/>
                <a:gd name="T47" fmla="*/ 135 h 173"/>
                <a:gd name="T48" fmla="*/ 127 w 127"/>
                <a:gd name="T49"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7" h="173">
                  <a:moveTo>
                    <a:pt x="127" y="173"/>
                  </a:moveTo>
                  <a:cubicBezTo>
                    <a:pt x="2" y="173"/>
                    <a:pt x="2" y="173"/>
                    <a:pt x="2" y="173"/>
                  </a:cubicBezTo>
                  <a:cubicBezTo>
                    <a:pt x="2" y="143"/>
                    <a:pt x="2" y="143"/>
                    <a:pt x="2" y="143"/>
                  </a:cubicBezTo>
                  <a:cubicBezTo>
                    <a:pt x="44" y="101"/>
                    <a:pt x="44" y="101"/>
                    <a:pt x="44" y="101"/>
                  </a:cubicBezTo>
                  <a:cubicBezTo>
                    <a:pt x="56" y="88"/>
                    <a:pt x="64" y="80"/>
                    <a:pt x="68" y="75"/>
                  </a:cubicBezTo>
                  <a:cubicBezTo>
                    <a:pt x="71" y="70"/>
                    <a:pt x="74" y="66"/>
                    <a:pt x="75" y="63"/>
                  </a:cubicBezTo>
                  <a:cubicBezTo>
                    <a:pt x="77" y="60"/>
                    <a:pt x="77" y="56"/>
                    <a:pt x="77" y="53"/>
                  </a:cubicBezTo>
                  <a:cubicBezTo>
                    <a:pt x="77" y="48"/>
                    <a:pt x="76" y="45"/>
                    <a:pt x="73" y="42"/>
                  </a:cubicBezTo>
                  <a:cubicBezTo>
                    <a:pt x="70" y="40"/>
                    <a:pt x="66" y="38"/>
                    <a:pt x="61" y="38"/>
                  </a:cubicBezTo>
                  <a:cubicBezTo>
                    <a:pt x="56" y="38"/>
                    <a:pt x="50" y="40"/>
                    <a:pt x="45" y="43"/>
                  </a:cubicBezTo>
                  <a:cubicBezTo>
                    <a:pt x="39" y="46"/>
                    <a:pt x="33" y="51"/>
                    <a:pt x="26" y="57"/>
                  </a:cubicBezTo>
                  <a:cubicBezTo>
                    <a:pt x="0" y="27"/>
                    <a:pt x="0" y="27"/>
                    <a:pt x="0" y="27"/>
                  </a:cubicBezTo>
                  <a:cubicBezTo>
                    <a:pt x="9" y="19"/>
                    <a:pt x="17" y="13"/>
                    <a:pt x="23" y="10"/>
                  </a:cubicBezTo>
                  <a:cubicBezTo>
                    <a:pt x="29" y="7"/>
                    <a:pt x="35" y="4"/>
                    <a:pt x="42" y="2"/>
                  </a:cubicBezTo>
                  <a:cubicBezTo>
                    <a:pt x="49" y="0"/>
                    <a:pt x="57" y="0"/>
                    <a:pt x="66" y="0"/>
                  </a:cubicBezTo>
                  <a:cubicBezTo>
                    <a:pt x="77" y="0"/>
                    <a:pt x="87" y="2"/>
                    <a:pt x="96" y="5"/>
                  </a:cubicBezTo>
                  <a:cubicBezTo>
                    <a:pt x="105" y="9"/>
                    <a:pt x="111" y="15"/>
                    <a:pt x="116" y="22"/>
                  </a:cubicBezTo>
                  <a:cubicBezTo>
                    <a:pt x="121" y="29"/>
                    <a:pt x="123" y="37"/>
                    <a:pt x="123" y="46"/>
                  </a:cubicBezTo>
                  <a:cubicBezTo>
                    <a:pt x="123" y="53"/>
                    <a:pt x="123" y="59"/>
                    <a:pt x="121" y="65"/>
                  </a:cubicBezTo>
                  <a:cubicBezTo>
                    <a:pt x="119" y="71"/>
                    <a:pt x="117" y="76"/>
                    <a:pt x="113" y="82"/>
                  </a:cubicBezTo>
                  <a:cubicBezTo>
                    <a:pt x="110" y="87"/>
                    <a:pt x="105" y="93"/>
                    <a:pt x="99" y="99"/>
                  </a:cubicBezTo>
                  <a:cubicBezTo>
                    <a:pt x="93" y="105"/>
                    <a:pt x="81" y="117"/>
                    <a:pt x="62" y="134"/>
                  </a:cubicBezTo>
                  <a:cubicBezTo>
                    <a:pt x="62" y="135"/>
                    <a:pt x="62" y="135"/>
                    <a:pt x="62" y="135"/>
                  </a:cubicBezTo>
                  <a:cubicBezTo>
                    <a:pt x="127" y="135"/>
                    <a:pt x="127" y="135"/>
                    <a:pt x="127" y="135"/>
                  </a:cubicBezTo>
                  <a:lnTo>
                    <a:pt x="127" y="173"/>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Freeform 7">
              <a:extLst>
                <a:ext uri="{FF2B5EF4-FFF2-40B4-BE49-F238E27FC236}">
                  <a16:creationId xmlns:a16="http://schemas.microsoft.com/office/drawing/2014/main" id="{21BFD23E-18BC-B330-1FA3-2021E93C478D}"/>
                </a:ext>
              </a:extLst>
            </p:cNvPr>
            <p:cNvSpPr>
              <a:spLocks noChangeAspect="1"/>
            </p:cNvSpPr>
            <p:nvPr/>
          </p:nvSpPr>
          <p:spPr bwMode="auto">
            <a:xfrm>
              <a:off x="8821359" y="1770148"/>
              <a:ext cx="495323" cy="719237"/>
            </a:xfrm>
            <a:custGeom>
              <a:avLst/>
              <a:gdLst>
                <a:gd name="T0" fmla="*/ 118 w 123"/>
                <a:gd name="T1" fmla="*/ 39 h 176"/>
                <a:gd name="T2" fmla="*/ 108 w 123"/>
                <a:gd name="T3" fmla="*/ 67 h 176"/>
                <a:gd name="T4" fmla="*/ 80 w 123"/>
                <a:gd name="T5" fmla="*/ 83 h 176"/>
                <a:gd name="T6" fmla="*/ 80 w 123"/>
                <a:gd name="T7" fmla="*/ 84 h 176"/>
                <a:gd name="T8" fmla="*/ 123 w 123"/>
                <a:gd name="T9" fmla="*/ 124 h 176"/>
                <a:gd name="T10" fmla="*/ 104 w 123"/>
                <a:gd name="T11" fmla="*/ 162 h 176"/>
                <a:gd name="T12" fmla="*/ 51 w 123"/>
                <a:gd name="T13" fmla="*/ 176 h 176"/>
                <a:gd name="T14" fmla="*/ 25 w 123"/>
                <a:gd name="T15" fmla="*/ 174 h 176"/>
                <a:gd name="T16" fmla="*/ 0 w 123"/>
                <a:gd name="T17" fmla="*/ 166 h 176"/>
                <a:gd name="T18" fmla="*/ 0 w 123"/>
                <a:gd name="T19" fmla="*/ 128 h 176"/>
                <a:gd name="T20" fmla="*/ 23 w 123"/>
                <a:gd name="T21" fmla="*/ 137 h 176"/>
                <a:gd name="T22" fmla="*/ 44 w 123"/>
                <a:gd name="T23" fmla="*/ 139 h 176"/>
                <a:gd name="T24" fmla="*/ 67 w 123"/>
                <a:gd name="T25" fmla="*/ 135 h 176"/>
                <a:gd name="T26" fmla="*/ 74 w 123"/>
                <a:gd name="T27" fmla="*/ 122 h 176"/>
                <a:gd name="T28" fmla="*/ 70 w 123"/>
                <a:gd name="T29" fmla="*/ 111 h 176"/>
                <a:gd name="T30" fmla="*/ 58 w 123"/>
                <a:gd name="T31" fmla="*/ 105 h 176"/>
                <a:gd name="T32" fmla="*/ 37 w 123"/>
                <a:gd name="T33" fmla="*/ 103 h 176"/>
                <a:gd name="T34" fmla="*/ 27 w 123"/>
                <a:gd name="T35" fmla="*/ 103 h 176"/>
                <a:gd name="T36" fmla="*/ 27 w 123"/>
                <a:gd name="T37" fmla="*/ 68 h 176"/>
                <a:gd name="T38" fmla="*/ 37 w 123"/>
                <a:gd name="T39" fmla="*/ 68 h 176"/>
                <a:gd name="T40" fmla="*/ 73 w 123"/>
                <a:gd name="T41" fmla="*/ 50 h 176"/>
                <a:gd name="T42" fmla="*/ 67 w 123"/>
                <a:gd name="T43" fmla="*/ 40 h 176"/>
                <a:gd name="T44" fmla="*/ 53 w 123"/>
                <a:gd name="T45" fmla="*/ 37 h 176"/>
                <a:gd name="T46" fmla="*/ 19 w 123"/>
                <a:gd name="T47" fmla="*/ 48 h 176"/>
                <a:gd name="T48" fmla="*/ 0 w 123"/>
                <a:gd name="T49" fmla="*/ 17 h 176"/>
                <a:gd name="T50" fmla="*/ 28 w 123"/>
                <a:gd name="T51" fmla="*/ 4 h 176"/>
                <a:gd name="T52" fmla="*/ 61 w 123"/>
                <a:gd name="T53" fmla="*/ 0 h 176"/>
                <a:gd name="T54" fmla="*/ 102 w 123"/>
                <a:gd name="T55" fmla="*/ 10 h 176"/>
                <a:gd name="T56" fmla="*/ 118 w 123"/>
                <a:gd name="T57" fmla="*/ 3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3" h="176">
                  <a:moveTo>
                    <a:pt x="118" y="39"/>
                  </a:moveTo>
                  <a:cubicBezTo>
                    <a:pt x="118" y="50"/>
                    <a:pt x="114" y="59"/>
                    <a:pt x="108" y="67"/>
                  </a:cubicBezTo>
                  <a:cubicBezTo>
                    <a:pt x="101" y="74"/>
                    <a:pt x="92" y="80"/>
                    <a:pt x="80" y="83"/>
                  </a:cubicBezTo>
                  <a:cubicBezTo>
                    <a:pt x="80" y="84"/>
                    <a:pt x="80" y="84"/>
                    <a:pt x="80" y="84"/>
                  </a:cubicBezTo>
                  <a:cubicBezTo>
                    <a:pt x="108" y="87"/>
                    <a:pt x="123" y="101"/>
                    <a:pt x="123" y="124"/>
                  </a:cubicBezTo>
                  <a:cubicBezTo>
                    <a:pt x="123" y="140"/>
                    <a:pt x="116" y="153"/>
                    <a:pt x="104" y="162"/>
                  </a:cubicBezTo>
                  <a:cubicBezTo>
                    <a:pt x="91" y="171"/>
                    <a:pt x="73" y="176"/>
                    <a:pt x="51" y="176"/>
                  </a:cubicBezTo>
                  <a:cubicBezTo>
                    <a:pt x="42" y="176"/>
                    <a:pt x="33" y="175"/>
                    <a:pt x="25" y="174"/>
                  </a:cubicBezTo>
                  <a:cubicBezTo>
                    <a:pt x="18" y="172"/>
                    <a:pt x="9" y="170"/>
                    <a:pt x="0" y="166"/>
                  </a:cubicBezTo>
                  <a:cubicBezTo>
                    <a:pt x="0" y="128"/>
                    <a:pt x="0" y="128"/>
                    <a:pt x="0" y="128"/>
                  </a:cubicBezTo>
                  <a:cubicBezTo>
                    <a:pt x="7" y="132"/>
                    <a:pt x="15" y="135"/>
                    <a:pt x="23" y="137"/>
                  </a:cubicBezTo>
                  <a:cubicBezTo>
                    <a:pt x="31" y="138"/>
                    <a:pt x="38" y="139"/>
                    <a:pt x="44" y="139"/>
                  </a:cubicBezTo>
                  <a:cubicBezTo>
                    <a:pt x="55" y="139"/>
                    <a:pt x="62" y="138"/>
                    <a:pt x="67" y="135"/>
                  </a:cubicBezTo>
                  <a:cubicBezTo>
                    <a:pt x="71" y="132"/>
                    <a:pt x="74" y="128"/>
                    <a:pt x="74" y="122"/>
                  </a:cubicBezTo>
                  <a:cubicBezTo>
                    <a:pt x="74" y="117"/>
                    <a:pt x="72" y="113"/>
                    <a:pt x="70" y="111"/>
                  </a:cubicBezTo>
                  <a:cubicBezTo>
                    <a:pt x="68" y="108"/>
                    <a:pt x="64" y="106"/>
                    <a:pt x="58" y="105"/>
                  </a:cubicBezTo>
                  <a:cubicBezTo>
                    <a:pt x="53" y="104"/>
                    <a:pt x="46" y="103"/>
                    <a:pt x="37" y="103"/>
                  </a:cubicBezTo>
                  <a:cubicBezTo>
                    <a:pt x="27" y="103"/>
                    <a:pt x="27" y="103"/>
                    <a:pt x="27" y="103"/>
                  </a:cubicBezTo>
                  <a:cubicBezTo>
                    <a:pt x="27" y="68"/>
                    <a:pt x="27" y="68"/>
                    <a:pt x="27" y="68"/>
                  </a:cubicBezTo>
                  <a:cubicBezTo>
                    <a:pt x="37" y="68"/>
                    <a:pt x="37" y="68"/>
                    <a:pt x="37" y="68"/>
                  </a:cubicBezTo>
                  <a:cubicBezTo>
                    <a:pt x="61" y="68"/>
                    <a:pt x="73" y="62"/>
                    <a:pt x="73" y="50"/>
                  </a:cubicBezTo>
                  <a:cubicBezTo>
                    <a:pt x="73" y="46"/>
                    <a:pt x="71" y="42"/>
                    <a:pt x="67" y="40"/>
                  </a:cubicBezTo>
                  <a:cubicBezTo>
                    <a:pt x="64" y="38"/>
                    <a:pt x="59" y="37"/>
                    <a:pt x="53" y="37"/>
                  </a:cubicBezTo>
                  <a:cubicBezTo>
                    <a:pt x="42" y="37"/>
                    <a:pt x="31" y="41"/>
                    <a:pt x="19" y="48"/>
                  </a:cubicBezTo>
                  <a:cubicBezTo>
                    <a:pt x="0" y="17"/>
                    <a:pt x="0" y="17"/>
                    <a:pt x="0" y="17"/>
                  </a:cubicBezTo>
                  <a:cubicBezTo>
                    <a:pt x="9" y="11"/>
                    <a:pt x="19" y="6"/>
                    <a:pt x="28" y="4"/>
                  </a:cubicBezTo>
                  <a:cubicBezTo>
                    <a:pt x="38" y="1"/>
                    <a:pt x="48" y="0"/>
                    <a:pt x="61" y="0"/>
                  </a:cubicBezTo>
                  <a:cubicBezTo>
                    <a:pt x="78" y="0"/>
                    <a:pt x="92" y="3"/>
                    <a:pt x="102" y="10"/>
                  </a:cubicBezTo>
                  <a:cubicBezTo>
                    <a:pt x="112" y="17"/>
                    <a:pt x="118" y="27"/>
                    <a:pt x="118" y="3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Round Same Side Corner Rectangle 30">
              <a:extLst>
                <a:ext uri="{FF2B5EF4-FFF2-40B4-BE49-F238E27FC236}">
                  <a16:creationId xmlns:a16="http://schemas.microsoft.com/office/drawing/2014/main" id="{BF518962-7480-139F-D916-84C475321DC5}"/>
                </a:ext>
              </a:extLst>
            </p:cNvPr>
            <p:cNvSpPr/>
            <p:nvPr/>
          </p:nvSpPr>
          <p:spPr>
            <a:xfrm>
              <a:off x="2984130" y="1701800"/>
              <a:ext cx="231815" cy="855933"/>
            </a:xfrm>
            <a:prstGeom prst="round2SameRect">
              <a:avLst>
                <a:gd name="adj1" fmla="val 0"/>
                <a:gd name="adj2" fmla="val 0"/>
              </a:avLst>
            </a:pr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14" tIns="68538" rIns="86314" bIns="68538" numCol="1" spcCol="1270" anchor="ctr" anchorCtr="0">
              <a:noAutofit/>
            </a:bodyPr>
            <a:lstStyle/>
            <a:p>
              <a:pPr algn="ctr" defTabSz="1244227">
                <a:lnSpc>
                  <a:spcPct val="90000"/>
                </a:lnSpc>
                <a:spcBef>
                  <a:spcPct val="0"/>
                </a:spcBef>
              </a:pPr>
              <a:endParaRPr lang="en-US" sz="1999" b="1" dirty="0">
                <a:solidFill>
                  <a:schemeClr val="accent1">
                    <a:lumMod val="20000"/>
                    <a:lumOff val="80000"/>
                  </a:schemeClr>
                </a:solidFill>
              </a:endParaRPr>
            </a:p>
          </p:txBody>
        </p:sp>
        <p:sp>
          <p:nvSpPr>
            <p:cNvPr id="63" name="Round Same Side Corner Rectangle 31">
              <a:extLst>
                <a:ext uri="{FF2B5EF4-FFF2-40B4-BE49-F238E27FC236}">
                  <a16:creationId xmlns:a16="http://schemas.microsoft.com/office/drawing/2014/main" id="{51D32971-BD55-18C7-5CB9-5330068ADD45}"/>
                </a:ext>
              </a:extLst>
            </p:cNvPr>
            <p:cNvSpPr/>
            <p:nvPr/>
          </p:nvSpPr>
          <p:spPr>
            <a:xfrm>
              <a:off x="5899774" y="1701800"/>
              <a:ext cx="160487" cy="855933"/>
            </a:xfrm>
            <a:prstGeom prst="round2SameRect">
              <a:avLst>
                <a:gd name="adj1" fmla="val 0"/>
                <a:gd name="adj2" fmla="val 0"/>
              </a:avLst>
            </a:pr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14" tIns="68538" rIns="86314" bIns="68538" numCol="1" spcCol="1270" anchor="ctr" anchorCtr="0">
              <a:noAutofit/>
            </a:bodyPr>
            <a:lstStyle/>
            <a:p>
              <a:pPr algn="ctr" defTabSz="1244227">
                <a:lnSpc>
                  <a:spcPct val="90000"/>
                </a:lnSpc>
                <a:spcBef>
                  <a:spcPct val="0"/>
                </a:spcBef>
              </a:pPr>
              <a:endParaRPr lang="en-US" sz="1999" b="1" dirty="0">
                <a:solidFill>
                  <a:schemeClr val="accent1">
                    <a:lumMod val="20000"/>
                    <a:lumOff val="80000"/>
                  </a:schemeClr>
                </a:solidFill>
              </a:endParaRPr>
            </a:p>
          </p:txBody>
        </p:sp>
        <p:sp>
          <p:nvSpPr>
            <p:cNvPr id="64" name="Round Same Side Corner Rectangle 35">
              <a:extLst>
                <a:ext uri="{FF2B5EF4-FFF2-40B4-BE49-F238E27FC236}">
                  <a16:creationId xmlns:a16="http://schemas.microsoft.com/office/drawing/2014/main" id="{0120BB07-7035-7D6F-052B-122BB5C6ECCD}"/>
                </a:ext>
              </a:extLst>
            </p:cNvPr>
            <p:cNvSpPr/>
            <p:nvPr/>
          </p:nvSpPr>
          <p:spPr>
            <a:xfrm>
              <a:off x="8743845" y="1701800"/>
              <a:ext cx="160487" cy="855933"/>
            </a:xfrm>
            <a:prstGeom prst="round2SameRect">
              <a:avLst>
                <a:gd name="adj1" fmla="val 0"/>
                <a:gd name="adj2" fmla="val 0"/>
              </a:avLst>
            </a:pr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14" tIns="68538" rIns="86314" bIns="68538" numCol="1" spcCol="1270" anchor="ctr" anchorCtr="0">
              <a:noAutofit/>
            </a:bodyPr>
            <a:lstStyle/>
            <a:p>
              <a:pPr algn="ctr" defTabSz="1244227">
                <a:lnSpc>
                  <a:spcPct val="90000"/>
                </a:lnSpc>
                <a:spcBef>
                  <a:spcPct val="0"/>
                </a:spcBef>
              </a:pPr>
              <a:endParaRPr lang="en-US" sz="1999" b="1" dirty="0">
                <a:solidFill>
                  <a:schemeClr val="accent1">
                    <a:lumMod val="20000"/>
                    <a:lumOff val="80000"/>
                  </a:schemeClr>
                </a:solidFill>
              </a:endParaRPr>
            </a:p>
          </p:txBody>
        </p:sp>
      </p:grpSp>
    </p:spTree>
    <p:extLst>
      <p:ext uri="{BB962C8B-B14F-4D97-AF65-F5344CB8AC3E}">
        <p14:creationId xmlns:p14="http://schemas.microsoft.com/office/powerpoint/2010/main" val="1331135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Points</a:t>
            </a:r>
          </a:p>
        </p:txBody>
      </p:sp>
      <p:sp>
        <p:nvSpPr>
          <p:cNvPr id="9" name="Content Placeholder 8"/>
          <p:cNvSpPr>
            <a:spLocks noGrp="1"/>
          </p:cNvSpPr>
          <p:nvPr>
            <p:ph idx="1"/>
          </p:nvPr>
        </p:nvSpPr>
        <p:spPr/>
        <p:txBody>
          <a:bodyPr>
            <a:noAutofit/>
          </a:bodyPr>
          <a:lstStyle/>
          <a:p>
            <a:r>
              <a:rPr lang="en-US" dirty="0"/>
              <a:t>Despite similarities with other movement disorders associated with antipsychotic use, TD is a clinically distinct, drug-induced movement disorder</a:t>
            </a:r>
            <a:r>
              <a:rPr lang="en-US" baseline="30000" dirty="0"/>
              <a:t>1</a:t>
            </a:r>
          </a:p>
          <a:p>
            <a:r>
              <a:rPr lang="en-US" dirty="0"/>
              <a:t>TD is typically chronic and consists of involuntary athetoid, choreiform, or stereotypic movements generally of the tongue, lower face and jaw, and extremities but sometimes affects the trunk and limbs</a:t>
            </a:r>
            <a:r>
              <a:rPr lang="en-US" baseline="30000" dirty="0"/>
              <a:t>1,2</a:t>
            </a:r>
          </a:p>
          <a:p>
            <a:r>
              <a:rPr lang="en-US" dirty="0"/>
              <a:t>TD usually presents after 3 or more months of antipsychotic use</a:t>
            </a:r>
            <a:r>
              <a:rPr lang="en-US" baseline="30000" dirty="0"/>
              <a:t>3</a:t>
            </a:r>
          </a:p>
          <a:p>
            <a:r>
              <a:rPr lang="en-US" dirty="0"/>
              <a:t>Distinguishing between TD and drug-induced parkinsonism is critical because each requires its own management strategy</a:t>
            </a:r>
            <a:r>
              <a:rPr lang="en-US" baseline="30000" dirty="0"/>
              <a:t>4</a:t>
            </a:r>
          </a:p>
          <a:p>
            <a:r>
              <a:rPr lang="en-US" dirty="0"/>
              <a:t>Ask questions about the time of onset, what the movements look like, and what factors might cause them to change (eg, changes in medication regimen leading to symptom masking) to aid in differentiating TD from other similar disorders</a:t>
            </a:r>
            <a:r>
              <a:rPr lang="en-US" baseline="30000" dirty="0"/>
              <a:t>1,3</a:t>
            </a:r>
          </a:p>
        </p:txBody>
      </p:sp>
      <p:sp>
        <p:nvSpPr>
          <p:cNvPr id="11" name="Slide Number Placeholder 10"/>
          <p:cNvSpPr>
            <a:spLocks noGrp="1"/>
          </p:cNvSpPr>
          <p:nvPr>
            <p:ph type="sldNum" sz="quarter" idx="4"/>
          </p:nvPr>
        </p:nvSpPr>
        <p:spPr/>
        <p:txBody>
          <a:bodyPr/>
          <a:lstStyle/>
          <a:p>
            <a:fld id="{F3C1FD0B-2342-48FB-A867-BE1FD0EAA53B}" type="slidenum">
              <a:rPr lang="en-US"/>
              <a:pPr/>
              <a:t>31</a:t>
            </a:fld>
            <a:endParaRPr lang="en-US" dirty="0"/>
          </a:p>
        </p:txBody>
      </p:sp>
      <p:sp>
        <p:nvSpPr>
          <p:cNvPr id="13" name="Text Placeholder 10"/>
          <p:cNvSpPr>
            <a:spLocks noGrp="1"/>
          </p:cNvSpPr>
          <p:nvPr>
            <p:ph type="body" sz="quarter" idx="10"/>
          </p:nvPr>
        </p:nvSpPr>
        <p:spPr/>
        <p:txBody>
          <a:bodyPr/>
          <a:lstStyle/>
          <a:p>
            <a:r>
              <a:rPr lang="en-US" dirty="0"/>
              <a:t>Differential Diagnosis of TARDIVE DYSKINESIA</a:t>
            </a:r>
          </a:p>
        </p:txBody>
      </p:sp>
      <p:sp>
        <p:nvSpPr>
          <p:cNvPr id="12" name="TextBox 11">
            <a:extLst>
              <a:ext uri="{FF2B5EF4-FFF2-40B4-BE49-F238E27FC236}">
                <a16:creationId xmlns:a16="http://schemas.microsoft.com/office/drawing/2014/main" id="{0D582A88-8882-82E9-6D23-B7033278D9D0}"/>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b="1" dirty="0"/>
              <a:t>1. </a:t>
            </a:r>
            <a:r>
              <a:rPr lang="en-US" dirty="0">
                <a:latin typeface="+mn-lt"/>
              </a:rPr>
              <a:t>American Psychiatric Association. </a:t>
            </a:r>
            <a:r>
              <a:rPr lang="en-US" i="1" dirty="0">
                <a:latin typeface="+mn-lt"/>
              </a:rPr>
              <a:t>Diagnostic and Statistical Manual of Mental Disorders. </a:t>
            </a:r>
            <a:r>
              <a:rPr lang="en-US" dirty="0">
                <a:latin typeface="+mn-lt"/>
              </a:rPr>
              <a:t>5th ed. American Psychiatric Association; 2013.</a:t>
            </a:r>
            <a:r>
              <a:rPr lang="en-US" b="1" dirty="0">
                <a:latin typeface="+mn-lt"/>
              </a:rPr>
              <a:t> 2.</a:t>
            </a:r>
            <a:r>
              <a:rPr lang="en-US" dirty="0">
                <a:latin typeface="+mn-lt"/>
              </a:rPr>
              <a:t> Hauser RA, et al. </a:t>
            </a:r>
            <a:r>
              <a:rPr lang="en-US" i="1" dirty="0">
                <a:latin typeface="+mn-lt"/>
              </a:rPr>
              <a:t>CNS Spectr</a:t>
            </a:r>
            <a:r>
              <a:rPr lang="en-US" dirty="0">
                <a:latin typeface="+mn-lt"/>
              </a:rPr>
              <a:t>. Published online November 20, 2020. doi:10.1017/S109285292000200X. </a:t>
            </a:r>
            <a:r>
              <a:rPr lang="en-US" b="1" dirty="0">
                <a:latin typeface="+mn-lt"/>
              </a:rPr>
              <a:t>3. </a:t>
            </a:r>
            <a:r>
              <a:rPr lang="en-US" dirty="0">
                <a:latin typeface="+mn-lt"/>
              </a:rPr>
              <a:t>Caroff SN, et al. </a:t>
            </a:r>
            <a:r>
              <a:rPr lang="en-US" i="1" dirty="0">
                <a:latin typeface="+mn-lt"/>
              </a:rPr>
              <a:t>Neurol Clin</a:t>
            </a:r>
            <a:r>
              <a:rPr lang="en-US" dirty="0">
                <a:latin typeface="+mn-lt"/>
              </a:rPr>
              <a:t>. 2011;29(1):127-148, viii.. </a:t>
            </a:r>
            <a:r>
              <a:rPr lang="en-US" b="1" dirty="0">
                <a:latin typeface="+mn-lt"/>
              </a:rPr>
              <a:t>4. </a:t>
            </a:r>
            <a:r>
              <a:rPr lang="en-US" dirty="0">
                <a:latin typeface="+mn-lt"/>
              </a:rPr>
              <a:t>Ward KM, Citrome L. </a:t>
            </a:r>
            <a:r>
              <a:rPr lang="en-US" i="1" dirty="0">
                <a:latin typeface="+mn-lt"/>
              </a:rPr>
              <a:t>Neurol Ther</a:t>
            </a:r>
            <a:r>
              <a:rPr lang="en-US" dirty="0">
                <a:latin typeface="+mn-lt"/>
              </a:rPr>
              <a:t>. 2018;7(2):233-248</a:t>
            </a:r>
            <a:r>
              <a:rPr lang="en-US" dirty="0"/>
              <a:t>.</a:t>
            </a:r>
          </a:p>
        </p:txBody>
      </p:sp>
    </p:spTree>
    <p:extLst>
      <p:ext uri="{BB962C8B-B14F-4D97-AF65-F5344CB8AC3E}">
        <p14:creationId xmlns:p14="http://schemas.microsoft.com/office/powerpoint/2010/main" val="2088735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t>Module 2: </a:t>
            </a:r>
            <a:br>
              <a:rPr lang="en-US" dirty="0"/>
            </a:br>
            <a:r>
              <a:rPr lang="en-US" dirty="0"/>
              <a:t>Epidemiology and Risk Factors </a:t>
            </a:r>
            <a:br>
              <a:rPr lang="en-US" dirty="0"/>
            </a:br>
            <a:r>
              <a:rPr lang="en-US" dirty="0"/>
              <a:t>for Tardive Dyskinesia</a:t>
            </a:r>
          </a:p>
        </p:txBody>
      </p:sp>
      <p:sp>
        <p:nvSpPr>
          <p:cNvPr id="3" name="Subtitle 2">
            <a:extLst>
              <a:ext uri="{FF2B5EF4-FFF2-40B4-BE49-F238E27FC236}">
                <a16:creationId xmlns:a16="http://schemas.microsoft.com/office/drawing/2014/main" id="{20BAF6C1-3B30-E9E3-A50B-74CF58F1F51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91938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You Should Look for TD</a:t>
            </a:r>
          </a:p>
        </p:txBody>
      </p:sp>
      <p:sp>
        <p:nvSpPr>
          <p:cNvPr id="3" name="Slide Number Placeholder 2"/>
          <p:cNvSpPr>
            <a:spLocks noGrp="1"/>
          </p:cNvSpPr>
          <p:nvPr>
            <p:ph type="sldNum" sz="quarter" idx="4"/>
          </p:nvPr>
        </p:nvSpPr>
        <p:spPr/>
        <p:txBody>
          <a:bodyPr/>
          <a:lstStyle/>
          <a:p>
            <a:fld id="{F3C1FD0B-2342-48FB-A867-BE1FD0EAA53B}" type="slidenum">
              <a:rPr lang="en-US"/>
              <a:pPr/>
              <a:t>33</a:t>
            </a:fld>
            <a:endParaRPr lang="en-US" dirty="0"/>
          </a:p>
        </p:txBody>
      </p:sp>
      <p:sp>
        <p:nvSpPr>
          <p:cNvPr id="48" name="Text Placeholder 6"/>
          <p:cNvSpPr>
            <a:spLocks noGrp="1"/>
          </p:cNvSpPr>
          <p:nvPr>
            <p:ph type="body" sz="quarter" idx="10"/>
          </p:nvPr>
        </p:nvSpPr>
        <p:spPr/>
        <p:txBody>
          <a:bodyPr/>
          <a:lstStyle/>
          <a:p>
            <a:r>
              <a:rPr lang="en-US" dirty="0"/>
              <a:t>Epidemiology and Risk Factors for Tardive Dyskinesia</a:t>
            </a:r>
          </a:p>
        </p:txBody>
      </p:sp>
      <p:grpSp>
        <p:nvGrpSpPr>
          <p:cNvPr id="60" name="Group 59">
            <a:extLst>
              <a:ext uri="{FF2B5EF4-FFF2-40B4-BE49-F238E27FC236}">
                <a16:creationId xmlns:a16="http://schemas.microsoft.com/office/drawing/2014/main" id="{91AE5E5B-93D3-C4E1-D28F-5A5F195B2EA7}"/>
              </a:ext>
            </a:extLst>
          </p:cNvPr>
          <p:cNvGrpSpPr/>
          <p:nvPr/>
        </p:nvGrpSpPr>
        <p:grpSpPr>
          <a:xfrm>
            <a:off x="6491880" y="2359276"/>
            <a:ext cx="1644245" cy="1504687"/>
            <a:chOff x="1141950" y="3745978"/>
            <a:chExt cx="1822786" cy="1668073"/>
          </a:xfrm>
        </p:grpSpPr>
        <p:grpSp>
          <p:nvGrpSpPr>
            <p:cNvPr id="61" name="Group 60">
              <a:extLst>
                <a:ext uri="{FF2B5EF4-FFF2-40B4-BE49-F238E27FC236}">
                  <a16:creationId xmlns:a16="http://schemas.microsoft.com/office/drawing/2014/main" id="{FE5EADDD-6B01-95F4-47E5-61F3FDBDCABE}"/>
                </a:ext>
              </a:extLst>
            </p:cNvPr>
            <p:cNvGrpSpPr>
              <a:grpSpLocks noChangeAspect="1"/>
            </p:cNvGrpSpPr>
            <p:nvPr/>
          </p:nvGrpSpPr>
          <p:grpSpPr>
            <a:xfrm>
              <a:off x="1300952" y="3745978"/>
              <a:ext cx="1663784" cy="1668073"/>
              <a:chOff x="-3040063" y="1579563"/>
              <a:chExt cx="3694113" cy="3703638"/>
            </a:xfrm>
            <a:solidFill>
              <a:schemeClr val="accent5"/>
            </a:solidFill>
          </p:grpSpPr>
          <p:sp>
            <p:nvSpPr>
              <p:cNvPr id="105" name="Freeform 5">
                <a:extLst>
                  <a:ext uri="{FF2B5EF4-FFF2-40B4-BE49-F238E27FC236}">
                    <a16:creationId xmlns:a16="http://schemas.microsoft.com/office/drawing/2014/main" id="{7747896A-714D-A516-28EF-F0276FBC434F}"/>
                  </a:ext>
                </a:extLst>
              </p:cNvPr>
              <p:cNvSpPr>
                <a:spLocks/>
              </p:cNvSpPr>
              <p:nvPr/>
            </p:nvSpPr>
            <p:spPr bwMode="auto">
              <a:xfrm>
                <a:off x="427037"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6">
                <a:extLst>
                  <a:ext uri="{FF2B5EF4-FFF2-40B4-BE49-F238E27FC236}">
                    <a16:creationId xmlns:a16="http://schemas.microsoft.com/office/drawing/2014/main" id="{52713BB0-A523-2DB1-BD40-27A4C53BC969}"/>
                  </a:ext>
                </a:extLst>
              </p:cNvPr>
              <p:cNvSpPr>
                <a:spLocks/>
              </p:cNvSpPr>
              <p:nvPr/>
            </p:nvSpPr>
            <p:spPr bwMode="auto">
              <a:xfrm>
                <a:off x="377825" y="2847976"/>
                <a:ext cx="223838"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7">
                <a:extLst>
                  <a:ext uri="{FF2B5EF4-FFF2-40B4-BE49-F238E27FC236}">
                    <a16:creationId xmlns:a16="http://schemas.microsoft.com/office/drawing/2014/main" id="{DDFF560E-64AF-502D-B63E-5B2C0EBEDEBC}"/>
                  </a:ext>
                </a:extLst>
              </p:cNvPr>
              <p:cNvSpPr>
                <a:spLocks/>
              </p:cNvSpPr>
              <p:nvPr/>
            </p:nvSpPr>
            <p:spPr bwMode="auto">
              <a:xfrm>
                <a:off x="-1104900"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8">
                <a:extLst>
                  <a:ext uri="{FF2B5EF4-FFF2-40B4-BE49-F238E27FC236}">
                    <a16:creationId xmlns:a16="http://schemas.microsoft.com/office/drawing/2014/main" id="{81D3E22A-A44D-7D04-B4D9-9EE88DE8540A}"/>
                  </a:ext>
                </a:extLst>
              </p:cNvPr>
              <p:cNvSpPr>
                <a:spLocks/>
              </p:cNvSpPr>
              <p:nvPr/>
            </p:nvSpPr>
            <p:spPr bwMode="auto">
              <a:xfrm>
                <a:off x="-568325"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9">
                <a:extLst>
                  <a:ext uri="{FF2B5EF4-FFF2-40B4-BE49-F238E27FC236}">
                    <a16:creationId xmlns:a16="http://schemas.microsoft.com/office/drawing/2014/main" id="{32AB459C-F7A7-3908-E0F7-B65A4BD6331F}"/>
                  </a:ext>
                </a:extLst>
              </p:cNvPr>
              <p:cNvSpPr>
                <a:spLocks/>
              </p:cNvSpPr>
              <p:nvPr/>
            </p:nvSpPr>
            <p:spPr bwMode="auto">
              <a:xfrm>
                <a:off x="-2628900"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10">
                <a:extLst>
                  <a:ext uri="{FF2B5EF4-FFF2-40B4-BE49-F238E27FC236}">
                    <a16:creationId xmlns:a16="http://schemas.microsoft.com/office/drawing/2014/main" id="{67E65233-203A-4653-163F-01EEA61A440F}"/>
                  </a:ext>
                </a:extLst>
              </p:cNvPr>
              <p:cNvSpPr>
                <a:spLocks/>
              </p:cNvSpPr>
              <p:nvPr/>
            </p:nvSpPr>
            <p:spPr bwMode="auto">
              <a:xfrm>
                <a:off x="-738189" y="4968875"/>
                <a:ext cx="219076" cy="223839"/>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12">
                <a:extLst>
                  <a:ext uri="{FF2B5EF4-FFF2-40B4-BE49-F238E27FC236}">
                    <a16:creationId xmlns:a16="http://schemas.microsoft.com/office/drawing/2014/main" id="{DB289275-501A-3FD4-5328-5018FC573A98}"/>
                  </a:ext>
                </a:extLst>
              </p:cNvPr>
              <p:cNvSpPr>
                <a:spLocks/>
              </p:cNvSpPr>
              <p:nvPr/>
            </p:nvSpPr>
            <p:spPr bwMode="auto">
              <a:xfrm>
                <a:off x="-927100" y="1617663"/>
                <a:ext cx="214313"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13">
                <a:extLst>
                  <a:ext uri="{FF2B5EF4-FFF2-40B4-BE49-F238E27FC236}">
                    <a16:creationId xmlns:a16="http://schemas.microsoft.com/office/drawing/2014/main" id="{FA9F3E79-4453-8668-9267-FEB79CF64FD8}"/>
                  </a:ext>
                </a:extLst>
              </p:cNvPr>
              <p:cNvSpPr>
                <a:spLocks/>
              </p:cNvSpPr>
              <p:nvPr/>
            </p:nvSpPr>
            <p:spPr bwMode="auto">
              <a:xfrm>
                <a:off x="-1304925"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15">
                <a:extLst>
                  <a:ext uri="{FF2B5EF4-FFF2-40B4-BE49-F238E27FC236}">
                    <a16:creationId xmlns:a16="http://schemas.microsoft.com/office/drawing/2014/main" id="{BEFAF09E-64F2-96A7-E36B-81E19D7945E4}"/>
                  </a:ext>
                </a:extLst>
              </p:cNvPr>
              <p:cNvSpPr>
                <a:spLocks/>
              </p:cNvSpPr>
              <p:nvPr/>
            </p:nvSpPr>
            <p:spPr bwMode="auto">
              <a:xfrm>
                <a:off x="-395288"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16">
                <a:extLst>
                  <a:ext uri="{FF2B5EF4-FFF2-40B4-BE49-F238E27FC236}">
                    <a16:creationId xmlns:a16="http://schemas.microsoft.com/office/drawing/2014/main" id="{73D88CBB-82ED-CB45-33CB-F31589C8089B}"/>
                  </a:ext>
                </a:extLst>
              </p:cNvPr>
              <p:cNvSpPr>
                <a:spLocks/>
              </p:cNvSpPr>
              <p:nvPr/>
            </p:nvSpPr>
            <p:spPr bwMode="auto">
              <a:xfrm>
                <a:off x="-2844800" y="2508251"/>
                <a:ext cx="223838"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17">
                <a:extLst>
                  <a:ext uri="{FF2B5EF4-FFF2-40B4-BE49-F238E27FC236}">
                    <a16:creationId xmlns:a16="http://schemas.microsoft.com/office/drawing/2014/main" id="{199A73B7-CA4D-AAEA-0CE9-C21B9D5FA87E}"/>
                  </a:ext>
                </a:extLst>
              </p:cNvPr>
              <p:cNvSpPr>
                <a:spLocks/>
              </p:cNvSpPr>
              <p:nvPr/>
            </p:nvSpPr>
            <p:spPr bwMode="auto">
              <a:xfrm>
                <a:off x="-96838"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18">
                <a:extLst>
                  <a:ext uri="{FF2B5EF4-FFF2-40B4-BE49-F238E27FC236}">
                    <a16:creationId xmlns:a16="http://schemas.microsoft.com/office/drawing/2014/main" id="{FE19952E-A67B-ED6B-3D6C-846F814C5B64}"/>
                  </a:ext>
                </a:extLst>
              </p:cNvPr>
              <p:cNvSpPr>
                <a:spLocks/>
              </p:cNvSpPr>
              <p:nvPr/>
            </p:nvSpPr>
            <p:spPr bwMode="auto">
              <a:xfrm>
                <a:off x="147637"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19">
                <a:extLst>
                  <a:ext uri="{FF2B5EF4-FFF2-40B4-BE49-F238E27FC236}">
                    <a16:creationId xmlns:a16="http://schemas.microsoft.com/office/drawing/2014/main" id="{B664B0C4-24BD-81D4-5919-D27A9098D9F7}"/>
                  </a:ext>
                </a:extLst>
              </p:cNvPr>
              <p:cNvSpPr>
                <a:spLocks/>
              </p:cNvSpPr>
              <p:nvPr/>
            </p:nvSpPr>
            <p:spPr bwMode="auto">
              <a:xfrm>
                <a:off x="322262"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20">
                <a:extLst>
                  <a:ext uri="{FF2B5EF4-FFF2-40B4-BE49-F238E27FC236}">
                    <a16:creationId xmlns:a16="http://schemas.microsoft.com/office/drawing/2014/main" id="{D7026B52-2ACC-C860-06AA-05E07564C955}"/>
                  </a:ext>
                </a:extLst>
              </p:cNvPr>
              <p:cNvSpPr>
                <a:spLocks/>
              </p:cNvSpPr>
              <p:nvPr/>
            </p:nvSpPr>
            <p:spPr bwMode="auto">
              <a:xfrm>
                <a:off x="234950"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21">
                <a:extLst>
                  <a:ext uri="{FF2B5EF4-FFF2-40B4-BE49-F238E27FC236}">
                    <a16:creationId xmlns:a16="http://schemas.microsoft.com/office/drawing/2014/main" id="{EB350607-2C75-8F33-4A2A-16013E235B31}"/>
                  </a:ext>
                </a:extLst>
              </p:cNvPr>
              <p:cNvSpPr>
                <a:spLocks/>
              </p:cNvSpPr>
              <p:nvPr/>
            </p:nvSpPr>
            <p:spPr bwMode="auto">
              <a:xfrm>
                <a:off x="26987"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22">
                <a:extLst>
                  <a:ext uri="{FF2B5EF4-FFF2-40B4-BE49-F238E27FC236}">
                    <a16:creationId xmlns:a16="http://schemas.microsoft.com/office/drawing/2014/main" id="{13CC712A-708F-DA60-8896-605753F2689D}"/>
                  </a:ext>
                </a:extLst>
              </p:cNvPr>
              <p:cNvSpPr>
                <a:spLocks/>
              </p:cNvSpPr>
              <p:nvPr/>
            </p:nvSpPr>
            <p:spPr bwMode="auto">
              <a:xfrm>
                <a:off x="-3040063"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23">
                <a:extLst>
                  <a:ext uri="{FF2B5EF4-FFF2-40B4-BE49-F238E27FC236}">
                    <a16:creationId xmlns:a16="http://schemas.microsoft.com/office/drawing/2014/main" id="{CE373024-3AB1-E37E-54A7-4A56778FFD53}"/>
                  </a:ext>
                </a:extLst>
              </p:cNvPr>
              <p:cNvSpPr>
                <a:spLocks/>
              </p:cNvSpPr>
              <p:nvPr/>
            </p:nvSpPr>
            <p:spPr bwMode="auto">
              <a:xfrm>
                <a:off x="-1485900"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26">
                <a:extLst>
                  <a:ext uri="{FF2B5EF4-FFF2-40B4-BE49-F238E27FC236}">
                    <a16:creationId xmlns:a16="http://schemas.microsoft.com/office/drawing/2014/main" id="{9216394F-D1AE-58EE-238D-6B8BDA8D24C7}"/>
                  </a:ext>
                </a:extLst>
              </p:cNvPr>
              <p:cNvSpPr>
                <a:spLocks/>
              </p:cNvSpPr>
              <p:nvPr/>
            </p:nvSpPr>
            <p:spPr bwMode="auto">
              <a:xfrm>
                <a:off x="-244475"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27">
                <a:extLst>
                  <a:ext uri="{FF2B5EF4-FFF2-40B4-BE49-F238E27FC236}">
                    <a16:creationId xmlns:a16="http://schemas.microsoft.com/office/drawing/2014/main" id="{2A45B08D-6672-9D3E-8D10-419EEAEB46FA}"/>
                  </a:ext>
                </a:extLst>
              </p:cNvPr>
              <p:cNvSpPr>
                <a:spLocks/>
              </p:cNvSpPr>
              <p:nvPr/>
            </p:nvSpPr>
            <p:spPr bwMode="auto">
              <a:xfrm>
                <a:off x="-1666875"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28">
                <a:extLst>
                  <a:ext uri="{FF2B5EF4-FFF2-40B4-BE49-F238E27FC236}">
                    <a16:creationId xmlns:a16="http://schemas.microsoft.com/office/drawing/2014/main" id="{627AAC4A-83AB-44A4-82F6-269C3C9A62E6}"/>
                  </a:ext>
                </a:extLst>
              </p:cNvPr>
              <p:cNvSpPr>
                <a:spLocks/>
              </p:cNvSpPr>
              <p:nvPr/>
            </p:nvSpPr>
            <p:spPr bwMode="auto">
              <a:xfrm>
                <a:off x="431800"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31">
                <a:extLst>
                  <a:ext uri="{FF2B5EF4-FFF2-40B4-BE49-F238E27FC236}">
                    <a16:creationId xmlns:a16="http://schemas.microsoft.com/office/drawing/2014/main" id="{46A2FAA3-4F83-20C0-26CA-78727DC78F8E}"/>
                  </a:ext>
                </a:extLst>
              </p:cNvPr>
              <p:cNvSpPr>
                <a:spLocks/>
              </p:cNvSpPr>
              <p:nvPr/>
            </p:nvSpPr>
            <p:spPr bwMode="auto">
              <a:xfrm>
                <a:off x="-1841956" y="5028964"/>
                <a:ext cx="252413"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6" name="Group 65">
              <a:extLst>
                <a:ext uri="{FF2B5EF4-FFF2-40B4-BE49-F238E27FC236}">
                  <a16:creationId xmlns:a16="http://schemas.microsoft.com/office/drawing/2014/main" id="{D3EA0AE4-CB4C-DB0C-3688-34F9A59999BD}"/>
                </a:ext>
              </a:extLst>
            </p:cNvPr>
            <p:cNvGrpSpPr/>
            <p:nvPr/>
          </p:nvGrpSpPr>
          <p:grpSpPr>
            <a:xfrm>
              <a:off x="1141950" y="3837692"/>
              <a:ext cx="1527539" cy="1560559"/>
              <a:chOff x="4748963" y="4098099"/>
              <a:chExt cx="1881040" cy="1921702"/>
            </a:xfrm>
          </p:grpSpPr>
          <p:grpSp>
            <p:nvGrpSpPr>
              <p:cNvPr id="67" name="Group 66">
                <a:extLst>
                  <a:ext uri="{FF2B5EF4-FFF2-40B4-BE49-F238E27FC236}">
                    <a16:creationId xmlns:a16="http://schemas.microsoft.com/office/drawing/2014/main" id="{AE275C59-F1F5-DA92-C1B6-D0872F33C875}"/>
                  </a:ext>
                </a:extLst>
              </p:cNvPr>
              <p:cNvGrpSpPr/>
              <p:nvPr/>
            </p:nvGrpSpPr>
            <p:grpSpPr>
              <a:xfrm>
                <a:off x="5130525" y="4098099"/>
                <a:ext cx="767348" cy="783782"/>
                <a:chOff x="6045325" y="4029074"/>
                <a:chExt cx="657433" cy="671513"/>
              </a:xfrm>
            </p:grpSpPr>
            <p:sp>
              <p:nvSpPr>
                <p:cNvPr id="89" name="Freeform 11">
                  <a:extLst>
                    <a:ext uri="{FF2B5EF4-FFF2-40B4-BE49-F238E27FC236}">
                      <a16:creationId xmlns:a16="http://schemas.microsoft.com/office/drawing/2014/main" id="{17655927-3CCA-08B2-2C9C-D7FB4C269DE6}"/>
                    </a:ext>
                  </a:extLst>
                </p:cNvPr>
                <p:cNvSpPr>
                  <a:spLocks/>
                </p:cNvSpPr>
                <p:nvPr/>
              </p:nvSpPr>
              <p:spPr bwMode="auto">
                <a:xfrm>
                  <a:off x="6127639" y="4255439"/>
                  <a:ext cx="575119" cy="445148"/>
                </a:xfrm>
                <a:custGeom>
                  <a:avLst/>
                  <a:gdLst>
                    <a:gd name="T0" fmla="*/ 224 w 224"/>
                    <a:gd name="T1" fmla="*/ 39 h 173"/>
                    <a:gd name="T2" fmla="*/ 125 w 224"/>
                    <a:gd name="T3" fmla="*/ 163 h 173"/>
                    <a:gd name="T4" fmla="*/ 11 w 224"/>
                    <a:gd name="T5" fmla="*/ 134 h 173"/>
                    <a:gd name="T6" fmla="*/ 14 w 224"/>
                    <a:gd name="T7" fmla="*/ 106 h 173"/>
                    <a:gd name="T8" fmla="*/ 198 w 224"/>
                    <a:gd name="T9" fmla="*/ 6 h 173"/>
                    <a:gd name="T10" fmla="*/ 222 w 224"/>
                    <a:gd name="T11" fmla="*/ 18 h 173"/>
                    <a:gd name="T12" fmla="*/ 224 w 224"/>
                    <a:gd name="T13" fmla="*/ 39 h 173"/>
                  </a:gdLst>
                  <a:ahLst/>
                  <a:cxnLst>
                    <a:cxn ang="0">
                      <a:pos x="T0" y="T1"/>
                    </a:cxn>
                    <a:cxn ang="0">
                      <a:pos x="T2" y="T3"/>
                    </a:cxn>
                    <a:cxn ang="0">
                      <a:pos x="T4" y="T5"/>
                    </a:cxn>
                    <a:cxn ang="0">
                      <a:pos x="T6" y="T7"/>
                    </a:cxn>
                    <a:cxn ang="0">
                      <a:pos x="T8" y="T9"/>
                    </a:cxn>
                    <a:cxn ang="0">
                      <a:pos x="T10" y="T11"/>
                    </a:cxn>
                    <a:cxn ang="0">
                      <a:pos x="T12" y="T13"/>
                    </a:cxn>
                  </a:cxnLst>
                  <a:rect l="0" t="0" r="r" b="b"/>
                  <a:pathLst>
                    <a:path w="224" h="173">
                      <a:moveTo>
                        <a:pt x="224" y="39"/>
                      </a:moveTo>
                      <a:cubicBezTo>
                        <a:pt x="223" y="99"/>
                        <a:pt x="183" y="150"/>
                        <a:pt x="125" y="163"/>
                      </a:cubicBezTo>
                      <a:cubicBezTo>
                        <a:pt x="82" y="173"/>
                        <a:pt x="44" y="162"/>
                        <a:pt x="11" y="134"/>
                      </a:cubicBezTo>
                      <a:cubicBezTo>
                        <a:pt x="0" y="125"/>
                        <a:pt x="2" y="113"/>
                        <a:pt x="14" y="106"/>
                      </a:cubicBezTo>
                      <a:cubicBezTo>
                        <a:pt x="75" y="73"/>
                        <a:pt x="137" y="39"/>
                        <a:pt x="198" y="6"/>
                      </a:cubicBezTo>
                      <a:cubicBezTo>
                        <a:pt x="209" y="0"/>
                        <a:pt x="220" y="6"/>
                        <a:pt x="222" y="18"/>
                      </a:cubicBezTo>
                      <a:cubicBezTo>
                        <a:pt x="223" y="25"/>
                        <a:pt x="223" y="32"/>
                        <a:pt x="224" y="39"/>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90" name="Freeform 13">
                  <a:extLst>
                    <a:ext uri="{FF2B5EF4-FFF2-40B4-BE49-F238E27FC236}">
                      <a16:creationId xmlns:a16="http://schemas.microsoft.com/office/drawing/2014/main" id="{9ECD79B0-C782-2D41-289E-500CA3937ECF}"/>
                    </a:ext>
                  </a:extLst>
                </p:cNvPr>
                <p:cNvSpPr>
                  <a:spLocks/>
                </p:cNvSpPr>
                <p:nvPr/>
              </p:nvSpPr>
              <p:spPr bwMode="auto">
                <a:xfrm>
                  <a:off x="6045325" y="4029074"/>
                  <a:ext cx="572952" cy="429985"/>
                </a:xfrm>
                <a:custGeom>
                  <a:avLst/>
                  <a:gdLst>
                    <a:gd name="T0" fmla="*/ 0 w 223"/>
                    <a:gd name="T1" fmla="*/ 126 h 167"/>
                    <a:gd name="T2" fmla="*/ 127 w 223"/>
                    <a:gd name="T3" fmla="*/ 0 h 167"/>
                    <a:gd name="T4" fmla="*/ 214 w 223"/>
                    <a:gd name="T5" fmla="*/ 34 h 167"/>
                    <a:gd name="T6" fmla="*/ 211 w 223"/>
                    <a:gd name="T7" fmla="*/ 60 h 167"/>
                    <a:gd name="T8" fmla="*/ 27 w 223"/>
                    <a:gd name="T9" fmla="*/ 160 h 167"/>
                    <a:gd name="T10" fmla="*/ 3 w 223"/>
                    <a:gd name="T11" fmla="*/ 148 h 167"/>
                    <a:gd name="T12" fmla="*/ 0 w 223"/>
                    <a:gd name="T13" fmla="*/ 126 h 167"/>
                  </a:gdLst>
                  <a:ahLst/>
                  <a:cxnLst>
                    <a:cxn ang="0">
                      <a:pos x="T0" y="T1"/>
                    </a:cxn>
                    <a:cxn ang="0">
                      <a:pos x="T2" y="T3"/>
                    </a:cxn>
                    <a:cxn ang="0">
                      <a:pos x="T4" y="T5"/>
                    </a:cxn>
                    <a:cxn ang="0">
                      <a:pos x="T6" y="T7"/>
                    </a:cxn>
                    <a:cxn ang="0">
                      <a:pos x="T8" y="T9"/>
                    </a:cxn>
                    <a:cxn ang="0">
                      <a:pos x="T10" y="T11"/>
                    </a:cxn>
                    <a:cxn ang="0">
                      <a:pos x="T12" y="T13"/>
                    </a:cxn>
                  </a:cxnLst>
                  <a:rect l="0" t="0" r="r" b="b"/>
                  <a:pathLst>
                    <a:path w="223" h="167">
                      <a:moveTo>
                        <a:pt x="0" y="126"/>
                      </a:moveTo>
                      <a:cubicBezTo>
                        <a:pt x="2" y="57"/>
                        <a:pt x="57" y="1"/>
                        <a:pt x="127" y="0"/>
                      </a:cubicBezTo>
                      <a:cubicBezTo>
                        <a:pt x="160" y="0"/>
                        <a:pt x="189" y="11"/>
                        <a:pt x="214" y="34"/>
                      </a:cubicBezTo>
                      <a:cubicBezTo>
                        <a:pt x="223" y="42"/>
                        <a:pt x="222" y="54"/>
                        <a:pt x="211" y="60"/>
                      </a:cubicBezTo>
                      <a:cubicBezTo>
                        <a:pt x="150" y="93"/>
                        <a:pt x="89" y="127"/>
                        <a:pt x="27" y="160"/>
                      </a:cubicBezTo>
                      <a:cubicBezTo>
                        <a:pt x="15" y="167"/>
                        <a:pt x="5" y="161"/>
                        <a:pt x="3" y="148"/>
                      </a:cubicBezTo>
                      <a:cubicBezTo>
                        <a:pt x="2" y="141"/>
                        <a:pt x="1" y="133"/>
                        <a:pt x="0" y="126"/>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77" name="Group 76">
                <a:extLst>
                  <a:ext uri="{FF2B5EF4-FFF2-40B4-BE49-F238E27FC236}">
                    <a16:creationId xmlns:a16="http://schemas.microsoft.com/office/drawing/2014/main" id="{46BA8871-D69E-14D5-632A-BF466284E32E}"/>
                  </a:ext>
                </a:extLst>
              </p:cNvPr>
              <p:cNvGrpSpPr/>
              <p:nvPr/>
            </p:nvGrpSpPr>
            <p:grpSpPr>
              <a:xfrm>
                <a:off x="5889866" y="4898557"/>
                <a:ext cx="740137" cy="755989"/>
                <a:chOff x="6113010" y="4029074"/>
                <a:chExt cx="657433" cy="671513"/>
              </a:xfrm>
            </p:grpSpPr>
            <p:sp>
              <p:nvSpPr>
                <p:cNvPr id="87" name="Freeform 11">
                  <a:extLst>
                    <a:ext uri="{FF2B5EF4-FFF2-40B4-BE49-F238E27FC236}">
                      <a16:creationId xmlns:a16="http://schemas.microsoft.com/office/drawing/2014/main" id="{B2EC6355-29CD-43F2-AB39-3D409B175E22}"/>
                    </a:ext>
                  </a:extLst>
                </p:cNvPr>
                <p:cNvSpPr>
                  <a:spLocks/>
                </p:cNvSpPr>
                <p:nvPr/>
              </p:nvSpPr>
              <p:spPr bwMode="auto">
                <a:xfrm>
                  <a:off x="6195324" y="4255439"/>
                  <a:ext cx="575119" cy="445148"/>
                </a:xfrm>
                <a:custGeom>
                  <a:avLst/>
                  <a:gdLst>
                    <a:gd name="T0" fmla="*/ 224 w 224"/>
                    <a:gd name="T1" fmla="*/ 39 h 173"/>
                    <a:gd name="T2" fmla="*/ 125 w 224"/>
                    <a:gd name="T3" fmla="*/ 163 h 173"/>
                    <a:gd name="T4" fmla="*/ 11 w 224"/>
                    <a:gd name="T5" fmla="*/ 134 h 173"/>
                    <a:gd name="T6" fmla="*/ 14 w 224"/>
                    <a:gd name="T7" fmla="*/ 106 h 173"/>
                    <a:gd name="T8" fmla="*/ 198 w 224"/>
                    <a:gd name="T9" fmla="*/ 6 h 173"/>
                    <a:gd name="T10" fmla="*/ 222 w 224"/>
                    <a:gd name="T11" fmla="*/ 18 h 173"/>
                    <a:gd name="T12" fmla="*/ 224 w 224"/>
                    <a:gd name="T13" fmla="*/ 39 h 173"/>
                  </a:gdLst>
                  <a:ahLst/>
                  <a:cxnLst>
                    <a:cxn ang="0">
                      <a:pos x="T0" y="T1"/>
                    </a:cxn>
                    <a:cxn ang="0">
                      <a:pos x="T2" y="T3"/>
                    </a:cxn>
                    <a:cxn ang="0">
                      <a:pos x="T4" y="T5"/>
                    </a:cxn>
                    <a:cxn ang="0">
                      <a:pos x="T6" y="T7"/>
                    </a:cxn>
                    <a:cxn ang="0">
                      <a:pos x="T8" y="T9"/>
                    </a:cxn>
                    <a:cxn ang="0">
                      <a:pos x="T10" y="T11"/>
                    </a:cxn>
                    <a:cxn ang="0">
                      <a:pos x="T12" y="T13"/>
                    </a:cxn>
                  </a:cxnLst>
                  <a:rect l="0" t="0" r="r" b="b"/>
                  <a:pathLst>
                    <a:path w="224" h="173">
                      <a:moveTo>
                        <a:pt x="224" y="39"/>
                      </a:moveTo>
                      <a:cubicBezTo>
                        <a:pt x="223" y="99"/>
                        <a:pt x="183" y="150"/>
                        <a:pt x="125" y="163"/>
                      </a:cubicBezTo>
                      <a:cubicBezTo>
                        <a:pt x="82" y="173"/>
                        <a:pt x="44" y="162"/>
                        <a:pt x="11" y="134"/>
                      </a:cubicBezTo>
                      <a:cubicBezTo>
                        <a:pt x="0" y="125"/>
                        <a:pt x="2" y="113"/>
                        <a:pt x="14" y="106"/>
                      </a:cubicBezTo>
                      <a:cubicBezTo>
                        <a:pt x="75" y="73"/>
                        <a:pt x="137" y="39"/>
                        <a:pt x="198" y="6"/>
                      </a:cubicBezTo>
                      <a:cubicBezTo>
                        <a:pt x="209" y="0"/>
                        <a:pt x="220" y="6"/>
                        <a:pt x="222" y="18"/>
                      </a:cubicBezTo>
                      <a:cubicBezTo>
                        <a:pt x="223" y="25"/>
                        <a:pt x="223" y="32"/>
                        <a:pt x="224" y="39"/>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88" name="Freeform 13">
                  <a:extLst>
                    <a:ext uri="{FF2B5EF4-FFF2-40B4-BE49-F238E27FC236}">
                      <a16:creationId xmlns:a16="http://schemas.microsoft.com/office/drawing/2014/main" id="{32746846-2036-594D-51D3-5862AC3508D2}"/>
                    </a:ext>
                  </a:extLst>
                </p:cNvPr>
                <p:cNvSpPr>
                  <a:spLocks/>
                </p:cNvSpPr>
                <p:nvPr/>
              </p:nvSpPr>
              <p:spPr bwMode="auto">
                <a:xfrm>
                  <a:off x="6113010" y="4029074"/>
                  <a:ext cx="572952" cy="429985"/>
                </a:xfrm>
                <a:custGeom>
                  <a:avLst/>
                  <a:gdLst>
                    <a:gd name="T0" fmla="*/ 0 w 223"/>
                    <a:gd name="T1" fmla="*/ 126 h 167"/>
                    <a:gd name="T2" fmla="*/ 127 w 223"/>
                    <a:gd name="T3" fmla="*/ 0 h 167"/>
                    <a:gd name="T4" fmla="*/ 214 w 223"/>
                    <a:gd name="T5" fmla="*/ 34 h 167"/>
                    <a:gd name="T6" fmla="*/ 211 w 223"/>
                    <a:gd name="T7" fmla="*/ 60 h 167"/>
                    <a:gd name="T8" fmla="*/ 27 w 223"/>
                    <a:gd name="T9" fmla="*/ 160 h 167"/>
                    <a:gd name="T10" fmla="*/ 3 w 223"/>
                    <a:gd name="T11" fmla="*/ 148 h 167"/>
                    <a:gd name="T12" fmla="*/ 0 w 223"/>
                    <a:gd name="T13" fmla="*/ 126 h 167"/>
                  </a:gdLst>
                  <a:ahLst/>
                  <a:cxnLst>
                    <a:cxn ang="0">
                      <a:pos x="T0" y="T1"/>
                    </a:cxn>
                    <a:cxn ang="0">
                      <a:pos x="T2" y="T3"/>
                    </a:cxn>
                    <a:cxn ang="0">
                      <a:pos x="T4" y="T5"/>
                    </a:cxn>
                    <a:cxn ang="0">
                      <a:pos x="T6" y="T7"/>
                    </a:cxn>
                    <a:cxn ang="0">
                      <a:pos x="T8" y="T9"/>
                    </a:cxn>
                    <a:cxn ang="0">
                      <a:pos x="T10" y="T11"/>
                    </a:cxn>
                    <a:cxn ang="0">
                      <a:pos x="T12" y="T13"/>
                    </a:cxn>
                  </a:cxnLst>
                  <a:rect l="0" t="0" r="r" b="b"/>
                  <a:pathLst>
                    <a:path w="223" h="167">
                      <a:moveTo>
                        <a:pt x="0" y="126"/>
                      </a:moveTo>
                      <a:cubicBezTo>
                        <a:pt x="2" y="57"/>
                        <a:pt x="57" y="1"/>
                        <a:pt x="127" y="0"/>
                      </a:cubicBezTo>
                      <a:cubicBezTo>
                        <a:pt x="160" y="0"/>
                        <a:pt x="189" y="11"/>
                        <a:pt x="214" y="34"/>
                      </a:cubicBezTo>
                      <a:cubicBezTo>
                        <a:pt x="223" y="42"/>
                        <a:pt x="222" y="54"/>
                        <a:pt x="211" y="60"/>
                      </a:cubicBezTo>
                      <a:cubicBezTo>
                        <a:pt x="150" y="93"/>
                        <a:pt x="89" y="127"/>
                        <a:pt x="27" y="160"/>
                      </a:cubicBezTo>
                      <a:cubicBezTo>
                        <a:pt x="15" y="167"/>
                        <a:pt x="5" y="161"/>
                        <a:pt x="3" y="148"/>
                      </a:cubicBezTo>
                      <a:cubicBezTo>
                        <a:pt x="2" y="141"/>
                        <a:pt x="1" y="133"/>
                        <a:pt x="0" y="126"/>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78" name="Group 77">
                <a:extLst>
                  <a:ext uri="{FF2B5EF4-FFF2-40B4-BE49-F238E27FC236}">
                    <a16:creationId xmlns:a16="http://schemas.microsoft.com/office/drawing/2014/main" id="{1F6FB472-8CBD-9106-B45D-2596EE35E2AA}"/>
                  </a:ext>
                </a:extLst>
              </p:cNvPr>
              <p:cNvGrpSpPr/>
              <p:nvPr/>
            </p:nvGrpSpPr>
            <p:grpSpPr>
              <a:xfrm>
                <a:off x="4978411" y="5263812"/>
                <a:ext cx="740137" cy="755989"/>
                <a:chOff x="6104550" y="4096759"/>
                <a:chExt cx="657433" cy="671513"/>
              </a:xfrm>
            </p:grpSpPr>
            <p:sp>
              <p:nvSpPr>
                <p:cNvPr id="82" name="Freeform 11">
                  <a:extLst>
                    <a:ext uri="{FF2B5EF4-FFF2-40B4-BE49-F238E27FC236}">
                      <a16:creationId xmlns:a16="http://schemas.microsoft.com/office/drawing/2014/main" id="{E527677D-3644-B709-BFF4-7BC8443AD78E}"/>
                    </a:ext>
                  </a:extLst>
                </p:cNvPr>
                <p:cNvSpPr>
                  <a:spLocks/>
                </p:cNvSpPr>
                <p:nvPr/>
              </p:nvSpPr>
              <p:spPr bwMode="auto">
                <a:xfrm>
                  <a:off x="6186864" y="4323124"/>
                  <a:ext cx="575119" cy="445148"/>
                </a:xfrm>
                <a:custGeom>
                  <a:avLst/>
                  <a:gdLst>
                    <a:gd name="T0" fmla="*/ 224 w 224"/>
                    <a:gd name="T1" fmla="*/ 39 h 173"/>
                    <a:gd name="T2" fmla="*/ 125 w 224"/>
                    <a:gd name="T3" fmla="*/ 163 h 173"/>
                    <a:gd name="T4" fmla="*/ 11 w 224"/>
                    <a:gd name="T5" fmla="*/ 134 h 173"/>
                    <a:gd name="T6" fmla="*/ 14 w 224"/>
                    <a:gd name="T7" fmla="*/ 106 h 173"/>
                    <a:gd name="T8" fmla="*/ 198 w 224"/>
                    <a:gd name="T9" fmla="*/ 6 h 173"/>
                    <a:gd name="T10" fmla="*/ 222 w 224"/>
                    <a:gd name="T11" fmla="*/ 18 h 173"/>
                    <a:gd name="T12" fmla="*/ 224 w 224"/>
                    <a:gd name="T13" fmla="*/ 39 h 173"/>
                  </a:gdLst>
                  <a:ahLst/>
                  <a:cxnLst>
                    <a:cxn ang="0">
                      <a:pos x="T0" y="T1"/>
                    </a:cxn>
                    <a:cxn ang="0">
                      <a:pos x="T2" y="T3"/>
                    </a:cxn>
                    <a:cxn ang="0">
                      <a:pos x="T4" y="T5"/>
                    </a:cxn>
                    <a:cxn ang="0">
                      <a:pos x="T6" y="T7"/>
                    </a:cxn>
                    <a:cxn ang="0">
                      <a:pos x="T8" y="T9"/>
                    </a:cxn>
                    <a:cxn ang="0">
                      <a:pos x="T10" y="T11"/>
                    </a:cxn>
                    <a:cxn ang="0">
                      <a:pos x="T12" y="T13"/>
                    </a:cxn>
                  </a:cxnLst>
                  <a:rect l="0" t="0" r="r" b="b"/>
                  <a:pathLst>
                    <a:path w="224" h="173">
                      <a:moveTo>
                        <a:pt x="224" y="39"/>
                      </a:moveTo>
                      <a:cubicBezTo>
                        <a:pt x="223" y="99"/>
                        <a:pt x="183" y="150"/>
                        <a:pt x="125" y="163"/>
                      </a:cubicBezTo>
                      <a:cubicBezTo>
                        <a:pt x="82" y="173"/>
                        <a:pt x="44" y="162"/>
                        <a:pt x="11" y="134"/>
                      </a:cubicBezTo>
                      <a:cubicBezTo>
                        <a:pt x="0" y="125"/>
                        <a:pt x="2" y="113"/>
                        <a:pt x="14" y="106"/>
                      </a:cubicBezTo>
                      <a:cubicBezTo>
                        <a:pt x="75" y="73"/>
                        <a:pt x="137" y="39"/>
                        <a:pt x="198" y="6"/>
                      </a:cubicBezTo>
                      <a:cubicBezTo>
                        <a:pt x="209" y="0"/>
                        <a:pt x="220" y="6"/>
                        <a:pt x="222" y="18"/>
                      </a:cubicBezTo>
                      <a:cubicBezTo>
                        <a:pt x="223" y="25"/>
                        <a:pt x="223" y="32"/>
                        <a:pt x="224" y="39"/>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86" name="Freeform 13">
                  <a:extLst>
                    <a:ext uri="{FF2B5EF4-FFF2-40B4-BE49-F238E27FC236}">
                      <a16:creationId xmlns:a16="http://schemas.microsoft.com/office/drawing/2014/main" id="{B665D79F-F714-782C-81B1-9B4373049111}"/>
                    </a:ext>
                  </a:extLst>
                </p:cNvPr>
                <p:cNvSpPr>
                  <a:spLocks/>
                </p:cNvSpPr>
                <p:nvPr/>
              </p:nvSpPr>
              <p:spPr bwMode="auto">
                <a:xfrm>
                  <a:off x="6104550" y="4096759"/>
                  <a:ext cx="572952" cy="429985"/>
                </a:xfrm>
                <a:custGeom>
                  <a:avLst/>
                  <a:gdLst>
                    <a:gd name="T0" fmla="*/ 0 w 223"/>
                    <a:gd name="T1" fmla="*/ 126 h 167"/>
                    <a:gd name="T2" fmla="*/ 127 w 223"/>
                    <a:gd name="T3" fmla="*/ 0 h 167"/>
                    <a:gd name="T4" fmla="*/ 214 w 223"/>
                    <a:gd name="T5" fmla="*/ 34 h 167"/>
                    <a:gd name="T6" fmla="*/ 211 w 223"/>
                    <a:gd name="T7" fmla="*/ 60 h 167"/>
                    <a:gd name="T8" fmla="*/ 27 w 223"/>
                    <a:gd name="T9" fmla="*/ 160 h 167"/>
                    <a:gd name="T10" fmla="*/ 3 w 223"/>
                    <a:gd name="T11" fmla="*/ 148 h 167"/>
                    <a:gd name="T12" fmla="*/ 0 w 223"/>
                    <a:gd name="T13" fmla="*/ 126 h 167"/>
                  </a:gdLst>
                  <a:ahLst/>
                  <a:cxnLst>
                    <a:cxn ang="0">
                      <a:pos x="T0" y="T1"/>
                    </a:cxn>
                    <a:cxn ang="0">
                      <a:pos x="T2" y="T3"/>
                    </a:cxn>
                    <a:cxn ang="0">
                      <a:pos x="T4" y="T5"/>
                    </a:cxn>
                    <a:cxn ang="0">
                      <a:pos x="T6" y="T7"/>
                    </a:cxn>
                    <a:cxn ang="0">
                      <a:pos x="T8" y="T9"/>
                    </a:cxn>
                    <a:cxn ang="0">
                      <a:pos x="T10" y="T11"/>
                    </a:cxn>
                    <a:cxn ang="0">
                      <a:pos x="T12" y="T13"/>
                    </a:cxn>
                  </a:cxnLst>
                  <a:rect l="0" t="0" r="r" b="b"/>
                  <a:pathLst>
                    <a:path w="223" h="167">
                      <a:moveTo>
                        <a:pt x="0" y="126"/>
                      </a:moveTo>
                      <a:cubicBezTo>
                        <a:pt x="2" y="57"/>
                        <a:pt x="57" y="1"/>
                        <a:pt x="127" y="0"/>
                      </a:cubicBezTo>
                      <a:cubicBezTo>
                        <a:pt x="160" y="0"/>
                        <a:pt x="189" y="11"/>
                        <a:pt x="214" y="34"/>
                      </a:cubicBezTo>
                      <a:cubicBezTo>
                        <a:pt x="223" y="42"/>
                        <a:pt x="222" y="54"/>
                        <a:pt x="211" y="60"/>
                      </a:cubicBezTo>
                      <a:cubicBezTo>
                        <a:pt x="150" y="93"/>
                        <a:pt x="89" y="127"/>
                        <a:pt x="27" y="160"/>
                      </a:cubicBezTo>
                      <a:cubicBezTo>
                        <a:pt x="15" y="167"/>
                        <a:pt x="5" y="161"/>
                        <a:pt x="3" y="148"/>
                      </a:cubicBezTo>
                      <a:cubicBezTo>
                        <a:pt x="2" y="141"/>
                        <a:pt x="1" y="133"/>
                        <a:pt x="0" y="126"/>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grpSp>
          <p:sp>
            <p:nvSpPr>
              <p:cNvPr id="79" name="Freeform 9">
                <a:extLst>
                  <a:ext uri="{FF2B5EF4-FFF2-40B4-BE49-F238E27FC236}">
                    <a16:creationId xmlns:a16="http://schemas.microsoft.com/office/drawing/2014/main" id="{5EFF8ED0-F599-0953-D289-541C29EE55F0}"/>
                  </a:ext>
                </a:extLst>
              </p:cNvPr>
              <p:cNvSpPr>
                <a:spLocks/>
              </p:cNvSpPr>
              <p:nvPr/>
            </p:nvSpPr>
            <p:spPr bwMode="auto">
              <a:xfrm rot="18000000">
                <a:off x="4555976" y="4398272"/>
                <a:ext cx="933867" cy="547893"/>
              </a:xfrm>
              <a:custGeom>
                <a:avLst/>
                <a:gdLst>
                  <a:gd name="T0" fmla="*/ 109 w 418"/>
                  <a:gd name="T1" fmla="*/ 0 h 245"/>
                  <a:gd name="T2" fmla="*/ 156 w 418"/>
                  <a:gd name="T3" fmla="*/ 9 h 245"/>
                  <a:gd name="T4" fmla="*/ 187 w 418"/>
                  <a:gd name="T5" fmla="*/ 15 h 245"/>
                  <a:gd name="T6" fmla="*/ 191 w 418"/>
                  <a:gd name="T7" fmla="*/ 16 h 245"/>
                  <a:gd name="T8" fmla="*/ 204 w 418"/>
                  <a:gd name="T9" fmla="*/ 38 h 245"/>
                  <a:gd name="T10" fmla="*/ 193 w 418"/>
                  <a:gd name="T11" fmla="*/ 93 h 245"/>
                  <a:gd name="T12" fmla="*/ 187 w 418"/>
                  <a:gd name="T13" fmla="*/ 124 h 245"/>
                  <a:gd name="T14" fmla="*/ 201 w 418"/>
                  <a:gd name="T15" fmla="*/ 151 h 245"/>
                  <a:gd name="T16" fmla="*/ 229 w 418"/>
                  <a:gd name="T17" fmla="*/ 134 h 245"/>
                  <a:gd name="T18" fmla="*/ 238 w 418"/>
                  <a:gd name="T19" fmla="*/ 84 h 245"/>
                  <a:gd name="T20" fmla="*/ 246 w 418"/>
                  <a:gd name="T21" fmla="*/ 43 h 245"/>
                  <a:gd name="T22" fmla="*/ 262 w 418"/>
                  <a:gd name="T23" fmla="*/ 31 h 245"/>
                  <a:gd name="T24" fmla="*/ 300 w 418"/>
                  <a:gd name="T25" fmla="*/ 38 h 245"/>
                  <a:gd name="T26" fmla="*/ 353 w 418"/>
                  <a:gd name="T27" fmla="*/ 50 h 245"/>
                  <a:gd name="T28" fmla="*/ 410 w 418"/>
                  <a:gd name="T29" fmla="*/ 150 h 245"/>
                  <a:gd name="T30" fmla="*/ 396 w 418"/>
                  <a:gd name="T31" fmla="*/ 195 h 245"/>
                  <a:gd name="T32" fmla="*/ 294 w 418"/>
                  <a:gd name="T33" fmla="*/ 236 h 245"/>
                  <a:gd name="T34" fmla="*/ 85 w 418"/>
                  <a:gd name="T35" fmla="*/ 195 h 245"/>
                  <a:gd name="T36" fmla="*/ 10 w 418"/>
                  <a:gd name="T37" fmla="*/ 85 h 245"/>
                  <a:gd name="T38" fmla="*/ 29 w 418"/>
                  <a:gd name="T39" fmla="*/ 36 h 245"/>
                  <a:gd name="T40" fmla="*/ 109 w 418"/>
                  <a:gd name="T4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5">
                    <a:moveTo>
                      <a:pt x="109" y="0"/>
                    </a:moveTo>
                    <a:cubicBezTo>
                      <a:pt x="120" y="2"/>
                      <a:pt x="138" y="6"/>
                      <a:pt x="156" y="9"/>
                    </a:cubicBezTo>
                    <a:cubicBezTo>
                      <a:pt x="166" y="11"/>
                      <a:pt x="176" y="13"/>
                      <a:pt x="187" y="15"/>
                    </a:cubicBezTo>
                    <a:cubicBezTo>
                      <a:pt x="188" y="16"/>
                      <a:pt x="190" y="16"/>
                      <a:pt x="191" y="16"/>
                    </a:cubicBezTo>
                    <a:cubicBezTo>
                      <a:pt x="203" y="20"/>
                      <a:pt x="207" y="25"/>
                      <a:pt x="204" y="38"/>
                    </a:cubicBezTo>
                    <a:cubicBezTo>
                      <a:pt x="201" y="56"/>
                      <a:pt x="197" y="75"/>
                      <a:pt x="193" y="93"/>
                    </a:cubicBezTo>
                    <a:cubicBezTo>
                      <a:pt x="191" y="103"/>
                      <a:pt x="189" y="114"/>
                      <a:pt x="187" y="124"/>
                    </a:cubicBezTo>
                    <a:cubicBezTo>
                      <a:pt x="185" y="137"/>
                      <a:pt x="190" y="148"/>
                      <a:pt x="201" y="151"/>
                    </a:cubicBezTo>
                    <a:cubicBezTo>
                      <a:pt x="214" y="155"/>
                      <a:pt x="226" y="148"/>
                      <a:pt x="229" y="134"/>
                    </a:cubicBezTo>
                    <a:cubicBezTo>
                      <a:pt x="232" y="117"/>
                      <a:pt x="235" y="101"/>
                      <a:pt x="238" y="84"/>
                    </a:cubicBezTo>
                    <a:cubicBezTo>
                      <a:pt x="241" y="70"/>
                      <a:pt x="243" y="57"/>
                      <a:pt x="246" y="43"/>
                    </a:cubicBezTo>
                    <a:cubicBezTo>
                      <a:pt x="248" y="33"/>
                      <a:pt x="252" y="30"/>
                      <a:pt x="262" y="31"/>
                    </a:cubicBezTo>
                    <a:cubicBezTo>
                      <a:pt x="275" y="32"/>
                      <a:pt x="287" y="35"/>
                      <a:pt x="300" y="38"/>
                    </a:cubicBezTo>
                    <a:cubicBezTo>
                      <a:pt x="318" y="41"/>
                      <a:pt x="336" y="44"/>
                      <a:pt x="353" y="50"/>
                    </a:cubicBezTo>
                    <a:cubicBezTo>
                      <a:pt x="394" y="64"/>
                      <a:pt x="418" y="107"/>
                      <a:pt x="410" y="150"/>
                    </a:cubicBezTo>
                    <a:cubicBezTo>
                      <a:pt x="407" y="166"/>
                      <a:pt x="404" y="181"/>
                      <a:pt x="396" y="195"/>
                    </a:cubicBezTo>
                    <a:cubicBezTo>
                      <a:pt x="373" y="231"/>
                      <a:pt x="338" y="245"/>
                      <a:pt x="294" y="236"/>
                    </a:cubicBezTo>
                    <a:cubicBezTo>
                      <a:pt x="224" y="222"/>
                      <a:pt x="155" y="208"/>
                      <a:pt x="85" y="195"/>
                    </a:cubicBezTo>
                    <a:cubicBezTo>
                      <a:pt x="31" y="184"/>
                      <a:pt x="0" y="138"/>
                      <a:pt x="10" y="85"/>
                    </a:cubicBezTo>
                    <a:cubicBezTo>
                      <a:pt x="14" y="67"/>
                      <a:pt x="18" y="50"/>
                      <a:pt x="29" y="36"/>
                    </a:cubicBezTo>
                    <a:cubicBezTo>
                      <a:pt x="47" y="13"/>
                      <a:pt x="73" y="0"/>
                      <a:pt x="109" y="0"/>
                    </a:cubicBezTo>
                    <a:close/>
                  </a:path>
                </a:pathLst>
              </a:custGeom>
              <a:solidFill>
                <a:schemeClr val="accent2"/>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80" name="Freeform 9">
                <a:extLst>
                  <a:ext uri="{FF2B5EF4-FFF2-40B4-BE49-F238E27FC236}">
                    <a16:creationId xmlns:a16="http://schemas.microsoft.com/office/drawing/2014/main" id="{E1F8BB4A-42A2-EA05-413D-2107341802AE}"/>
                  </a:ext>
                </a:extLst>
              </p:cNvPr>
              <p:cNvSpPr>
                <a:spLocks/>
              </p:cNvSpPr>
              <p:nvPr/>
            </p:nvSpPr>
            <p:spPr bwMode="auto">
              <a:xfrm>
                <a:off x="5634371" y="4464977"/>
                <a:ext cx="933867" cy="547893"/>
              </a:xfrm>
              <a:custGeom>
                <a:avLst/>
                <a:gdLst>
                  <a:gd name="T0" fmla="*/ 109 w 418"/>
                  <a:gd name="T1" fmla="*/ 0 h 245"/>
                  <a:gd name="T2" fmla="*/ 156 w 418"/>
                  <a:gd name="T3" fmla="*/ 9 h 245"/>
                  <a:gd name="T4" fmla="*/ 187 w 418"/>
                  <a:gd name="T5" fmla="*/ 15 h 245"/>
                  <a:gd name="T6" fmla="*/ 191 w 418"/>
                  <a:gd name="T7" fmla="*/ 16 h 245"/>
                  <a:gd name="T8" fmla="*/ 204 w 418"/>
                  <a:gd name="T9" fmla="*/ 38 h 245"/>
                  <a:gd name="T10" fmla="*/ 193 w 418"/>
                  <a:gd name="T11" fmla="*/ 93 h 245"/>
                  <a:gd name="T12" fmla="*/ 187 w 418"/>
                  <a:gd name="T13" fmla="*/ 124 h 245"/>
                  <a:gd name="T14" fmla="*/ 201 w 418"/>
                  <a:gd name="T15" fmla="*/ 151 h 245"/>
                  <a:gd name="T16" fmla="*/ 229 w 418"/>
                  <a:gd name="T17" fmla="*/ 134 h 245"/>
                  <a:gd name="T18" fmla="*/ 238 w 418"/>
                  <a:gd name="T19" fmla="*/ 84 h 245"/>
                  <a:gd name="T20" fmla="*/ 246 w 418"/>
                  <a:gd name="T21" fmla="*/ 43 h 245"/>
                  <a:gd name="T22" fmla="*/ 262 w 418"/>
                  <a:gd name="T23" fmla="*/ 31 h 245"/>
                  <a:gd name="T24" fmla="*/ 300 w 418"/>
                  <a:gd name="T25" fmla="*/ 38 h 245"/>
                  <a:gd name="T26" fmla="*/ 353 w 418"/>
                  <a:gd name="T27" fmla="*/ 50 h 245"/>
                  <a:gd name="T28" fmla="*/ 410 w 418"/>
                  <a:gd name="T29" fmla="*/ 150 h 245"/>
                  <a:gd name="T30" fmla="*/ 396 w 418"/>
                  <a:gd name="T31" fmla="*/ 195 h 245"/>
                  <a:gd name="T32" fmla="*/ 294 w 418"/>
                  <a:gd name="T33" fmla="*/ 236 h 245"/>
                  <a:gd name="T34" fmla="*/ 85 w 418"/>
                  <a:gd name="T35" fmla="*/ 195 h 245"/>
                  <a:gd name="T36" fmla="*/ 10 w 418"/>
                  <a:gd name="T37" fmla="*/ 85 h 245"/>
                  <a:gd name="T38" fmla="*/ 29 w 418"/>
                  <a:gd name="T39" fmla="*/ 36 h 245"/>
                  <a:gd name="T40" fmla="*/ 109 w 418"/>
                  <a:gd name="T4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5">
                    <a:moveTo>
                      <a:pt x="109" y="0"/>
                    </a:moveTo>
                    <a:cubicBezTo>
                      <a:pt x="120" y="2"/>
                      <a:pt x="138" y="6"/>
                      <a:pt x="156" y="9"/>
                    </a:cubicBezTo>
                    <a:cubicBezTo>
                      <a:pt x="166" y="11"/>
                      <a:pt x="176" y="13"/>
                      <a:pt x="187" y="15"/>
                    </a:cubicBezTo>
                    <a:cubicBezTo>
                      <a:pt x="188" y="16"/>
                      <a:pt x="190" y="16"/>
                      <a:pt x="191" y="16"/>
                    </a:cubicBezTo>
                    <a:cubicBezTo>
                      <a:pt x="203" y="20"/>
                      <a:pt x="207" y="25"/>
                      <a:pt x="204" y="38"/>
                    </a:cubicBezTo>
                    <a:cubicBezTo>
                      <a:pt x="201" y="56"/>
                      <a:pt x="197" y="75"/>
                      <a:pt x="193" y="93"/>
                    </a:cubicBezTo>
                    <a:cubicBezTo>
                      <a:pt x="191" y="103"/>
                      <a:pt x="189" y="114"/>
                      <a:pt x="187" y="124"/>
                    </a:cubicBezTo>
                    <a:cubicBezTo>
                      <a:pt x="185" y="137"/>
                      <a:pt x="190" y="148"/>
                      <a:pt x="201" y="151"/>
                    </a:cubicBezTo>
                    <a:cubicBezTo>
                      <a:pt x="214" y="155"/>
                      <a:pt x="226" y="148"/>
                      <a:pt x="229" y="134"/>
                    </a:cubicBezTo>
                    <a:cubicBezTo>
                      <a:pt x="232" y="117"/>
                      <a:pt x="235" y="101"/>
                      <a:pt x="238" y="84"/>
                    </a:cubicBezTo>
                    <a:cubicBezTo>
                      <a:pt x="241" y="70"/>
                      <a:pt x="243" y="57"/>
                      <a:pt x="246" y="43"/>
                    </a:cubicBezTo>
                    <a:cubicBezTo>
                      <a:pt x="248" y="33"/>
                      <a:pt x="252" y="30"/>
                      <a:pt x="262" y="31"/>
                    </a:cubicBezTo>
                    <a:cubicBezTo>
                      <a:pt x="275" y="32"/>
                      <a:pt x="287" y="35"/>
                      <a:pt x="300" y="38"/>
                    </a:cubicBezTo>
                    <a:cubicBezTo>
                      <a:pt x="318" y="41"/>
                      <a:pt x="336" y="44"/>
                      <a:pt x="353" y="50"/>
                    </a:cubicBezTo>
                    <a:cubicBezTo>
                      <a:pt x="394" y="64"/>
                      <a:pt x="418" y="107"/>
                      <a:pt x="410" y="150"/>
                    </a:cubicBezTo>
                    <a:cubicBezTo>
                      <a:pt x="407" y="166"/>
                      <a:pt x="404" y="181"/>
                      <a:pt x="396" y="195"/>
                    </a:cubicBezTo>
                    <a:cubicBezTo>
                      <a:pt x="373" y="231"/>
                      <a:pt x="338" y="245"/>
                      <a:pt x="294" y="236"/>
                    </a:cubicBezTo>
                    <a:cubicBezTo>
                      <a:pt x="224" y="222"/>
                      <a:pt x="155" y="208"/>
                      <a:pt x="85" y="195"/>
                    </a:cubicBezTo>
                    <a:cubicBezTo>
                      <a:pt x="31" y="184"/>
                      <a:pt x="0" y="138"/>
                      <a:pt x="10" y="85"/>
                    </a:cubicBezTo>
                    <a:cubicBezTo>
                      <a:pt x="14" y="67"/>
                      <a:pt x="18" y="50"/>
                      <a:pt x="29" y="36"/>
                    </a:cubicBezTo>
                    <a:cubicBezTo>
                      <a:pt x="47" y="13"/>
                      <a:pt x="73" y="0"/>
                      <a:pt x="109" y="0"/>
                    </a:cubicBezTo>
                    <a:close/>
                  </a:path>
                </a:pathLst>
              </a:custGeom>
              <a:solidFill>
                <a:schemeClr val="accent2"/>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81" name="Freeform 9">
                <a:extLst>
                  <a:ext uri="{FF2B5EF4-FFF2-40B4-BE49-F238E27FC236}">
                    <a16:creationId xmlns:a16="http://schemas.microsoft.com/office/drawing/2014/main" id="{21509087-1BE7-8A47-5D4E-5993A60D66FB}"/>
                  </a:ext>
                </a:extLst>
              </p:cNvPr>
              <p:cNvSpPr>
                <a:spLocks/>
              </p:cNvSpPr>
              <p:nvPr/>
            </p:nvSpPr>
            <p:spPr bwMode="auto">
              <a:xfrm rot="11700000">
                <a:off x="5089615" y="4954145"/>
                <a:ext cx="933867" cy="547893"/>
              </a:xfrm>
              <a:custGeom>
                <a:avLst/>
                <a:gdLst>
                  <a:gd name="T0" fmla="*/ 109 w 418"/>
                  <a:gd name="T1" fmla="*/ 0 h 245"/>
                  <a:gd name="T2" fmla="*/ 156 w 418"/>
                  <a:gd name="T3" fmla="*/ 9 h 245"/>
                  <a:gd name="T4" fmla="*/ 187 w 418"/>
                  <a:gd name="T5" fmla="*/ 15 h 245"/>
                  <a:gd name="T6" fmla="*/ 191 w 418"/>
                  <a:gd name="T7" fmla="*/ 16 h 245"/>
                  <a:gd name="T8" fmla="*/ 204 w 418"/>
                  <a:gd name="T9" fmla="*/ 38 h 245"/>
                  <a:gd name="T10" fmla="*/ 193 w 418"/>
                  <a:gd name="T11" fmla="*/ 93 h 245"/>
                  <a:gd name="T12" fmla="*/ 187 w 418"/>
                  <a:gd name="T13" fmla="*/ 124 h 245"/>
                  <a:gd name="T14" fmla="*/ 201 w 418"/>
                  <a:gd name="T15" fmla="*/ 151 h 245"/>
                  <a:gd name="T16" fmla="*/ 229 w 418"/>
                  <a:gd name="T17" fmla="*/ 134 h 245"/>
                  <a:gd name="T18" fmla="*/ 238 w 418"/>
                  <a:gd name="T19" fmla="*/ 84 h 245"/>
                  <a:gd name="T20" fmla="*/ 246 w 418"/>
                  <a:gd name="T21" fmla="*/ 43 h 245"/>
                  <a:gd name="T22" fmla="*/ 262 w 418"/>
                  <a:gd name="T23" fmla="*/ 31 h 245"/>
                  <a:gd name="T24" fmla="*/ 300 w 418"/>
                  <a:gd name="T25" fmla="*/ 38 h 245"/>
                  <a:gd name="T26" fmla="*/ 353 w 418"/>
                  <a:gd name="T27" fmla="*/ 50 h 245"/>
                  <a:gd name="T28" fmla="*/ 410 w 418"/>
                  <a:gd name="T29" fmla="*/ 150 h 245"/>
                  <a:gd name="T30" fmla="*/ 396 w 418"/>
                  <a:gd name="T31" fmla="*/ 195 h 245"/>
                  <a:gd name="T32" fmla="*/ 294 w 418"/>
                  <a:gd name="T33" fmla="*/ 236 h 245"/>
                  <a:gd name="T34" fmla="*/ 85 w 418"/>
                  <a:gd name="T35" fmla="*/ 195 h 245"/>
                  <a:gd name="T36" fmla="*/ 10 w 418"/>
                  <a:gd name="T37" fmla="*/ 85 h 245"/>
                  <a:gd name="T38" fmla="*/ 29 w 418"/>
                  <a:gd name="T39" fmla="*/ 36 h 245"/>
                  <a:gd name="T40" fmla="*/ 109 w 418"/>
                  <a:gd name="T4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5">
                    <a:moveTo>
                      <a:pt x="109" y="0"/>
                    </a:moveTo>
                    <a:cubicBezTo>
                      <a:pt x="120" y="2"/>
                      <a:pt x="138" y="6"/>
                      <a:pt x="156" y="9"/>
                    </a:cubicBezTo>
                    <a:cubicBezTo>
                      <a:pt x="166" y="11"/>
                      <a:pt x="176" y="13"/>
                      <a:pt x="187" y="15"/>
                    </a:cubicBezTo>
                    <a:cubicBezTo>
                      <a:pt x="188" y="16"/>
                      <a:pt x="190" y="16"/>
                      <a:pt x="191" y="16"/>
                    </a:cubicBezTo>
                    <a:cubicBezTo>
                      <a:pt x="203" y="20"/>
                      <a:pt x="207" y="25"/>
                      <a:pt x="204" y="38"/>
                    </a:cubicBezTo>
                    <a:cubicBezTo>
                      <a:pt x="201" y="56"/>
                      <a:pt x="197" y="75"/>
                      <a:pt x="193" y="93"/>
                    </a:cubicBezTo>
                    <a:cubicBezTo>
                      <a:pt x="191" y="103"/>
                      <a:pt x="189" y="114"/>
                      <a:pt x="187" y="124"/>
                    </a:cubicBezTo>
                    <a:cubicBezTo>
                      <a:pt x="185" y="137"/>
                      <a:pt x="190" y="148"/>
                      <a:pt x="201" y="151"/>
                    </a:cubicBezTo>
                    <a:cubicBezTo>
                      <a:pt x="214" y="155"/>
                      <a:pt x="226" y="148"/>
                      <a:pt x="229" y="134"/>
                    </a:cubicBezTo>
                    <a:cubicBezTo>
                      <a:pt x="232" y="117"/>
                      <a:pt x="235" y="101"/>
                      <a:pt x="238" y="84"/>
                    </a:cubicBezTo>
                    <a:cubicBezTo>
                      <a:pt x="241" y="70"/>
                      <a:pt x="243" y="57"/>
                      <a:pt x="246" y="43"/>
                    </a:cubicBezTo>
                    <a:cubicBezTo>
                      <a:pt x="248" y="33"/>
                      <a:pt x="252" y="30"/>
                      <a:pt x="262" y="31"/>
                    </a:cubicBezTo>
                    <a:cubicBezTo>
                      <a:pt x="275" y="32"/>
                      <a:pt x="287" y="35"/>
                      <a:pt x="300" y="38"/>
                    </a:cubicBezTo>
                    <a:cubicBezTo>
                      <a:pt x="318" y="41"/>
                      <a:pt x="336" y="44"/>
                      <a:pt x="353" y="50"/>
                    </a:cubicBezTo>
                    <a:cubicBezTo>
                      <a:pt x="394" y="64"/>
                      <a:pt x="418" y="107"/>
                      <a:pt x="410" y="150"/>
                    </a:cubicBezTo>
                    <a:cubicBezTo>
                      <a:pt x="407" y="166"/>
                      <a:pt x="404" y="181"/>
                      <a:pt x="396" y="195"/>
                    </a:cubicBezTo>
                    <a:cubicBezTo>
                      <a:pt x="373" y="231"/>
                      <a:pt x="338" y="245"/>
                      <a:pt x="294" y="236"/>
                    </a:cubicBezTo>
                    <a:cubicBezTo>
                      <a:pt x="224" y="222"/>
                      <a:pt x="155" y="208"/>
                      <a:pt x="85" y="195"/>
                    </a:cubicBezTo>
                    <a:cubicBezTo>
                      <a:pt x="31" y="184"/>
                      <a:pt x="0" y="138"/>
                      <a:pt x="10" y="85"/>
                    </a:cubicBezTo>
                    <a:cubicBezTo>
                      <a:pt x="14" y="67"/>
                      <a:pt x="18" y="50"/>
                      <a:pt x="29" y="36"/>
                    </a:cubicBezTo>
                    <a:cubicBezTo>
                      <a:pt x="47" y="13"/>
                      <a:pt x="73" y="0"/>
                      <a:pt x="109" y="0"/>
                    </a:cubicBezTo>
                    <a:close/>
                  </a:path>
                </a:pathLst>
              </a:custGeom>
              <a:solidFill>
                <a:schemeClr val="accent2"/>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grpSp>
      </p:grpSp>
      <p:sp>
        <p:nvSpPr>
          <p:cNvPr id="126" name="Content Placeholder 8">
            <a:extLst>
              <a:ext uri="{FF2B5EF4-FFF2-40B4-BE49-F238E27FC236}">
                <a16:creationId xmlns:a16="http://schemas.microsoft.com/office/drawing/2014/main" id="{07EF9AAA-F7FD-1E79-8865-5AB53AE1E993}"/>
              </a:ext>
            </a:extLst>
          </p:cNvPr>
          <p:cNvSpPr>
            <a:spLocks noGrp="1"/>
          </p:cNvSpPr>
          <p:nvPr>
            <p:ph idx="1"/>
          </p:nvPr>
        </p:nvSpPr>
        <p:spPr>
          <a:xfrm>
            <a:off x="978596" y="1699418"/>
            <a:ext cx="10573642" cy="364772"/>
          </a:xfrm>
        </p:spPr>
        <p:txBody>
          <a:bodyPr/>
          <a:lstStyle/>
          <a:p>
            <a:pPr marL="0" indent="0">
              <a:buNone/>
            </a:pPr>
            <a:r>
              <a:rPr lang="en-US" b="1" dirty="0"/>
              <a:t>TD Is Associated With the Use of DRBAs, Including Antipsychotics</a:t>
            </a:r>
            <a:r>
              <a:rPr lang="en-US" b="1" baseline="30000" dirty="0"/>
              <a:t>1</a:t>
            </a:r>
            <a:r>
              <a:rPr lang="en-US" b="1" dirty="0"/>
              <a:t> </a:t>
            </a:r>
          </a:p>
        </p:txBody>
      </p:sp>
      <p:sp>
        <p:nvSpPr>
          <p:cNvPr id="127" name="Rectangle 126">
            <a:extLst>
              <a:ext uri="{FF2B5EF4-FFF2-40B4-BE49-F238E27FC236}">
                <a16:creationId xmlns:a16="http://schemas.microsoft.com/office/drawing/2014/main" id="{3EF34A92-25DD-7A33-4840-4660E130AC3C}"/>
              </a:ext>
            </a:extLst>
          </p:cNvPr>
          <p:cNvSpPr/>
          <p:nvPr/>
        </p:nvSpPr>
        <p:spPr>
          <a:xfrm>
            <a:off x="1038199" y="4029942"/>
            <a:ext cx="2329690" cy="707886"/>
          </a:xfrm>
          <a:prstGeom prst="rect">
            <a:avLst/>
          </a:prstGeom>
        </p:spPr>
        <p:txBody>
          <a:bodyPr wrap="square">
            <a:spAutoFit/>
          </a:bodyPr>
          <a:lstStyle/>
          <a:p>
            <a:pPr algn="ctr"/>
            <a:r>
              <a:rPr lang="en-US" sz="2400" b="1" dirty="0">
                <a:solidFill>
                  <a:schemeClr val="accent1"/>
                </a:solidFill>
              </a:rPr>
              <a:t>1</a:t>
            </a:r>
            <a:r>
              <a:rPr lang="en-US" sz="1600" dirty="0"/>
              <a:t> in </a:t>
            </a:r>
            <a:r>
              <a:rPr lang="en-US" sz="2400" b="1" dirty="0">
                <a:solidFill>
                  <a:schemeClr val="accent1"/>
                </a:solidFill>
              </a:rPr>
              <a:t>5</a:t>
            </a:r>
            <a:r>
              <a:rPr lang="en-US" sz="1400" dirty="0">
                <a:solidFill>
                  <a:schemeClr val="accent2"/>
                </a:solidFill>
                <a:latin typeface="+mj-lt"/>
              </a:rPr>
              <a:t> </a:t>
            </a:r>
            <a:r>
              <a:rPr lang="en-US" sz="1600" dirty="0"/>
              <a:t>Americans live with mental illness</a:t>
            </a:r>
            <a:r>
              <a:rPr lang="en-US" sz="1600" baseline="30000" dirty="0"/>
              <a:t>2</a:t>
            </a:r>
            <a:endParaRPr lang="en-US" sz="1600" dirty="0"/>
          </a:p>
        </p:txBody>
      </p:sp>
      <p:sp>
        <p:nvSpPr>
          <p:cNvPr id="128" name="TextBox 127">
            <a:extLst>
              <a:ext uri="{FF2B5EF4-FFF2-40B4-BE49-F238E27FC236}">
                <a16:creationId xmlns:a16="http://schemas.microsoft.com/office/drawing/2014/main" id="{4A31DEBF-EC6B-8DC5-2732-09BCFB20938A}"/>
              </a:ext>
            </a:extLst>
          </p:cNvPr>
          <p:cNvSpPr txBox="1"/>
          <p:nvPr/>
        </p:nvSpPr>
        <p:spPr>
          <a:xfrm>
            <a:off x="977900" y="5719771"/>
            <a:ext cx="10574338" cy="792525"/>
          </a:xfrm>
          <a:prstGeom prst="rect">
            <a:avLst/>
          </a:prstGeom>
          <a:noFill/>
        </p:spPr>
        <p:txBody>
          <a:bodyPr wrap="square" lIns="0" tIns="0" rIns="0" bIns="0" rtlCol="0" anchor="b" anchorCtr="0">
            <a:sp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spcAft>
                <a:spcPts val="300"/>
              </a:spcAft>
              <a:defRPr/>
            </a:pPr>
            <a:r>
              <a:rPr lang="en-US" sz="1050" b="1" baseline="30000" dirty="0"/>
              <a:t>a</a:t>
            </a:r>
            <a:r>
              <a:rPr lang="en-US" sz="1050" b="1" dirty="0"/>
              <a:t>In 2017.</a:t>
            </a:r>
          </a:p>
          <a:p>
            <a:pPr marL="0">
              <a:spcAft>
                <a:spcPts val="300"/>
              </a:spcAft>
              <a:defRPr/>
            </a:pPr>
            <a:r>
              <a:rPr lang="en-US" b="1" dirty="0"/>
              <a:t>DRBAs, dopamine receptor blocking agents. </a:t>
            </a:r>
          </a:p>
          <a:p>
            <a:pPr marL="0">
              <a:defRPr/>
            </a:pPr>
            <a:r>
              <a:rPr lang="en-US" b="1" dirty="0"/>
              <a:t>1. </a:t>
            </a:r>
            <a:r>
              <a:rPr lang="en-US" dirty="0"/>
              <a:t>American Psychiatric Association. </a:t>
            </a:r>
            <a:r>
              <a:rPr lang="en-US" i="1" dirty="0"/>
              <a:t>Diagnostic and Statistical Manual of Mental Disorders</a:t>
            </a:r>
            <a:r>
              <a:rPr lang="en-US" dirty="0"/>
              <a:t>. 5th ed. American Psychiatric Association; 2013. </a:t>
            </a:r>
            <a:r>
              <a:rPr lang="en-US" b="1" dirty="0"/>
              <a:t>2.</a:t>
            </a:r>
            <a:r>
              <a:rPr lang="en-US" dirty="0"/>
              <a:t> National Institute of Mental Health. Mental illness. Updated January 2021. Accessed December 6, 2021. https://www.nimh.nih.gov/health/statistics/mental-illness.shtml </a:t>
            </a:r>
            <a:r>
              <a:rPr lang="en-US" b="1" dirty="0"/>
              <a:t>3. </a:t>
            </a:r>
            <a:r>
              <a:rPr lang="en-US" dirty="0"/>
              <a:t>Cloud LJ, et al. </a:t>
            </a:r>
            <a:r>
              <a:rPr lang="en-US" i="1" dirty="0"/>
              <a:t>Neurotherapeutics</a:t>
            </a:r>
            <a:r>
              <a:rPr lang="en-US" dirty="0"/>
              <a:t>. 2014;11(1):166-176. </a:t>
            </a:r>
            <a:r>
              <a:rPr lang="en-US" b="1" dirty="0"/>
              <a:t>4. </a:t>
            </a:r>
            <a:r>
              <a:rPr lang="en-US" dirty="0"/>
              <a:t>Data on file. Assessment of Antipsychotic Market Prescription Trends in the US, 1992-2017. IQVIA Report to Neurocrine Biosciences, Inc.; 2018. </a:t>
            </a:r>
            <a:r>
              <a:rPr lang="en-US" b="1" dirty="0"/>
              <a:t>5.</a:t>
            </a:r>
            <a:r>
              <a:rPr lang="en-US" dirty="0"/>
              <a:t> Olfson M, et al. </a:t>
            </a:r>
            <a:r>
              <a:rPr lang="en-US" i="1" dirty="0"/>
              <a:t>J Clin Psychiatry</a:t>
            </a:r>
            <a:r>
              <a:rPr lang="en-US" dirty="0"/>
              <a:t>. 2015;76(10):1346-1353.</a:t>
            </a:r>
          </a:p>
        </p:txBody>
      </p:sp>
      <p:grpSp>
        <p:nvGrpSpPr>
          <p:cNvPr id="129" name="Group 128">
            <a:extLst>
              <a:ext uri="{FF2B5EF4-FFF2-40B4-BE49-F238E27FC236}">
                <a16:creationId xmlns:a16="http://schemas.microsoft.com/office/drawing/2014/main" id="{E2DF31C5-BC08-5978-7B9E-03B6E1C2C658}"/>
              </a:ext>
            </a:extLst>
          </p:cNvPr>
          <p:cNvGrpSpPr/>
          <p:nvPr/>
        </p:nvGrpSpPr>
        <p:grpSpPr>
          <a:xfrm>
            <a:off x="4052699" y="2362200"/>
            <a:ext cx="1492626" cy="1496472"/>
            <a:chOff x="4052699" y="2362200"/>
            <a:chExt cx="1492626" cy="1496472"/>
          </a:xfrm>
        </p:grpSpPr>
        <p:sp>
          <p:nvSpPr>
            <p:cNvPr id="130" name="Freeform 6">
              <a:extLst>
                <a:ext uri="{FF2B5EF4-FFF2-40B4-BE49-F238E27FC236}">
                  <a16:creationId xmlns:a16="http://schemas.microsoft.com/office/drawing/2014/main" id="{135760E5-CACB-433B-909C-14A88BC06E07}"/>
                </a:ext>
              </a:extLst>
            </p:cNvPr>
            <p:cNvSpPr>
              <a:spLocks/>
            </p:cNvSpPr>
            <p:nvPr/>
          </p:nvSpPr>
          <p:spPr bwMode="auto">
            <a:xfrm>
              <a:off x="4255039" y="2842649"/>
              <a:ext cx="1091402" cy="675224"/>
            </a:xfrm>
            <a:custGeom>
              <a:avLst/>
              <a:gdLst>
                <a:gd name="T0" fmla="*/ 78 w 915"/>
                <a:gd name="T1" fmla="*/ 0 h 566"/>
                <a:gd name="T2" fmla="*/ 447 w 915"/>
                <a:gd name="T3" fmla="*/ 54 h 566"/>
                <a:gd name="T4" fmla="*/ 504 w 915"/>
                <a:gd name="T5" fmla="*/ 66 h 566"/>
                <a:gd name="T6" fmla="*/ 528 w 915"/>
                <a:gd name="T7" fmla="*/ 102 h 566"/>
                <a:gd name="T8" fmla="*/ 561 w 915"/>
                <a:gd name="T9" fmla="*/ 99 h 566"/>
                <a:gd name="T10" fmla="*/ 631 w 915"/>
                <a:gd name="T11" fmla="*/ 116 h 566"/>
                <a:gd name="T12" fmla="*/ 659 w 915"/>
                <a:gd name="T13" fmla="*/ 159 h 566"/>
                <a:gd name="T14" fmla="*/ 675 w 915"/>
                <a:gd name="T15" fmla="*/ 150 h 566"/>
                <a:gd name="T16" fmla="*/ 673 w 915"/>
                <a:gd name="T17" fmla="*/ 199 h 566"/>
                <a:gd name="T18" fmla="*/ 738 w 915"/>
                <a:gd name="T19" fmla="*/ 162 h 566"/>
                <a:gd name="T20" fmla="*/ 776 w 915"/>
                <a:gd name="T21" fmla="*/ 144 h 566"/>
                <a:gd name="T22" fmla="*/ 785 w 915"/>
                <a:gd name="T23" fmla="*/ 115 h 566"/>
                <a:gd name="T24" fmla="*/ 856 w 915"/>
                <a:gd name="T25" fmla="*/ 67 h 566"/>
                <a:gd name="T26" fmla="*/ 877 w 915"/>
                <a:gd name="T27" fmla="*/ 32 h 566"/>
                <a:gd name="T28" fmla="*/ 908 w 915"/>
                <a:gd name="T29" fmla="*/ 71 h 566"/>
                <a:gd name="T30" fmla="*/ 875 w 915"/>
                <a:gd name="T31" fmla="*/ 117 h 566"/>
                <a:gd name="T32" fmla="*/ 855 w 915"/>
                <a:gd name="T33" fmla="*/ 177 h 566"/>
                <a:gd name="T34" fmla="*/ 822 w 915"/>
                <a:gd name="T35" fmla="*/ 215 h 566"/>
                <a:gd name="T36" fmla="*/ 804 w 915"/>
                <a:gd name="T37" fmla="*/ 257 h 566"/>
                <a:gd name="T38" fmla="*/ 819 w 915"/>
                <a:gd name="T39" fmla="*/ 305 h 566"/>
                <a:gd name="T40" fmla="*/ 819 w 915"/>
                <a:gd name="T41" fmla="*/ 331 h 566"/>
                <a:gd name="T42" fmla="*/ 760 w 915"/>
                <a:gd name="T43" fmla="*/ 393 h 566"/>
                <a:gd name="T44" fmla="*/ 766 w 915"/>
                <a:gd name="T45" fmla="*/ 485 h 566"/>
                <a:gd name="T46" fmla="*/ 773 w 915"/>
                <a:gd name="T47" fmla="*/ 557 h 566"/>
                <a:gd name="T48" fmla="*/ 727 w 915"/>
                <a:gd name="T49" fmla="*/ 507 h 566"/>
                <a:gd name="T50" fmla="*/ 709 w 915"/>
                <a:gd name="T51" fmla="*/ 470 h 566"/>
                <a:gd name="T52" fmla="*/ 682 w 915"/>
                <a:gd name="T53" fmla="*/ 468 h 566"/>
                <a:gd name="T54" fmla="*/ 635 w 915"/>
                <a:gd name="T55" fmla="*/ 460 h 566"/>
                <a:gd name="T56" fmla="*/ 596 w 915"/>
                <a:gd name="T57" fmla="*/ 465 h 566"/>
                <a:gd name="T58" fmla="*/ 572 w 915"/>
                <a:gd name="T59" fmla="*/ 491 h 566"/>
                <a:gd name="T60" fmla="*/ 530 w 915"/>
                <a:gd name="T61" fmla="*/ 482 h 566"/>
                <a:gd name="T62" fmla="*/ 440 w 915"/>
                <a:gd name="T63" fmla="*/ 537 h 566"/>
                <a:gd name="T64" fmla="*/ 433 w 915"/>
                <a:gd name="T65" fmla="*/ 564 h 566"/>
                <a:gd name="T66" fmla="*/ 389 w 915"/>
                <a:gd name="T67" fmla="*/ 517 h 566"/>
                <a:gd name="T68" fmla="*/ 337 w 915"/>
                <a:gd name="T69" fmla="*/ 483 h 566"/>
                <a:gd name="T70" fmla="*/ 274 w 915"/>
                <a:gd name="T71" fmla="*/ 432 h 566"/>
                <a:gd name="T72" fmla="*/ 238 w 915"/>
                <a:gd name="T73" fmla="*/ 432 h 566"/>
                <a:gd name="T74" fmla="*/ 88 w 915"/>
                <a:gd name="T75" fmla="*/ 379 h 566"/>
                <a:gd name="T76" fmla="*/ 31 w 915"/>
                <a:gd name="T77" fmla="*/ 322 h 566"/>
                <a:gd name="T78" fmla="*/ 18 w 915"/>
                <a:gd name="T79" fmla="*/ 280 h 566"/>
                <a:gd name="T80" fmla="*/ 13 w 915"/>
                <a:gd name="T81" fmla="*/ 251 h 566"/>
                <a:gd name="T82" fmla="*/ 2 w 915"/>
                <a:gd name="T83" fmla="*/ 189 h 566"/>
                <a:gd name="T84" fmla="*/ 17 w 915"/>
                <a:gd name="T85" fmla="*/ 118 h 566"/>
                <a:gd name="T86" fmla="*/ 46 w 915"/>
                <a:gd name="T87" fmla="*/ 5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5" h="566">
                  <a:moveTo>
                    <a:pt x="46" y="5"/>
                  </a:moveTo>
                  <a:cubicBezTo>
                    <a:pt x="57" y="12"/>
                    <a:pt x="69" y="14"/>
                    <a:pt x="78" y="25"/>
                  </a:cubicBezTo>
                  <a:cubicBezTo>
                    <a:pt x="78" y="17"/>
                    <a:pt x="78" y="9"/>
                    <a:pt x="78" y="0"/>
                  </a:cubicBezTo>
                  <a:cubicBezTo>
                    <a:pt x="90" y="3"/>
                    <a:pt x="100" y="6"/>
                    <a:pt x="111" y="9"/>
                  </a:cubicBezTo>
                  <a:cubicBezTo>
                    <a:pt x="185" y="28"/>
                    <a:pt x="260" y="41"/>
                    <a:pt x="336" y="48"/>
                  </a:cubicBezTo>
                  <a:cubicBezTo>
                    <a:pt x="373" y="51"/>
                    <a:pt x="410" y="52"/>
                    <a:pt x="447" y="54"/>
                  </a:cubicBezTo>
                  <a:cubicBezTo>
                    <a:pt x="458" y="54"/>
                    <a:pt x="469" y="54"/>
                    <a:pt x="480" y="59"/>
                  </a:cubicBezTo>
                  <a:cubicBezTo>
                    <a:pt x="486" y="62"/>
                    <a:pt x="493" y="62"/>
                    <a:pt x="499" y="63"/>
                  </a:cubicBezTo>
                  <a:cubicBezTo>
                    <a:pt x="501" y="64"/>
                    <a:pt x="503" y="65"/>
                    <a:pt x="504" y="66"/>
                  </a:cubicBezTo>
                  <a:cubicBezTo>
                    <a:pt x="513" y="79"/>
                    <a:pt x="525" y="87"/>
                    <a:pt x="542" y="89"/>
                  </a:cubicBezTo>
                  <a:cubicBezTo>
                    <a:pt x="537" y="93"/>
                    <a:pt x="533" y="96"/>
                    <a:pt x="530" y="99"/>
                  </a:cubicBezTo>
                  <a:cubicBezTo>
                    <a:pt x="529" y="100"/>
                    <a:pt x="529" y="101"/>
                    <a:pt x="528" y="102"/>
                  </a:cubicBezTo>
                  <a:cubicBezTo>
                    <a:pt x="529" y="102"/>
                    <a:pt x="531" y="103"/>
                    <a:pt x="531" y="102"/>
                  </a:cubicBezTo>
                  <a:cubicBezTo>
                    <a:pt x="536" y="101"/>
                    <a:pt x="540" y="99"/>
                    <a:pt x="544" y="97"/>
                  </a:cubicBezTo>
                  <a:cubicBezTo>
                    <a:pt x="551" y="106"/>
                    <a:pt x="552" y="106"/>
                    <a:pt x="561" y="99"/>
                  </a:cubicBezTo>
                  <a:cubicBezTo>
                    <a:pt x="570" y="92"/>
                    <a:pt x="578" y="89"/>
                    <a:pt x="588" y="97"/>
                  </a:cubicBezTo>
                  <a:cubicBezTo>
                    <a:pt x="590" y="99"/>
                    <a:pt x="593" y="100"/>
                    <a:pt x="595" y="101"/>
                  </a:cubicBezTo>
                  <a:cubicBezTo>
                    <a:pt x="608" y="104"/>
                    <a:pt x="620" y="108"/>
                    <a:pt x="631" y="116"/>
                  </a:cubicBezTo>
                  <a:cubicBezTo>
                    <a:pt x="636" y="120"/>
                    <a:pt x="644" y="120"/>
                    <a:pt x="650" y="121"/>
                  </a:cubicBezTo>
                  <a:cubicBezTo>
                    <a:pt x="664" y="122"/>
                    <a:pt x="670" y="133"/>
                    <a:pt x="665" y="146"/>
                  </a:cubicBezTo>
                  <a:cubicBezTo>
                    <a:pt x="663" y="150"/>
                    <a:pt x="661" y="154"/>
                    <a:pt x="659" y="159"/>
                  </a:cubicBezTo>
                  <a:cubicBezTo>
                    <a:pt x="660" y="159"/>
                    <a:pt x="660" y="160"/>
                    <a:pt x="661" y="160"/>
                  </a:cubicBezTo>
                  <a:cubicBezTo>
                    <a:pt x="662" y="159"/>
                    <a:pt x="664" y="158"/>
                    <a:pt x="665" y="156"/>
                  </a:cubicBezTo>
                  <a:cubicBezTo>
                    <a:pt x="668" y="154"/>
                    <a:pt x="671" y="152"/>
                    <a:pt x="675" y="150"/>
                  </a:cubicBezTo>
                  <a:cubicBezTo>
                    <a:pt x="677" y="153"/>
                    <a:pt x="679" y="156"/>
                    <a:pt x="681" y="160"/>
                  </a:cubicBezTo>
                  <a:cubicBezTo>
                    <a:pt x="685" y="172"/>
                    <a:pt x="685" y="183"/>
                    <a:pt x="676" y="193"/>
                  </a:cubicBezTo>
                  <a:cubicBezTo>
                    <a:pt x="675" y="195"/>
                    <a:pt x="674" y="197"/>
                    <a:pt x="673" y="199"/>
                  </a:cubicBezTo>
                  <a:cubicBezTo>
                    <a:pt x="683" y="207"/>
                    <a:pt x="691" y="207"/>
                    <a:pt x="701" y="200"/>
                  </a:cubicBezTo>
                  <a:cubicBezTo>
                    <a:pt x="712" y="192"/>
                    <a:pt x="723" y="184"/>
                    <a:pt x="734" y="176"/>
                  </a:cubicBezTo>
                  <a:cubicBezTo>
                    <a:pt x="738" y="172"/>
                    <a:pt x="742" y="169"/>
                    <a:pt x="738" y="162"/>
                  </a:cubicBezTo>
                  <a:cubicBezTo>
                    <a:pt x="738" y="160"/>
                    <a:pt x="740" y="155"/>
                    <a:pt x="742" y="154"/>
                  </a:cubicBezTo>
                  <a:cubicBezTo>
                    <a:pt x="746" y="152"/>
                    <a:pt x="751" y="152"/>
                    <a:pt x="756" y="152"/>
                  </a:cubicBezTo>
                  <a:cubicBezTo>
                    <a:pt x="763" y="151"/>
                    <a:pt x="770" y="150"/>
                    <a:pt x="776" y="144"/>
                  </a:cubicBezTo>
                  <a:cubicBezTo>
                    <a:pt x="778" y="142"/>
                    <a:pt x="779" y="140"/>
                    <a:pt x="777" y="137"/>
                  </a:cubicBezTo>
                  <a:cubicBezTo>
                    <a:pt x="775" y="133"/>
                    <a:pt x="775" y="130"/>
                    <a:pt x="777" y="127"/>
                  </a:cubicBezTo>
                  <a:cubicBezTo>
                    <a:pt x="780" y="123"/>
                    <a:pt x="782" y="119"/>
                    <a:pt x="785" y="115"/>
                  </a:cubicBezTo>
                  <a:cubicBezTo>
                    <a:pt x="790" y="109"/>
                    <a:pt x="796" y="105"/>
                    <a:pt x="804" y="103"/>
                  </a:cubicBezTo>
                  <a:cubicBezTo>
                    <a:pt x="814" y="101"/>
                    <a:pt x="824" y="99"/>
                    <a:pt x="834" y="96"/>
                  </a:cubicBezTo>
                  <a:cubicBezTo>
                    <a:pt x="848" y="92"/>
                    <a:pt x="855" y="82"/>
                    <a:pt x="856" y="67"/>
                  </a:cubicBezTo>
                  <a:cubicBezTo>
                    <a:pt x="857" y="56"/>
                    <a:pt x="860" y="45"/>
                    <a:pt x="861" y="34"/>
                  </a:cubicBezTo>
                  <a:cubicBezTo>
                    <a:pt x="862" y="33"/>
                    <a:pt x="862" y="32"/>
                    <a:pt x="863" y="31"/>
                  </a:cubicBezTo>
                  <a:cubicBezTo>
                    <a:pt x="867" y="34"/>
                    <a:pt x="872" y="35"/>
                    <a:pt x="877" y="32"/>
                  </a:cubicBezTo>
                  <a:cubicBezTo>
                    <a:pt x="882" y="29"/>
                    <a:pt x="886" y="31"/>
                    <a:pt x="888" y="36"/>
                  </a:cubicBezTo>
                  <a:cubicBezTo>
                    <a:pt x="889" y="37"/>
                    <a:pt x="889" y="38"/>
                    <a:pt x="890" y="39"/>
                  </a:cubicBezTo>
                  <a:cubicBezTo>
                    <a:pt x="892" y="52"/>
                    <a:pt x="899" y="61"/>
                    <a:pt x="908" y="71"/>
                  </a:cubicBezTo>
                  <a:cubicBezTo>
                    <a:pt x="911" y="74"/>
                    <a:pt x="913" y="78"/>
                    <a:pt x="915" y="82"/>
                  </a:cubicBezTo>
                  <a:cubicBezTo>
                    <a:pt x="912" y="84"/>
                    <a:pt x="909" y="86"/>
                    <a:pt x="907" y="88"/>
                  </a:cubicBezTo>
                  <a:cubicBezTo>
                    <a:pt x="896" y="97"/>
                    <a:pt x="885" y="107"/>
                    <a:pt x="875" y="117"/>
                  </a:cubicBezTo>
                  <a:cubicBezTo>
                    <a:pt x="866" y="127"/>
                    <a:pt x="867" y="144"/>
                    <a:pt x="876" y="154"/>
                  </a:cubicBezTo>
                  <a:cubicBezTo>
                    <a:pt x="880" y="158"/>
                    <a:pt x="878" y="160"/>
                    <a:pt x="875" y="163"/>
                  </a:cubicBezTo>
                  <a:cubicBezTo>
                    <a:pt x="868" y="168"/>
                    <a:pt x="862" y="172"/>
                    <a:pt x="855" y="177"/>
                  </a:cubicBezTo>
                  <a:cubicBezTo>
                    <a:pt x="857" y="179"/>
                    <a:pt x="858" y="181"/>
                    <a:pt x="859" y="183"/>
                  </a:cubicBezTo>
                  <a:cubicBezTo>
                    <a:pt x="855" y="186"/>
                    <a:pt x="851" y="190"/>
                    <a:pt x="846" y="192"/>
                  </a:cubicBezTo>
                  <a:cubicBezTo>
                    <a:pt x="836" y="198"/>
                    <a:pt x="830" y="207"/>
                    <a:pt x="822" y="215"/>
                  </a:cubicBezTo>
                  <a:cubicBezTo>
                    <a:pt x="814" y="223"/>
                    <a:pt x="810" y="233"/>
                    <a:pt x="810" y="244"/>
                  </a:cubicBezTo>
                  <a:cubicBezTo>
                    <a:pt x="809" y="247"/>
                    <a:pt x="808" y="251"/>
                    <a:pt x="807" y="254"/>
                  </a:cubicBezTo>
                  <a:cubicBezTo>
                    <a:pt x="807" y="255"/>
                    <a:pt x="806" y="256"/>
                    <a:pt x="804" y="257"/>
                  </a:cubicBezTo>
                  <a:cubicBezTo>
                    <a:pt x="806" y="266"/>
                    <a:pt x="807" y="277"/>
                    <a:pt x="809" y="286"/>
                  </a:cubicBezTo>
                  <a:cubicBezTo>
                    <a:pt x="811" y="292"/>
                    <a:pt x="815" y="298"/>
                    <a:pt x="817" y="304"/>
                  </a:cubicBezTo>
                  <a:cubicBezTo>
                    <a:pt x="818" y="305"/>
                    <a:pt x="819" y="305"/>
                    <a:pt x="819" y="305"/>
                  </a:cubicBezTo>
                  <a:cubicBezTo>
                    <a:pt x="826" y="309"/>
                    <a:pt x="827" y="314"/>
                    <a:pt x="821" y="319"/>
                  </a:cubicBezTo>
                  <a:cubicBezTo>
                    <a:pt x="819" y="320"/>
                    <a:pt x="816" y="321"/>
                    <a:pt x="814" y="323"/>
                  </a:cubicBezTo>
                  <a:cubicBezTo>
                    <a:pt x="815" y="325"/>
                    <a:pt x="817" y="328"/>
                    <a:pt x="819" y="331"/>
                  </a:cubicBezTo>
                  <a:cubicBezTo>
                    <a:pt x="806" y="342"/>
                    <a:pt x="793" y="354"/>
                    <a:pt x="780" y="366"/>
                  </a:cubicBezTo>
                  <a:cubicBezTo>
                    <a:pt x="779" y="367"/>
                    <a:pt x="778" y="368"/>
                    <a:pt x="777" y="370"/>
                  </a:cubicBezTo>
                  <a:cubicBezTo>
                    <a:pt x="775" y="380"/>
                    <a:pt x="767" y="386"/>
                    <a:pt x="760" y="393"/>
                  </a:cubicBezTo>
                  <a:cubicBezTo>
                    <a:pt x="747" y="406"/>
                    <a:pt x="739" y="423"/>
                    <a:pt x="744" y="442"/>
                  </a:cubicBezTo>
                  <a:cubicBezTo>
                    <a:pt x="747" y="454"/>
                    <a:pt x="755" y="464"/>
                    <a:pt x="761" y="475"/>
                  </a:cubicBezTo>
                  <a:cubicBezTo>
                    <a:pt x="763" y="479"/>
                    <a:pt x="765" y="482"/>
                    <a:pt x="766" y="485"/>
                  </a:cubicBezTo>
                  <a:cubicBezTo>
                    <a:pt x="770" y="493"/>
                    <a:pt x="773" y="501"/>
                    <a:pt x="778" y="508"/>
                  </a:cubicBezTo>
                  <a:cubicBezTo>
                    <a:pt x="786" y="521"/>
                    <a:pt x="785" y="535"/>
                    <a:pt x="783" y="549"/>
                  </a:cubicBezTo>
                  <a:cubicBezTo>
                    <a:pt x="782" y="554"/>
                    <a:pt x="777" y="556"/>
                    <a:pt x="773" y="557"/>
                  </a:cubicBezTo>
                  <a:cubicBezTo>
                    <a:pt x="768" y="558"/>
                    <a:pt x="766" y="554"/>
                    <a:pt x="764" y="551"/>
                  </a:cubicBezTo>
                  <a:cubicBezTo>
                    <a:pt x="763" y="549"/>
                    <a:pt x="761" y="547"/>
                    <a:pt x="759" y="546"/>
                  </a:cubicBezTo>
                  <a:cubicBezTo>
                    <a:pt x="745" y="536"/>
                    <a:pt x="736" y="521"/>
                    <a:pt x="727" y="507"/>
                  </a:cubicBezTo>
                  <a:cubicBezTo>
                    <a:pt x="723" y="502"/>
                    <a:pt x="723" y="497"/>
                    <a:pt x="724" y="490"/>
                  </a:cubicBezTo>
                  <a:cubicBezTo>
                    <a:pt x="726" y="483"/>
                    <a:pt x="724" y="480"/>
                    <a:pt x="718" y="476"/>
                  </a:cubicBezTo>
                  <a:cubicBezTo>
                    <a:pt x="715" y="474"/>
                    <a:pt x="712" y="472"/>
                    <a:pt x="709" y="470"/>
                  </a:cubicBezTo>
                  <a:cubicBezTo>
                    <a:pt x="706" y="467"/>
                    <a:pt x="704" y="464"/>
                    <a:pt x="701" y="462"/>
                  </a:cubicBezTo>
                  <a:cubicBezTo>
                    <a:pt x="697" y="459"/>
                    <a:pt x="694" y="459"/>
                    <a:pt x="690" y="462"/>
                  </a:cubicBezTo>
                  <a:cubicBezTo>
                    <a:pt x="687" y="464"/>
                    <a:pt x="685" y="466"/>
                    <a:pt x="682" y="468"/>
                  </a:cubicBezTo>
                  <a:cubicBezTo>
                    <a:pt x="679" y="470"/>
                    <a:pt x="675" y="471"/>
                    <a:pt x="673" y="470"/>
                  </a:cubicBezTo>
                  <a:cubicBezTo>
                    <a:pt x="668" y="467"/>
                    <a:pt x="662" y="463"/>
                    <a:pt x="657" y="460"/>
                  </a:cubicBezTo>
                  <a:cubicBezTo>
                    <a:pt x="650" y="457"/>
                    <a:pt x="643" y="457"/>
                    <a:pt x="635" y="460"/>
                  </a:cubicBezTo>
                  <a:cubicBezTo>
                    <a:pt x="630" y="462"/>
                    <a:pt x="625" y="463"/>
                    <a:pt x="619" y="461"/>
                  </a:cubicBezTo>
                  <a:cubicBezTo>
                    <a:pt x="616" y="459"/>
                    <a:pt x="612" y="460"/>
                    <a:pt x="609" y="461"/>
                  </a:cubicBezTo>
                  <a:cubicBezTo>
                    <a:pt x="605" y="461"/>
                    <a:pt x="601" y="463"/>
                    <a:pt x="596" y="465"/>
                  </a:cubicBezTo>
                  <a:cubicBezTo>
                    <a:pt x="599" y="468"/>
                    <a:pt x="597" y="470"/>
                    <a:pt x="594" y="473"/>
                  </a:cubicBezTo>
                  <a:cubicBezTo>
                    <a:pt x="590" y="476"/>
                    <a:pt x="585" y="481"/>
                    <a:pt x="582" y="486"/>
                  </a:cubicBezTo>
                  <a:cubicBezTo>
                    <a:pt x="580" y="490"/>
                    <a:pt x="576" y="492"/>
                    <a:pt x="572" y="491"/>
                  </a:cubicBezTo>
                  <a:cubicBezTo>
                    <a:pt x="566" y="489"/>
                    <a:pt x="560" y="486"/>
                    <a:pt x="554" y="483"/>
                  </a:cubicBezTo>
                  <a:cubicBezTo>
                    <a:pt x="551" y="482"/>
                    <a:pt x="549" y="481"/>
                    <a:pt x="547" y="479"/>
                  </a:cubicBezTo>
                  <a:cubicBezTo>
                    <a:pt x="542" y="483"/>
                    <a:pt x="536" y="483"/>
                    <a:pt x="530" y="482"/>
                  </a:cubicBezTo>
                  <a:cubicBezTo>
                    <a:pt x="512" y="480"/>
                    <a:pt x="496" y="481"/>
                    <a:pt x="483" y="496"/>
                  </a:cubicBezTo>
                  <a:cubicBezTo>
                    <a:pt x="478" y="501"/>
                    <a:pt x="471" y="503"/>
                    <a:pt x="465" y="506"/>
                  </a:cubicBezTo>
                  <a:cubicBezTo>
                    <a:pt x="451" y="512"/>
                    <a:pt x="442" y="522"/>
                    <a:pt x="440" y="537"/>
                  </a:cubicBezTo>
                  <a:cubicBezTo>
                    <a:pt x="439" y="542"/>
                    <a:pt x="440" y="549"/>
                    <a:pt x="441" y="555"/>
                  </a:cubicBezTo>
                  <a:cubicBezTo>
                    <a:pt x="441" y="558"/>
                    <a:pt x="442" y="561"/>
                    <a:pt x="443" y="566"/>
                  </a:cubicBezTo>
                  <a:cubicBezTo>
                    <a:pt x="439" y="565"/>
                    <a:pt x="436" y="565"/>
                    <a:pt x="433" y="564"/>
                  </a:cubicBezTo>
                  <a:cubicBezTo>
                    <a:pt x="428" y="562"/>
                    <a:pt x="423" y="560"/>
                    <a:pt x="418" y="559"/>
                  </a:cubicBezTo>
                  <a:cubicBezTo>
                    <a:pt x="408" y="556"/>
                    <a:pt x="402" y="549"/>
                    <a:pt x="399" y="539"/>
                  </a:cubicBezTo>
                  <a:cubicBezTo>
                    <a:pt x="396" y="531"/>
                    <a:pt x="393" y="524"/>
                    <a:pt x="389" y="517"/>
                  </a:cubicBezTo>
                  <a:cubicBezTo>
                    <a:pt x="383" y="507"/>
                    <a:pt x="376" y="497"/>
                    <a:pt x="369" y="487"/>
                  </a:cubicBezTo>
                  <a:cubicBezTo>
                    <a:pt x="364" y="479"/>
                    <a:pt x="357" y="476"/>
                    <a:pt x="348" y="476"/>
                  </a:cubicBezTo>
                  <a:cubicBezTo>
                    <a:pt x="343" y="476"/>
                    <a:pt x="340" y="479"/>
                    <a:pt x="337" y="483"/>
                  </a:cubicBezTo>
                  <a:cubicBezTo>
                    <a:pt x="335" y="487"/>
                    <a:pt x="332" y="491"/>
                    <a:pt x="330" y="495"/>
                  </a:cubicBezTo>
                  <a:cubicBezTo>
                    <a:pt x="317" y="488"/>
                    <a:pt x="305" y="480"/>
                    <a:pt x="300" y="466"/>
                  </a:cubicBezTo>
                  <a:cubicBezTo>
                    <a:pt x="295" y="452"/>
                    <a:pt x="285" y="441"/>
                    <a:pt x="274" y="432"/>
                  </a:cubicBezTo>
                  <a:cubicBezTo>
                    <a:pt x="270" y="428"/>
                    <a:pt x="264" y="426"/>
                    <a:pt x="260" y="425"/>
                  </a:cubicBezTo>
                  <a:cubicBezTo>
                    <a:pt x="254" y="423"/>
                    <a:pt x="248" y="423"/>
                    <a:pt x="241" y="423"/>
                  </a:cubicBezTo>
                  <a:cubicBezTo>
                    <a:pt x="240" y="426"/>
                    <a:pt x="239" y="429"/>
                    <a:pt x="238" y="432"/>
                  </a:cubicBezTo>
                  <a:cubicBezTo>
                    <a:pt x="213" y="428"/>
                    <a:pt x="186" y="429"/>
                    <a:pt x="164" y="413"/>
                  </a:cubicBezTo>
                  <a:cubicBezTo>
                    <a:pt x="151" y="403"/>
                    <a:pt x="137" y="396"/>
                    <a:pt x="124" y="387"/>
                  </a:cubicBezTo>
                  <a:cubicBezTo>
                    <a:pt x="113" y="381"/>
                    <a:pt x="101" y="380"/>
                    <a:pt x="88" y="379"/>
                  </a:cubicBezTo>
                  <a:cubicBezTo>
                    <a:pt x="79" y="378"/>
                    <a:pt x="78" y="377"/>
                    <a:pt x="77" y="368"/>
                  </a:cubicBezTo>
                  <a:cubicBezTo>
                    <a:pt x="76" y="356"/>
                    <a:pt x="68" y="349"/>
                    <a:pt x="60" y="342"/>
                  </a:cubicBezTo>
                  <a:cubicBezTo>
                    <a:pt x="51" y="335"/>
                    <a:pt x="44" y="325"/>
                    <a:pt x="31" y="322"/>
                  </a:cubicBezTo>
                  <a:cubicBezTo>
                    <a:pt x="30" y="322"/>
                    <a:pt x="27" y="317"/>
                    <a:pt x="28" y="315"/>
                  </a:cubicBezTo>
                  <a:cubicBezTo>
                    <a:pt x="30" y="307"/>
                    <a:pt x="27" y="300"/>
                    <a:pt x="24" y="293"/>
                  </a:cubicBezTo>
                  <a:cubicBezTo>
                    <a:pt x="22" y="289"/>
                    <a:pt x="20" y="284"/>
                    <a:pt x="18" y="280"/>
                  </a:cubicBezTo>
                  <a:cubicBezTo>
                    <a:pt x="15" y="276"/>
                    <a:pt x="14" y="272"/>
                    <a:pt x="18" y="268"/>
                  </a:cubicBezTo>
                  <a:cubicBezTo>
                    <a:pt x="19" y="267"/>
                    <a:pt x="17" y="263"/>
                    <a:pt x="16" y="260"/>
                  </a:cubicBezTo>
                  <a:cubicBezTo>
                    <a:pt x="15" y="257"/>
                    <a:pt x="13" y="254"/>
                    <a:pt x="13" y="251"/>
                  </a:cubicBezTo>
                  <a:cubicBezTo>
                    <a:pt x="10" y="241"/>
                    <a:pt x="8" y="230"/>
                    <a:pt x="5" y="220"/>
                  </a:cubicBezTo>
                  <a:cubicBezTo>
                    <a:pt x="3" y="212"/>
                    <a:pt x="0" y="205"/>
                    <a:pt x="3" y="197"/>
                  </a:cubicBezTo>
                  <a:cubicBezTo>
                    <a:pt x="4" y="195"/>
                    <a:pt x="3" y="192"/>
                    <a:pt x="2" y="189"/>
                  </a:cubicBezTo>
                  <a:cubicBezTo>
                    <a:pt x="0" y="181"/>
                    <a:pt x="0" y="173"/>
                    <a:pt x="6" y="166"/>
                  </a:cubicBezTo>
                  <a:cubicBezTo>
                    <a:pt x="11" y="160"/>
                    <a:pt x="13" y="152"/>
                    <a:pt x="12" y="144"/>
                  </a:cubicBezTo>
                  <a:cubicBezTo>
                    <a:pt x="10" y="135"/>
                    <a:pt x="13" y="126"/>
                    <a:pt x="17" y="118"/>
                  </a:cubicBezTo>
                  <a:cubicBezTo>
                    <a:pt x="22" y="108"/>
                    <a:pt x="27" y="97"/>
                    <a:pt x="32" y="87"/>
                  </a:cubicBezTo>
                  <a:cubicBezTo>
                    <a:pt x="43" y="63"/>
                    <a:pt x="48" y="39"/>
                    <a:pt x="46" y="13"/>
                  </a:cubicBezTo>
                  <a:cubicBezTo>
                    <a:pt x="46" y="11"/>
                    <a:pt x="46" y="8"/>
                    <a:pt x="46" y="5"/>
                  </a:cubicBezTo>
                  <a:close/>
                </a:path>
              </a:pathLst>
            </a:custGeom>
            <a:solidFill>
              <a:schemeClr val="accent2"/>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31" name="Group 130">
              <a:extLst>
                <a:ext uri="{FF2B5EF4-FFF2-40B4-BE49-F238E27FC236}">
                  <a16:creationId xmlns:a16="http://schemas.microsoft.com/office/drawing/2014/main" id="{FA8B28A9-2B9D-0FA0-D02D-58ED73AB2A62}"/>
                </a:ext>
              </a:extLst>
            </p:cNvPr>
            <p:cNvGrpSpPr>
              <a:grpSpLocks noChangeAspect="1"/>
            </p:cNvGrpSpPr>
            <p:nvPr/>
          </p:nvGrpSpPr>
          <p:grpSpPr>
            <a:xfrm>
              <a:off x="4052699" y="2362200"/>
              <a:ext cx="1492626" cy="1496472"/>
              <a:chOff x="-4083050" y="1579563"/>
              <a:chExt cx="3694112" cy="3703638"/>
            </a:xfrm>
            <a:solidFill>
              <a:schemeClr val="accent5"/>
            </a:solidFill>
          </p:grpSpPr>
          <p:sp>
            <p:nvSpPr>
              <p:cNvPr id="132" name="Freeform 5">
                <a:extLst>
                  <a:ext uri="{FF2B5EF4-FFF2-40B4-BE49-F238E27FC236}">
                    <a16:creationId xmlns:a16="http://schemas.microsoft.com/office/drawing/2014/main" id="{09AE8E91-6C85-5949-73CE-FB505F3A0C72}"/>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6">
                <a:extLst>
                  <a:ext uri="{FF2B5EF4-FFF2-40B4-BE49-F238E27FC236}">
                    <a16:creationId xmlns:a16="http://schemas.microsoft.com/office/drawing/2014/main" id="{BC372E4D-DF12-936F-D058-C696AD181D9A}"/>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7">
                <a:extLst>
                  <a:ext uri="{FF2B5EF4-FFF2-40B4-BE49-F238E27FC236}">
                    <a16:creationId xmlns:a16="http://schemas.microsoft.com/office/drawing/2014/main" id="{47EA4830-4CC5-86B0-559D-CC2B56639624}"/>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8">
                <a:extLst>
                  <a:ext uri="{FF2B5EF4-FFF2-40B4-BE49-F238E27FC236}">
                    <a16:creationId xmlns:a16="http://schemas.microsoft.com/office/drawing/2014/main" id="{2310FD57-5FD3-F4E1-BCAC-1490DA346AB3}"/>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9">
                <a:extLst>
                  <a:ext uri="{FF2B5EF4-FFF2-40B4-BE49-F238E27FC236}">
                    <a16:creationId xmlns:a16="http://schemas.microsoft.com/office/drawing/2014/main" id="{ED8E5AFD-351E-7EF5-B818-96E6299D0434}"/>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0">
                <a:extLst>
                  <a:ext uri="{FF2B5EF4-FFF2-40B4-BE49-F238E27FC236}">
                    <a16:creationId xmlns:a16="http://schemas.microsoft.com/office/drawing/2014/main" id="{29824E9A-AEF8-69F5-8FFF-53629BF4D170}"/>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1">
                <a:extLst>
                  <a:ext uri="{FF2B5EF4-FFF2-40B4-BE49-F238E27FC236}">
                    <a16:creationId xmlns:a16="http://schemas.microsoft.com/office/drawing/2014/main" id="{A9FBE061-EBD7-A9DD-FF80-E32F53137AAC}"/>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2">
                <a:extLst>
                  <a:ext uri="{FF2B5EF4-FFF2-40B4-BE49-F238E27FC236}">
                    <a16:creationId xmlns:a16="http://schemas.microsoft.com/office/drawing/2014/main" id="{267010EC-E8A8-8D81-FF40-AED614F6BD19}"/>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13">
                <a:extLst>
                  <a:ext uri="{FF2B5EF4-FFF2-40B4-BE49-F238E27FC236}">
                    <a16:creationId xmlns:a16="http://schemas.microsoft.com/office/drawing/2014/main" id="{9E78D67F-E0B5-2723-C2F0-47684F0BB234}"/>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14">
                <a:extLst>
                  <a:ext uri="{FF2B5EF4-FFF2-40B4-BE49-F238E27FC236}">
                    <a16:creationId xmlns:a16="http://schemas.microsoft.com/office/drawing/2014/main" id="{B524B07D-E7B1-2424-7DF6-68FF87925673}"/>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15">
                <a:extLst>
                  <a:ext uri="{FF2B5EF4-FFF2-40B4-BE49-F238E27FC236}">
                    <a16:creationId xmlns:a16="http://schemas.microsoft.com/office/drawing/2014/main" id="{7E5B731A-6839-8F42-B2C1-CA1415D7FD31}"/>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16">
                <a:extLst>
                  <a:ext uri="{FF2B5EF4-FFF2-40B4-BE49-F238E27FC236}">
                    <a16:creationId xmlns:a16="http://schemas.microsoft.com/office/drawing/2014/main" id="{B89232A1-CCAF-7F26-A585-650580A92B0C}"/>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17">
                <a:extLst>
                  <a:ext uri="{FF2B5EF4-FFF2-40B4-BE49-F238E27FC236}">
                    <a16:creationId xmlns:a16="http://schemas.microsoft.com/office/drawing/2014/main" id="{9A34ACC4-7100-4475-3B01-C182C5EFFF98}"/>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18">
                <a:extLst>
                  <a:ext uri="{FF2B5EF4-FFF2-40B4-BE49-F238E27FC236}">
                    <a16:creationId xmlns:a16="http://schemas.microsoft.com/office/drawing/2014/main" id="{575BDFD6-1696-3A72-87F9-727FC21AF3ED}"/>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19">
                <a:extLst>
                  <a:ext uri="{FF2B5EF4-FFF2-40B4-BE49-F238E27FC236}">
                    <a16:creationId xmlns:a16="http://schemas.microsoft.com/office/drawing/2014/main" id="{37800E14-D5B0-9062-BA71-6905D94B406A}"/>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20">
                <a:extLst>
                  <a:ext uri="{FF2B5EF4-FFF2-40B4-BE49-F238E27FC236}">
                    <a16:creationId xmlns:a16="http://schemas.microsoft.com/office/drawing/2014/main" id="{5CA39923-9F61-AD9D-1F80-98A2AAB304DE}"/>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21">
                <a:extLst>
                  <a:ext uri="{FF2B5EF4-FFF2-40B4-BE49-F238E27FC236}">
                    <a16:creationId xmlns:a16="http://schemas.microsoft.com/office/drawing/2014/main" id="{A65138F8-5CDB-BA6E-6B2A-394B693CAE01}"/>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22">
                <a:extLst>
                  <a:ext uri="{FF2B5EF4-FFF2-40B4-BE49-F238E27FC236}">
                    <a16:creationId xmlns:a16="http://schemas.microsoft.com/office/drawing/2014/main" id="{B36A5682-1C5A-642D-8D36-B36F2748C7B2}"/>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23">
                <a:extLst>
                  <a:ext uri="{FF2B5EF4-FFF2-40B4-BE49-F238E27FC236}">
                    <a16:creationId xmlns:a16="http://schemas.microsoft.com/office/drawing/2014/main" id="{10813FDD-AED3-C738-29ED-E1315ABDE0DD}"/>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24">
                <a:extLst>
                  <a:ext uri="{FF2B5EF4-FFF2-40B4-BE49-F238E27FC236}">
                    <a16:creationId xmlns:a16="http://schemas.microsoft.com/office/drawing/2014/main" id="{1358F3C8-C24C-6504-DEB5-471A48A16D9F}"/>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25">
                <a:extLst>
                  <a:ext uri="{FF2B5EF4-FFF2-40B4-BE49-F238E27FC236}">
                    <a16:creationId xmlns:a16="http://schemas.microsoft.com/office/drawing/2014/main" id="{93FC4FEF-2995-62BD-8238-2699DA4A1BE3}"/>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26">
                <a:extLst>
                  <a:ext uri="{FF2B5EF4-FFF2-40B4-BE49-F238E27FC236}">
                    <a16:creationId xmlns:a16="http://schemas.microsoft.com/office/drawing/2014/main" id="{C99776B2-64C6-C8B1-6C20-B4386EFBAEDD}"/>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27">
                <a:extLst>
                  <a:ext uri="{FF2B5EF4-FFF2-40B4-BE49-F238E27FC236}">
                    <a16:creationId xmlns:a16="http://schemas.microsoft.com/office/drawing/2014/main" id="{69E813F3-E447-5DE8-3F69-810FF37AC9BD}"/>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28">
                <a:extLst>
                  <a:ext uri="{FF2B5EF4-FFF2-40B4-BE49-F238E27FC236}">
                    <a16:creationId xmlns:a16="http://schemas.microsoft.com/office/drawing/2014/main" id="{BAAE4165-DF4C-FB54-3D8B-75FD74F5E168}"/>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29">
                <a:extLst>
                  <a:ext uri="{FF2B5EF4-FFF2-40B4-BE49-F238E27FC236}">
                    <a16:creationId xmlns:a16="http://schemas.microsoft.com/office/drawing/2014/main" id="{FAEABDC3-DF2A-3CF9-FB11-96467C6A46E9}"/>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30">
                <a:extLst>
                  <a:ext uri="{FF2B5EF4-FFF2-40B4-BE49-F238E27FC236}">
                    <a16:creationId xmlns:a16="http://schemas.microsoft.com/office/drawing/2014/main" id="{0B209050-4528-3597-3484-48E3CAA5DB00}"/>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31">
                <a:extLst>
                  <a:ext uri="{FF2B5EF4-FFF2-40B4-BE49-F238E27FC236}">
                    <a16:creationId xmlns:a16="http://schemas.microsoft.com/office/drawing/2014/main" id="{5C2DFDD6-595B-E24C-F6C5-E0AA2121E099}"/>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32">
                <a:extLst>
                  <a:ext uri="{FF2B5EF4-FFF2-40B4-BE49-F238E27FC236}">
                    <a16:creationId xmlns:a16="http://schemas.microsoft.com/office/drawing/2014/main" id="{817D1FA2-2CD5-A42A-62D3-68DBDB239924}"/>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33">
                <a:extLst>
                  <a:ext uri="{FF2B5EF4-FFF2-40B4-BE49-F238E27FC236}">
                    <a16:creationId xmlns:a16="http://schemas.microsoft.com/office/drawing/2014/main" id="{328E30FB-51A1-E86D-88E4-A5E5132C1ED2}"/>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61" name="Group 160">
            <a:extLst>
              <a:ext uri="{FF2B5EF4-FFF2-40B4-BE49-F238E27FC236}">
                <a16:creationId xmlns:a16="http://schemas.microsoft.com/office/drawing/2014/main" id="{2A931C4F-A311-8043-1F66-2C1722DE0264}"/>
              </a:ext>
            </a:extLst>
          </p:cNvPr>
          <p:cNvGrpSpPr/>
          <p:nvPr/>
        </p:nvGrpSpPr>
        <p:grpSpPr>
          <a:xfrm>
            <a:off x="1281371" y="2362200"/>
            <a:ext cx="1860700" cy="1496472"/>
            <a:chOff x="1281371" y="2362200"/>
            <a:chExt cx="1860700" cy="1496472"/>
          </a:xfrm>
        </p:grpSpPr>
        <p:grpSp>
          <p:nvGrpSpPr>
            <p:cNvPr id="162" name="Group 161">
              <a:extLst>
                <a:ext uri="{FF2B5EF4-FFF2-40B4-BE49-F238E27FC236}">
                  <a16:creationId xmlns:a16="http://schemas.microsoft.com/office/drawing/2014/main" id="{35278A19-C403-CAC3-4108-A78CB191446C}"/>
                </a:ext>
              </a:extLst>
            </p:cNvPr>
            <p:cNvGrpSpPr>
              <a:grpSpLocks noChangeAspect="1"/>
            </p:cNvGrpSpPr>
            <p:nvPr/>
          </p:nvGrpSpPr>
          <p:grpSpPr>
            <a:xfrm>
              <a:off x="1461899" y="2362200"/>
              <a:ext cx="1492626" cy="1496472"/>
              <a:chOff x="-4083050" y="1579563"/>
              <a:chExt cx="3694112" cy="3703638"/>
            </a:xfrm>
            <a:solidFill>
              <a:schemeClr val="accent5"/>
            </a:solidFill>
          </p:grpSpPr>
          <p:sp>
            <p:nvSpPr>
              <p:cNvPr id="179" name="Freeform 5">
                <a:extLst>
                  <a:ext uri="{FF2B5EF4-FFF2-40B4-BE49-F238E27FC236}">
                    <a16:creationId xmlns:a16="http://schemas.microsoft.com/office/drawing/2014/main" id="{2277D221-9524-B7AA-AD23-9956026F5783}"/>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 name="Freeform 7">
                <a:extLst>
                  <a:ext uri="{FF2B5EF4-FFF2-40B4-BE49-F238E27FC236}">
                    <a16:creationId xmlns:a16="http://schemas.microsoft.com/office/drawing/2014/main" id="{F1D671D9-9A08-047D-6BC2-5405DEB8C866}"/>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1" name="Freeform 8">
                <a:extLst>
                  <a:ext uri="{FF2B5EF4-FFF2-40B4-BE49-F238E27FC236}">
                    <a16:creationId xmlns:a16="http://schemas.microsoft.com/office/drawing/2014/main" id="{820E45FC-6A76-4C50-BFF3-27BBAF136650}"/>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9">
                <a:extLst>
                  <a:ext uri="{FF2B5EF4-FFF2-40B4-BE49-F238E27FC236}">
                    <a16:creationId xmlns:a16="http://schemas.microsoft.com/office/drawing/2014/main" id="{84420381-9122-43F8-EA6A-8B59D66FA417}"/>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0">
                <a:extLst>
                  <a:ext uri="{FF2B5EF4-FFF2-40B4-BE49-F238E27FC236}">
                    <a16:creationId xmlns:a16="http://schemas.microsoft.com/office/drawing/2014/main" id="{B7BADFF4-5816-7554-5F47-8CFB830940BD}"/>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11">
                <a:extLst>
                  <a:ext uri="{FF2B5EF4-FFF2-40B4-BE49-F238E27FC236}">
                    <a16:creationId xmlns:a16="http://schemas.microsoft.com/office/drawing/2014/main" id="{2D849EE8-5E1C-1738-54C1-600EB5597584}"/>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5" name="Freeform 12">
                <a:extLst>
                  <a:ext uri="{FF2B5EF4-FFF2-40B4-BE49-F238E27FC236}">
                    <a16:creationId xmlns:a16="http://schemas.microsoft.com/office/drawing/2014/main" id="{40263FCD-C552-4DD1-55C4-370617E0249F}"/>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6" name="Freeform 13">
                <a:extLst>
                  <a:ext uri="{FF2B5EF4-FFF2-40B4-BE49-F238E27FC236}">
                    <a16:creationId xmlns:a16="http://schemas.microsoft.com/office/drawing/2014/main" id="{BBCE009F-C5F6-BF5E-48D7-F3114B3BD6A3}"/>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14">
                <a:extLst>
                  <a:ext uri="{FF2B5EF4-FFF2-40B4-BE49-F238E27FC236}">
                    <a16:creationId xmlns:a16="http://schemas.microsoft.com/office/drawing/2014/main" id="{5863C599-9B30-206C-2BA5-7711E8C98654}"/>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15">
                <a:extLst>
                  <a:ext uri="{FF2B5EF4-FFF2-40B4-BE49-F238E27FC236}">
                    <a16:creationId xmlns:a16="http://schemas.microsoft.com/office/drawing/2014/main" id="{4AF9CDA7-EF50-AE7C-BBC8-0507D087DB01}"/>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16">
                <a:extLst>
                  <a:ext uri="{FF2B5EF4-FFF2-40B4-BE49-F238E27FC236}">
                    <a16:creationId xmlns:a16="http://schemas.microsoft.com/office/drawing/2014/main" id="{FF7E572E-DC36-9DDF-C5BD-ED5791B1D611}"/>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17">
                <a:extLst>
                  <a:ext uri="{FF2B5EF4-FFF2-40B4-BE49-F238E27FC236}">
                    <a16:creationId xmlns:a16="http://schemas.microsoft.com/office/drawing/2014/main" id="{DC400223-44D1-E8EC-6912-5ED653721E35}"/>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18">
                <a:extLst>
                  <a:ext uri="{FF2B5EF4-FFF2-40B4-BE49-F238E27FC236}">
                    <a16:creationId xmlns:a16="http://schemas.microsoft.com/office/drawing/2014/main" id="{B9507113-9687-41C9-7470-D93FB4786B6D}"/>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2" name="Freeform 19">
                <a:extLst>
                  <a:ext uri="{FF2B5EF4-FFF2-40B4-BE49-F238E27FC236}">
                    <a16:creationId xmlns:a16="http://schemas.microsoft.com/office/drawing/2014/main" id="{D84B2C32-37A6-7885-E4F9-8DC8EF992F41}"/>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20">
                <a:extLst>
                  <a:ext uri="{FF2B5EF4-FFF2-40B4-BE49-F238E27FC236}">
                    <a16:creationId xmlns:a16="http://schemas.microsoft.com/office/drawing/2014/main" id="{63E168FA-B12C-D268-9242-6FC4ABFE7A74}"/>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21">
                <a:extLst>
                  <a:ext uri="{FF2B5EF4-FFF2-40B4-BE49-F238E27FC236}">
                    <a16:creationId xmlns:a16="http://schemas.microsoft.com/office/drawing/2014/main" id="{84030726-7FF5-0FBC-1AE6-EF2DB7398D5D}"/>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22">
                <a:extLst>
                  <a:ext uri="{FF2B5EF4-FFF2-40B4-BE49-F238E27FC236}">
                    <a16:creationId xmlns:a16="http://schemas.microsoft.com/office/drawing/2014/main" id="{7D390947-DB9A-6571-A438-11AAEAF79307}"/>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6" name="Freeform 23">
                <a:extLst>
                  <a:ext uri="{FF2B5EF4-FFF2-40B4-BE49-F238E27FC236}">
                    <a16:creationId xmlns:a16="http://schemas.microsoft.com/office/drawing/2014/main" id="{D94E6B10-73D9-BEE8-6118-39E0D33B59D3}"/>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Freeform 24">
                <a:extLst>
                  <a:ext uri="{FF2B5EF4-FFF2-40B4-BE49-F238E27FC236}">
                    <a16:creationId xmlns:a16="http://schemas.microsoft.com/office/drawing/2014/main" id="{CBF52596-C33E-6EAE-FA77-5F0F50703C61}"/>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26">
                <a:extLst>
                  <a:ext uri="{FF2B5EF4-FFF2-40B4-BE49-F238E27FC236}">
                    <a16:creationId xmlns:a16="http://schemas.microsoft.com/office/drawing/2014/main" id="{BB973BFA-FD6D-5DDA-6D18-190A969CC4A2}"/>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27">
                <a:extLst>
                  <a:ext uri="{FF2B5EF4-FFF2-40B4-BE49-F238E27FC236}">
                    <a16:creationId xmlns:a16="http://schemas.microsoft.com/office/drawing/2014/main" id="{2CE8EAE5-54C5-82E1-70E0-B42804423AA0}"/>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28">
                <a:extLst>
                  <a:ext uri="{FF2B5EF4-FFF2-40B4-BE49-F238E27FC236}">
                    <a16:creationId xmlns:a16="http://schemas.microsoft.com/office/drawing/2014/main" id="{9996E492-1C4A-49D1-0902-978D3CC18536}"/>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29">
                <a:extLst>
                  <a:ext uri="{FF2B5EF4-FFF2-40B4-BE49-F238E27FC236}">
                    <a16:creationId xmlns:a16="http://schemas.microsoft.com/office/drawing/2014/main" id="{04FC6114-308D-87E0-6205-D0FC688BE77B}"/>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30">
                <a:extLst>
                  <a:ext uri="{FF2B5EF4-FFF2-40B4-BE49-F238E27FC236}">
                    <a16:creationId xmlns:a16="http://schemas.microsoft.com/office/drawing/2014/main" id="{7DB1CB1B-B492-D0F6-A32F-2CF1841AFA68}"/>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31">
                <a:extLst>
                  <a:ext uri="{FF2B5EF4-FFF2-40B4-BE49-F238E27FC236}">
                    <a16:creationId xmlns:a16="http://schemas.microsoft.com/office/drawing/2014/main" id="{1054F6E2-BDC1-7357-C258-CAA956259CE4}"/>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4" name="Freeform 32">
                <a:extLst>
                  <a:ext uri="{FF2B5EF4-FFF2-40B4-BE49-F238E27FC236}">
                    <a16:creationId xmlns:a16="http://schemas.microsoft.com/office/drawing/2014/main" id="{CB7F99D8-56FC-5DF8-3E08-6B7B52B2324C}"/>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 name="Freeform 33">
                <a:extLst>
                  <a:ext uri="{FF2B5EF4-FFF2-40B4-BE49-F238E27FC236}">
                    <a16:creationId xmlns:a16="http://schemas.microsoft.com/office/drawing/2014/main" id="{5E56F3A1-26C6-62E1-6B2B-719B63524AE0}"/>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3" name="Group 162">
              <a:extLst>
                <a:ext uri="{FF2B5EF4-FFF2-40B4-BE49-F238E27FC236}">
                  <a16:creationId xmlns:a16="http://schemas.microsoft.com/office/drawing/2014/main" id="{7F591F8B-4069-0D44-B868-E7844B2F9C51}"/>
                </a:ext>
              </a:extLst>
            </p:cNvPr>
            <p:cNvGrpSpPr/>
            <p:nvPr/>
          </p:nvGrpSpPr>
          <p:grpSpPr>
            <a:xfrm>
              <a:off x="1281371" y="2722248"/>
              <a:ext cx="1860700" cy="736376"/>
              <a:chOff x="-11372682" y="2097490"/>
              <a:chExt cx="2546500" cy="1007783"/>
            </a:xfrm>
          </p:grpSpPr>
          <p:grpSp>
            <p:nvGrpSpPr>
              <p:cNvPr id="164" name="Group 163">
                <a:extLst>
                  <a:ext uri="{FF2B5EF4-FFF2-40B4-BE49-F238E27FC236}">
                    <a16:creationId xmlns:a16="http://schemas.microsoft.com/office/drawing/2014/main" id="{C6329191-27E2-6FE6-AA78-B31464D7FC85}"/>
                  </a:ext>
                </a:extLst>
              </p:cNvPr>
              <p:cNvGrpSpPr/>
              <p:nvPr/>
            </p:nvGrpSpPr>
            <p:grpSpPr>
              <a:xfrm>
                <a:off x="-10828873" y="2097490"/>
                <a:ext cx="450358" cy="1005780"/>
                <a:chOff x="998313" y="2848777"/>
                <a:chExt cx="450475" cy="1006042"/>
              </a:xfrm>
            </p:grpSpPr>
            <p:sp>
              <p:nvSpPr>
                <p:cNvPr id="177" name="Freeform 9">
                  <a:extLst>
                    <a:ext uri="{FF2B5EF4-FFF2-40B4-BE49-F238E27FC236}">
                      <a16:creationId xmlns:a16="http://schemas.microsoft.com/office/drawing/2014/main" id="{2F16D64F-3FD2-7F13-183D-ECC119D47278}"/>
                    </a:ext>
                  </a:extLst>
                </p:cNvPr>
                <p:cNvSpPr>
                  <a:spLocks/>
                </p:cNvSpPr>
                <p:nvPr/>
              </p:nvSpPr>
              <p:spPr bwMode="auto">
                <a:xfrm>
                  <a:off x="998313" y="3074937"/>
                  <a:ext cx="450475" cy="779882"/>
                </a:xfrm>
                <a:custGeom>
                  <a:avLst/>
                  <a:gdLst>
                    <a:gd name="T0" fmla="*/ 300 w 390"/>
                    <a:gd name="T1" fmla="*/ 484 h 675"/>
                    <a:gd name="T2" fmla="*/ 304 w 390"/>
                    <a:gd name="T3" fmla="*/ 541 h 675"/>
                    <a:gd name="T4" fmla="*/ 311 w 390"/>
                    <a:gd name="T5" fmla="*/ 616 h 675"/>
                    <a:gd name="T6" fmla="*/ 309 w 390"/>
                    <a:gd name="T7" fmla="*/ 644 h 675"/>
                    <a:gd name="T8" fmla="*/ 262 w 390"/>
                    <a:gd name="T9" fmla="*/ 672 h 675"/>
                    <a:gd name="T10" fmla="*/ 226 w 390"/>
                    <a:gd name="T11" fmla="*/ 635 h 675"/>
                    <a:gd name="T12" fmla="*/ 221 w 390"/>
                    <a:gd name="T13" fmla="*/ 586 h 675"/>
                    <a:gd name="T14" fmla="*/ 214 w 390"/>
                    <a:gd name="T15" fmla="*/ 501 h 675"/>
                    <a:gd name="T16" fmla="*/ 212 w 390"/>
                    <a:gd name="T17" fmla="*/ 482 h 675"/>
                    <a:gd name="T18" fmla="*/ 183 w 390"/>
                    <a:gd name="T19" fmla="*/ 482 h 675"/>
                    <a:gd name="T20" fmla="*/ 180 w 390"/>
                    <a:gd name="T21" fmla="*/ 510 h 675"/>
                    <a:gd name="T22" fmla="*/ 171 w 390"/>
                    <a:gd name="T23" fmla="*/ 628 h 675"/>
                    <a:gd name="T24" fmla="*/ 135 w 390"/>
                    <a:gd name="T25" fmla="*/ 671 h 675"/>
                    <a:gd name="T26" fmla="*/ 85 w 390"/>
                    <a:gd name="T27" fmla="*/ 622 h 675"/>
                    <a:gd name="T28" fmla="*/ 93 w 390"/>
                    <a:gd name="T29" fmla="*/ 518 h 675"/>
                    <a:gd name="T30" fmla="*/ 96 w 390"/>
                    <a:gd name="T31" fmla="*/ 483 h 675"/>
                    <a:gd name="T32" fmla="*/ 80 w 390"/>
                    <a:gd name="T33" fmla="*/ 483 h 675"/>
                    <a:gd name="T34" fmla="*/ 52 w 390"/>
                    <a:gd name="T35" fmla="*/ 435 h 675"/>
                    <a:gd name="T36" fmla="*/ 109 w 390"/>
                    <a:gd name="T37" fmla="*/ 232 h 675"/>
                    <a:gd name="T38" fmla="*/ 111 w 390"/>
                    <a:gd name="T39" fmla="*/ 219 h 675"/>
                    <a:gd name="T40" fmla="*/ 110 w 390"/>
                    <a:gd name="T41" fmla="*/ 175 h 675"/>
                    <a:gd name="T42" fmla="*/ 108 w 390"/>
                    <a:gd name="T43" fmla="*/ 180 h 675"/>
                    <a:gd name="T44" fmla="*/ 73 w 390"/>
                    <a:gd name="T45" fmla="*/ 258 h 675"/>
                    <a:gd name="T46" fmla="*/ 31 w 390"/>
                    <a:gd name="T47" fmla="*/ 280 h 675"/>
                    <a:gd name="T48" fmla="*/ 10 w 390"/>
                    <a:gd name="T49" fmla="*/ 230 h 675"/>
                    <a:gd name="T50" fmla="*/ 64 w 390"/>
                    <a:gd name="T51" fmla="*/ 107 h 675"/>
                    <a:gd name="T52" fmla="*/ 93 w 390"/>
                    <a:gd name="T53" fmla="*/ 41 h 675"/>
                    <a:gd name="T54" fmla="*/ 136 w 390"/>
                    <a:gd name="T55" fmla="*/ 1 h 675"/>
                    <a:gd name="T56" fmla="*/ 143 w 390"/>
                    <a:gd name="T57" fmla="*/ 2 h 675"/>
                    <a:gd name="T58" fmla="*/ 201 w 390"/>
                    <a:gd name="T59" fmla="*/ 14 h 675"/>
                    <a:gd name="T60" fmla="*/ 250 w 390"/>
                    <a:gd name="T61" fmla="*/ 2 h 675"/>
                    <a:gd name="T62" fmla="*/ 259 w 390"/>
                    <a:gd name="T63" fmla="*/ 1 h 675"/>
                    <a:gd name="T64" fmla="*/ 297 w 390"/>
                    <a:gd name="T65" fmla="*/ 34 h 675"/>
                    <a:gd name="T66" fmla="*/ 335 w 390"/>
                    <a:gd name="T67" fmla="*/ 118 h 675"/>
                    <a:gd name="T68" fmla="*/ 384 w 390"/>
                    <a:gd name="T69" fmla="*/ 229 h 675"/>
                    <a:gd name="T70" fmla="*/ 385 w 390"/>
                    <a:gd name="T71" fmla="*/ 261 h 675"/>
                    <a:gd name="T72" fmla="*/ 356 w 390"/>
                    <a:gd name="T73" fmla="*/ 282 h 675"/>
                    <a:gd name="T74" fmla="*/ 327 w 390"/>
                    <a:gd name="T75" fmla="*/ 268 h 675"/>
                    <a:gd name="T76" fmla="*/ 314 w 390"/>
                    <a:gd name="T77" fmla="*/ 243 h 675"/>
                    <a:gd name="T78" fmla="*/ 283 w 390"/>
                    <a:gd name="T79" fmla="*/ 174 h 675"/>
                    <a:gd name="T80" fmla="*/ 283 w 390"/>
                    <a:gd name="T81" fmla="*/ 179 h 675"/>
                    <a:gd name="T82" fmla="*/ 283 w 390"/>
                    <a:gd name="T83" fmla="*/ 222 h 675"/>
                    <a:gd name="T84" fmla="*/ 288 w 390"/>
                    <a:gd name="T85" fmla="*/ 241 h 675"/>
                    <a:gd name="T86" fmla="*/ 344 w 390"/>
                    <a:gd name="T87" fmla="*/ 436 h 675"/>
                    <a:gd name="T88" fmla="*/ 307 w 390"/>
                    <a:gd name="T89" fmla="*/ 484 h 675"/>
                    <a:gd name="T90" fmla="*/ 300 w 390"/>
                    <a:gd name="T91" fmla="*/ 484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 h="675">
                      <a:moveTo>
                        <a:pt x="300" y="484"/>
                      </a:moveTo>
                      <a:cubicBezTo>
                        <a:pt x="301" y="503"/>
                        <a:pt x="303" y="522"/>
                        <a:pt x="304" y="541"/>
                      </a:cubicBezTo>
                      <a:cubicBezTo>
                        <a:pt x="306" y="566"/>
                        <a:pt x="308" y="591"/>
                        <a:pt x="311" y="616"/>
                      </a:cubicBezTo>
                      <a:cubicBezTo>
                        <a:pt x="311" y="625"/>
                        <a:pt x="312" y="635"/>
                        <a:pt x="309" y="644"/>
                      </a:cubicBezTo>
                      <a:cubicBezTo>
                        <a:pt x="301" y="664"/>
                        <a:pt x="284" y="674"/>
                        <a:pt x="262" y="672"/>
                      </a:cubicBezTo>
                      <a:cubicBezTo>
                        <a:pt x="244" y="670"/>
                        <a:pt x="229" y="655"/>
                        <a:pt x="226" y="635"/>
                      </a:cubicBezTo>
                      <a:cubicBezTo>
                        <a:pt x="224" y="619"/>
                        <a:pt x="223" y="603"/>
                        <a:pt x="221" y="586"/>
                      </a:cubicBezTo>
                      <a:cubicBezTo>
                        <a:pt x="219" y="558"/>
                        <a:pt x="216" y="529"/>
                        <a:pt x="214" y="501"/>
                      </a:cubicBezTo>
                      <a:cubicBezTo>
                        <a:pt x="214" y="495"/>
                        <a:pt x="213" y="489"/>
                        <a:pt x="212" y="482"/>
                      </a:cubicBezTo>
                      <a:cubicBezTo>
                        <a:pt x="203" y="482"/>
                        <a:pt x="193" y="482"/>
                        <a:pt x="183" y="482"/>
                      </a:cubicBezTo>
                      <a:cubicBezTo>
                        <a:pt x="182" y="491"/>
                        <a:pt x="181" y="501"/>
                        <a:pt x="180" y="510"/>
                      </a:cubicBezTo>
                      <a:cubicBezTo>
                        <a:pt x="177" y="549"/>
                        <a:pt x="174" y="588"/>
                        <a:pt x="171" y="628"/>
                      </a:cubicBezTo>
                      <a:cubicBezTo>
                        <a:pt x="169" y="654"/>
                        <a:pt x="151" y="668"/>
                        <a:pt x="135" y="671"/>
                      </a:cubicBezTo>
                      <a:cubicBezTo>
                        <a:pt x="106" y="675"/>
                        <a:pt x="82" y="653"/>
                        <a:pt x="85" y="622"/>
                      </a:cubicBezTo>
                      <a:cubicBezTo>
                        <a:pt x="88" y="588"/>
                        <a:pt x="90" y="553"/>
                        <a:pt x="93" y="518"/>
                      </a:cubicBezTo>
                      <a:cubicBezTo>
                        <a:pt x="94" y="507"/>
                        <a:pt x="95" y="495"/>
                        <a:pt x="96" y="483"/>
                      </a:cubicBezTo>
                      <a:cubicBezTo>
                        <a:pt x="91" y="483"/>
                        <a:pt x="86" y="483"/>
                        <a:pt x="80" y="483"/>
                      </a:cubicBezTo>
                      <a:cubicBezTo>
                        <a:pt x="58" y="478"/>
                        <a:pt x="46" y="458"/>
                        <a:pt x="52" y="435"/>
                      </a:cubicBezTo>
                      <a:cubicBezTo>
                        <a:pt x="71" y="367"/>
                        <a:pt x="90" y="299"/>
                        <a:pt x="109" y="232"/>
                      </a:cubicBezTo>
                      <a:cubicBezTo>
                        <a:pt x="110" y="228"/>
                        <a:pt x="111" y="223"/>
                        <a:pt x="111" y="219"/>
                      </a:cubicBezTo>
                      <a:cubicBezTo>
                        <a:pt x="111" y="205"/>
                        <a:pt x="111" y="190"/>
                        <a:pt x="110" y="175"/>
                      </a:cubicBezTo>
                      <a:cubicBezTo>
                        <a:pt x="109" y="177"/>
                        <a:pt x="108" y="179"/>
                        <a:pt x="108" y="180"/>
                      </a:cubicBezTo>
                      <a:cubicBezTo>
                        <a:pt x="96" y="206"/>
                        <a:pt x="85" y="232"/>
                        <a:pt x="73" y="258"/>
                      </a:cubicBezTo>
                      <a:cubicBezTo>
                        <a:pt x="65" y="276"/>
                        <a:pt x="49" y="284"/>
                        <a:pt x="31" y="280"/>
                      </a:cubicBezTo>
                      <a:cubicBezTo>
                        <a:pt x="10" y="275"/>
                        <a:pt x="0" y="252"/>
                        <a:pt x="10" y="230"/>
                      </a:cubicBezTo>
                      <a:cubicBezTo>
                        <a:pt x="28" y="189"/>
                        <a:pt x="46" y="148"/>
                        <a:pt x="64" y="107"/>
                      </a:cubicBezTo>
                      <a:cubicBezTo>
                        <a:pt x="74" y="85"/>
                        <a:pt x="84" y="63"/>
                        <a:pt x="93" y="41"/>
                      </a:cubicBezTo>
                      <a:cubicBezTo>
                        <a:pt x="102" y="22"/>
                        <a:pt x="116" y="8"/>
                        <a:pt x="136" y="1"/>
                      </a:cubicBezTo>
                      <a:cubicBezTo>
                        <a:pt x="138" y="0"/>
                        <a:pt x="141" y="1"/>
                        <a:pt x="143" y="2"/>
                      </a:cubicBezTo>
                      <a:cubicBezTo>
                        <a:pt x="162" y="10"/>
                        <a:pt x="181" y="15"/>
                        <a:pt x="201" y="14"/>
                      </a:cubicBezTo>
                      <a:cubicBezTo>
                        <a:pt x="218" y="14"/>
                        <a:pt x="234" y="9"/>
                        <a:pt x="250" y="2"/>
                      </a:cubicBezTo>
                      <a:cubicBezTo>
                        <a:pt x="253" y="1"/>
                        <a:pt x="256" y="0"/>
                        <a:pt x="259" y="1"/>
                      </a:cubicBezTo>
                      <a:cubicBezTo>
                        <a:pt x="276" y="7"/>
                        <a:pt x="290" y="17"/>
                        <a:pt x="297" y="34"/>
                      </a:cubicBezTo>
                      <a:cubicBezTo>
                        <a:pt x="310" y="62"/>
                        <a:pt x="322" y="90"/>
                        <a:pt x="335" y="118"/>
                      </a:cubicBezTo>
                      <a:cubicBezTo>
                        <a:pt x="351" y="155"/>
                        <a:pt x="367" y="192"/>
                        <a:pt x="384" y="229"/>
                      </a:cubicBezTo>
                      <a:cubicBezTo>
                        <a:pt x="388" y="239"/>
                        <a:pt x="390" y="250"/>
                        <a:pt x="385" y="261"/>
                      </a:cubicBezTo>
                      <a:cubicBezTo>
                        <a:pt x="380" y="273"/>
                        <a:pt x="370" y="281"/>
                        <a:pt x="356" y="282"/>
                      </a:cubicBezTo>
                      <a:cubicBezTo>
                        <a:pt x="344" y="283"/>
                        <a:pt x="334" y="278"/>
                        <a:pt x="327" y="268"/>
                      </a:cubicBezTo>
                      <a:cubicBezTo>
                        <a:pt x="321" y="260"/>
                        <a:pt x="318" y="251"/>
                        <a:pt x="314" y="243"/>
                      </a:cubicBezTo>
                      <a:cubicBezTo>
                        <a:pt x="304" y="220"/>
                        <a:pt x="294" y="198"/>
                        <a:pt x="283" y="174"/>
                      </a:cubicBezTo>
                      <a:cubicBezTo>
                        <a:pt x="283" y="176"/>
                        <a:pt x="283" y="178"/>
                        <a:pt x="283" y="179"/>
                      </a:cubicBezTo>
                      <a:cubicBezTo>
                        <a:pt x="283" y="193"/>
                        <a:pt x="282" y="207"/>
                        <a:pt x="283" y="222"/>
                      </a:cubicBezTo>
                      <a:cubicBezTo>
                        <a:pt x="283" y="228"/>
                        <a:pt x="286" y="235"/>
                        <a:pt x="288" y="241"/>
                      </a:cubicBezTo>
                      <a:cubicBezTo>
                        <a:pt x="306" y="306"/>
                        <a:pt x="325" y="371"/>
                        <a:pt x="344" y="436"/>
                      </a:cubicBezTo>
                      <a:cubicBezTo>
                        <a:pt x="351" y="459"/>
                        <a:pt x="335" y="484"/>
                        <a:pt x="307" y="484"/>
                      </a:cubicBezTo>
                      <a:cubicBezTo>
                        <a:pt x="305" y="484"/>
                        <a:pt x="302" y="484"/>
                        <a:pt x="300" y="484"/>
                      </a:cubicBezTo>
                      <a:close/>
                    </a:path>
                  </a:pathLst>
                </a:custGeom>
                <a:solidFill>
                  <a:schemeClr val="bg1"/>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9D6B1B"/>
                    </a:solidFill>
                  </a:endParaRPr>
                </a:p>
              </p:txBody>
            </p:sp>
            <p:sp>
              <p:nvSpPr>
                <p:cNvPr id="178" name="Oval 10">
                  <a:extLst>
                    <a:ext uri="{FF2B5EF4-FFF2-40B4-BE49-F238E27FC236}">
                      <a16:creationId xmlns:a16="http://schemas.microsoft.com/office/drawing/2014/main" id="{EB67FD5B-5EB8-EADF-81BF-5189FB463F68}"/>
                    </a:ext>
                  </a:extLst>
                </p:cNvPr>
                <p:cNvSpPr>
                  <a:spLocks noChangeArrowheads="1"/>
                </p:cNvSpPr>
                <p:nvPr/>
              </p:nvSpPr>
              <p:spPr bwMode="auto">
                <a:xfrm>
                  <a:off x="1124298" y="2848777"/>
                  <a:ext cx="205879" cy="204036"/>
                </a:xfrm>
                <a:prstGeom prst="ellipse">
                  <a:avLst/>
                </a:prstGeom>
                <a:solidFill>
                  <a:schemeClr val="bg1"/>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9D6B1B"/>
                    </a:solidFill>
                  </a:endParaRPr>
                </a:p>
              </p:txBody>
            </p:sp>
          </p:grpSp>
          <p:grpSp>
            <p:nvGrpSpPr>
              <p:cNvPr id="165" name="Group 164">
                <a:extLst>
                  <a:ext uri="{FF2B5EF4-FFF2-40B4-BE49-F238E27FC236}">
                    <a16:creationId xmlns:a16="http://schemas.microsoft.com/office/drawing/2014/main" id="{6F7C94FD-3784-AC37-D2F8-EF8FF501FA5B}"/>
                  </a:ext>
                </a:extLst>
              </p:cNvPr>
              <p:cNvGrpSpPr>
                <a:grpSpLocks noChangeAspect="1"/>
              </p:cNvGrpSpPr>
              <p:nvPr/>
            </p:nvGrpSpPr>
            <p:grpSpPr>
              <a:xfrm>
                <a:off x="-9815202" y="2097490"/>
                <a:ext cx="450358" cy="1005780"/>
                <a:chOff x="2027536" y="2797468"/>
                <a:chExt cx="479559" cy="1070994"/>
              </a:xfrm>
              <a:solidFill>
                <a:schemeClr val="accent1"/>
              </a:solidFill>
            </p:grpSpPr>
            <p:sp>
              <p:nvSpPr>
                <p:cNvPr id="175" name="Freeform 9">
                  <a:extLst>
                    <a:ext uri="{FF2B5EF4-FFF2-40B4-BE49-F238E27FC236}">
                      <a16:creationId xmlns:a16="http://schemas.microsoft.com/office/drawing/2014/main" id="{B16CE3D5-1193-0F64-1FE4-129DD7946015}"/>
                    </a:ext>
                  </a:extLst>
                </p:cNvPr>
                <p:cNvSpPr>
                  <a:spLocks/>
                </p:cNvSpPr>
                <p:nvPr/>
              </p:nvSpPr>
              <p:spPr bwMode="auto">
                <a:xfrm>
                  <a:off x="2027536" y="3038229"/>
                  <a:ext cx="479559" cy="830233"/>
                </a:xfrm>
                <a:custGeom>
                  <a:avLst/>
                  <a:gdLst>
                    <a:gd name="T0" fmla="*/ 300 w 390"/>
                    <a:gd name="T1" fmla="*/ 484 h 675"/>
                    <a:gd name="T2" fmla="*/ 304 w 390"/>
                    <a:gd name="T3" fmla="*/ 541 h 675"/>
                    <a:gd name="T4" fmla="*/ 311 w 390"/>
                    <a:gd name="T5" fmla="*/ 616 h 675"/>
                    <a:gd name="T6" fmla="*/ 309 w 390"/>
                    <a:gd name="T7" fmla="*/ 644 h 675"/>
                    <a:gd name="T8" fmla="*/ 262 w 390"/>
                    <a:gd name="T9" fmla="*/ 672 h 675"/>
                    <a:gd name="T10" fmla="*/ 226 w 390"/>
                    <a:gd name="T11" fmla="*/ 635 h 675"/>
                    <a:gd name="T12" fmla="*/ 221 w 390"/>
                    <a:gd name="T13" fmla="*/ 586 h 675"/>
                    <a:gd name="T14" fmla="*/ 214 w 390"/>
                    <a:gd name="T15" fmla="*/ 501 h 675"/>
                    <a:gd name="T16" fmla="*/ 212 w 390"/>
                    <a:gd name="T17" fmla="*/ 482 h 675"/>
                    <a:gd name="T18" fmla="*/ 183 w 390"/>
                    <a:gd name="T19" fmla="*/ 482 h 675"/>
                    <a:gd name="T20" fmla="*/ 180 w 390"/>
                    <a:gd name="T21" fmla="*/ 510 h 675"/>
                    <a:gd name="T22" fmla="*/ 171 w 390"/>
                    <a:gd name="T23" fmla="*/ 628 h 675"/>
                    <a:gd name="T24" fmla="*/ 135 w 390"/>
                    <a:gd name="T25" fmla="*/ 671 h 675"/>
                    <a:gd name="T26" fmla="*/ 85 w 390"/>
                    <a:gd name="T27" fmla="*/ 622 h 675"/>
                    <a:gd name="T28" fmla="*/ 93 w 390"/>
                    <a:gd name="T29" fmla="*/ 518 h 675"/>
                    <a:gd name="T30" fmla="*/ 96 w 390"/>
                    <a:gd name="T31" fmla="*/ 483 h 675"/>
                    <a:gd name="T32" fmla="*/ 80 w 390"/>
                    <a:gd name="T33" fmla="*/ 483 h 675"/>
                    <a:gd name="T34" fmla="*/ 52 w 390"/>
                    <a:gd name="T35" fmla="*/ 435 h 675"/>
                    <a:gd name="T36" fmla="*/ 109 w 390"/>
                    <a:gd name="T37" fmla="*/ 232 h 675"/>
                    <a:gd name="T38" fmla="*/ 111 w 390"/>
                    <a:gd name="T39" fmla="*/ 219 h 675"/>
                    <a:gd name="T40" fmla="*/ 110 w 390"/>
                    <a:gd name="T41" fmla="*/ 175 h 675"/>
                    <a:gd name="T42" fmla="*/ 108 w 390"/>
                    <a:gd name="T43" fmla="*/ 180 h 675"/>
                    <a:gd name="T44" fmla="*/ 73 w 390"/>
                    <a:gd name="T45" fmla="*/ 258 h 675"/>
                    <a:gd name="T46" fmla="*/ 31 w 390"/>
                    <a:gd name="T47" fmla="*/ 280 h 675"/>
                    <a:gd name="T48" fmla="*/ 10 w 390"/>
                    <a:gd name="T49" fmla="*/ 230 h 675"/>
                    <a:gd name="T50" fmla="*/ 64 w 390"/>
                    <a:gd name="T51" fmla="*/ 107 h 675"/>
                    <a:gd name="T52" fmla="*/ 93 w 390"/>
                    <a:gd name="T53" fmla="*/ 41 h 675"/>
                    <a:gd name="T54" fmla="*/ 136 w 390"/>
                    <a:gd name="T55" fmla="*/ 1 h 675"/>
                    <a:gd name="T56" fmla="*/ 143 w 390"/>
                    <a:gd name="T57" fmla="*/ 2 h 675"/>
                    <a:gd name="T58" fmla="*/ 201 w 390"/>
                    <a:gd name="T59" fmla="*/ 14 h 675"/>
                    <a:gd name="T60" fmla="*/ 250 w 390"/>
                    <a:gd name="T61" fmla="*/ 2 h 675"/>
                    <a:gd name="T62" fmla="*/ 259 w 390"/>
                    <a:gd name="T63" fmla="*/ 1 h 675"/>
                    <a:gd name="T64" fmla="*/ 297 w 390"/>
                    <a:gd name="T65" fmla="*/ 34 h 675"/>
                    <a:gd name="T66" fmla="*/ 335 w 390"/>
                    <a:gd name="T67" fmla="*/ 118 h 675"/>
                    <a:gd name="T68" fmla="*/ 384 w 390"/>
                    <a:gd name="T69" fmla="*/ 229 h 675"/>
                    <a:gd name="T70" fmla="*/ 385 w 390"/>
                    <a:gd name="T71" fmla="*/ 261 h 675"/>
                    <a:gd name="T72" fmla="*/ 356 w 390"/>
                    <a:gd name="T73" fmla="*/ 282 h 675"/>
                    <a:gd name="T74" fmla="*/ 327 w 390"/>
                    <a:gd name="T75" fmla="*/ 268 h 675"/>
                    <a:gd name="T76" fmla="*/ 314 w 390"/>
                    <a:gd name="T77" fmla="*/ 243 h 675"/>
                    <a:gd name="T78" fmla="*/ 283 w 390"/>
                    <a:gd name="T79" fmla="*/ 174 h 675"/>
                    <a:gd name="T80" fmla="*/ 283 w 390"/>
                    <a:gd name="T81" fmla="*/ 179 h 675"/>
                    <a:gd name="T82" fmla="*/ 283 w 390"/>
                    <a:gd name="T83" fmla="*/ 222 h 675"/>
                    <a:gd name="T84" fmla="*/ 288 w 390"/>
                    <a:gd name="T85" fmla="*/ 241 h 675"/>
                    <a:gd name="T86" fmla="*/ 344 w 390"/>
                    <a:gd name="T87" fmla="*/ 436 h 675"/>
                    <a:gd name="T88" fmla="*/ 307 w 390"/>
                    <a:gd name="T89" fmla="*/ 484 h 675"/>
                    <a:gd name="T90" fmla="*/ 300 w 390"/>
                    <a:gd name="T91" fmla="*/ 484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 h="675">
                      <a:moveTo>
                        <a:pt x="300" y="484"/>
                      </a:moveTo>
                      <a:cubicBezTo>
                        <a:pt x="301" y="503"/>
                        <a:pt x="303" y="522"/>
                        <a:pt x="304" y="541"/>
                      </a:cubicBezTo>
                      <a:cubicBezTo>
                        <a:pt x="306" y="566"/>
                        <a:pt x="308" y="591"/>
                        <a:pt x="311" y="616"/>
                      </a:cubicBezTo>
                      <a:cubicBezTo>
                        <a:pt x="311" y="625"/>
                        <a:pt x="312" y="635"/>
                        <a:pt x="309" y="644"/>
                      </a:cubicBezTo>
                      <a:cubicBezTo>
                        <a:pt x="301" y="664"/>
                        <a:pt x="284" y="674"/>
                        <a:pt x="262" y="672"/>
                      </a:cubicBezTo>
                      <a:cubicBezTo>
                        <a:pt x="244" y="670"/>
                        <a:pt x="229" y="655"/>
                        <a:pt x="226" y="635"/>
                      </a:cubicBezTo>
                      <a:cubicBezTo>
                        <a:pt x="224" y="619"/>
                        <a:pt x="223" y="603"/>
                        <a:pt x="221" y="586"/>
                      </a:cubicBezTo>
                      <a:cubicBezTo>
                        <a:pt x="219" y="558"/>
                        <a:pt x="216" y="529"/>
                        <a:pt x="214" y="501"/>
                      </a:cubicBezTo>
                      <a:cubicBezTo>
                        <a:pt x="214" y="495"/>
                        <a:pt x="213" y="489"/>
                        <a:pt x="212" y="482"/>
                      </a:cubicBezTo>
                      <a:cubicBezTo>
                        <a:pt x="203" y="482"/>
                        <a:pt x="193" y="482"/>
                        <a:pt x="183" y="482"/>
                      </a:cubicBezTo>
                      <a:cubicBezTo>
                        <a:pt x="182" y="491"/>
                        <a:pt x="181" y="501"/>
                        <a:pt x="180" y="510"/>
                      </a:cubicBezTo>
                      <a:cubicBezTo>
                        <a:pt x="177" y="549"/>
                        <a:pt x="174" y="588"/>
                        <a:pt x="171" y="628"/>
                      </a:cubicBezTo>
                      <a:cubicBezTo>
                        <a:pt x="169" y="654"/>
                        <a:pt x="151" y="668"/>
                        <a:pt x="135" y="671"/>
                      </a:cubicBezTo>
                      <a:cubicBezTo>
                        <a:pt x="106" y="675"/>
                        <a:pt x="82" y="653"/>
                        <a:pt x="85" y="622"/>
                      </a:cubicBezTo>
                      <a:cubicBezTo>
                        <a:pt x="88" y="588"/>
                        <a:pt x="90" y="553"/>
                        <a:pt x="93" y="518"/>
                      </a:cubicBezTo>
                      <a:cubicBezTo>
                        <a:pt x="94" y="507"/>
                        <a:pt x="95" y="495"/>
                        <a:pt x="96" y="483"/>
                      </a:cubicBezTo>
                      <a:cubicBezTo>
                        <a:pt x="91" y="483"/>
                        <a:pt x="86" y="483"/>
                        <a:pt x="80" y="483"/>
                      </a:cubicBezTo>
                      <a:cubicBezTo>
                        <a:pt x="58" y="478"/>
                        <a:pt x="46" y="458"/>
                        <a:pt x="52" y="435"/>
                      </a:cubicBezTo>
                      <a:cubicBezTo>
                        <a:pt x="71" y="367"/>
                        <a:pt x="90" y="299"/>
                        <a:pt x="109" y="232"/>
                      </a:cubicBezTo>
                      <a:cubicBezTo>
                        <a:pt x="110" y="228"/>
                        <a:pt x="111" y="223"/>
                        <a:pt x="111" y="219"/>
                      </a:cubicBezTo>
                      <a:cubicBezTo>
                        <a:pt x="111" y="205"/>
                        <a:pt x="111" y="190"/>
                        <a:pt x="110" y="175"/>
                      </a:cubicBezTo>
                      <a:cubicBezTo>
                        <a:pt x="109" y="177"/>
                        <a:pt x="108" y="179"/>
                        <a:pt x="108" y="180"/>
                      </a:cubicBezTo>
                      <a:cubicBezTo>
                        <a:pt x="96" y="206"/>
                        <a:pt x="85" y="232"/>
                        <a:pt x="73" y="258"/>
                      </a:cubicBezTo>
                      <a:cubicBezTo>
                        <a:pt x="65" y="276"/>
                        <a:pt x="49" y="284"/>
                        <a:pt x="31" y="280"/>
                      </a:cubicBezTo>
                      <a:cubicBezTo>
                        <a:pt x="10" y="275"/>
                        <a:pt x="0" y="252"/>
                        <a:pt x="10" y="230"/>
                      </a:cubicBezTo>
                      <a:cubicBezTo>
                        <a:pt x="28" y="189"/>
                        <a:pt x="46" y="148"/>
                        <a:pt x="64" y="107"/>
                      </a:cubicBezTo>
                      <a:cubicBezTo>
                        <a:pt x="74" y="85"/>
                        <a:pt x="84" y="63"/>
                        <a:pt x="93" y="41"/>
                      </a:cubicBezTo>
                      <a:cubicBezTo>
                        <a:pt x="102" y="22"/>
                        <a:pt x="116" y="8"/>
                        <a:pt x="136" y="1"/>
                      </a:cubicBezTo>
                      <a:cubicBezTo>
                        <a:pt x="138" y="0"/>
                        <a:pt x="141" y="1"/>
                        <a:pt x="143" y="2"/>
                      </a:cubicBezTo>
                      <a:cubicBezTo>
                        <a:pt x="162" y="10"/>
                        <a:pt x="181" y="15"/>
                        <a:pt x="201" y="14"/>
                      </a:cubicBezTo>
                      <a:cubicBezTo>
                        <a:pt x="218" y="14"/>
                        <a:pt x="234" y="9"/>
                        <a:pt x="250" y="2"/>
                      </a:cubicBezTo>
                      <a:cubicBezTo>
                        <a:pt x="253" y="1"/>
                        <a:pt x="256" y="0"/>
                        <a:pt x="259" y="1"/>
                      </a:cubicBezTo>
                      <a:cubicBezTo>
                        <a:pt x="276" y="7"/>
                        <a:pt x="290" y="17"/>
                        <a:pt x="297" y="34"/>
                      </a:cubicBezTo>
                      <a:cubicBezTo>
                        <a:pt x="310" y="62"/>
                        <a:pt x="322" y="90"/>
                        <a:pt x="335" y="118"/>
                      </a:cubicBezTo>
                      <a:cubicBezTo>
                        <a:pt x="351" y="155"/>
                        <a:pt x="367" y="192"/>
                        <a:pt x="384" y="229"/>
                      </a:cubicBezTo>
                      <a:cubicBezTo>
                        <a:pt x="388" y="239"/>
                        <a:pt x="390" y="250"/>
                        <a:pt x="385" y="261"/>
                      </a:cubicBezTo>
                      <a:cubicBezTo>
                        <a:pt x="380" y="273"/>
                        <a:pt x="370" y="281"/>
                        <a:pt x="356" y="282"/>
                      </a:cubicBezTo>
                      <a:cubicBezTo>
                        <a:pt x="344" y="283"/>
                        <a:pt x="334" y="278"/>
                        <a:pt x="327" y="268"/>
                      </a:cubicBezTo>
                      <a:cubicBezTo>
                        <a:pt x="321" y="260"/>
                        <a:pt x="318" y="251"/>
                        <a:pt x="314" y="243"/>
                      </a:cubicBezTo>
                      <a:cubicBezTo>
                        <a:pt x="304" y="220"/>
                        <a:pt x="294" y="198"/>
                        <a:pt x="283" y="174"/>
                      </a:cubicBezTo>
                      <a:cubicBezTo>
                        <a:pt x="283" y="176"/>
                        <a:pt x="283" y="178"/>
                        <a:pt x="283" y="179"/>
                      </a:cubicBezTo>
                      <a:cubicBezTo>
                        <a:pt x="283" y="193"/>
                        <a:pt x="282" y="207"/>
                        <a:pt x="283" y="222"/>
                      </a:cubicBezTo>
                      <a:cubicBezTo>
                        <a:pt x="283" y="228"/>
                        <a:pt x="286" y="235"/>
                        <a:pt x="288" y="241"/>
                      </a:cubicBezTo>
                      <a:cubicBezTo>
                        <a:pt x="306" y="306"/>
                        <a:pt x="325" y="371"/>
                        <a:pt x="344" y="436"/>
                      </a:cubicBezTo>
                      <a:cubicBezTo>
                        <a:pt x="351" y="459"/>
                        <a:pt x="335" y="484"/>
                        <a:pt x="307" y="484"/>
                      </a:cubicBezTo>
                      <a:cubicBezTo>
                        <a:pt x="305" y="484"/>
                        <a:pt x="302" y="484"/>
                        <a:pt x="300" y="484"/>
                      </a:cubicBezTo>
                      <a:close/>
                    </a:path>
                  </a:pathLst>
                </a:custGeom>
                <a:solidFill>
                  <a:schemeClr val="bg1"/>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9D6B1B"/>
                    </a:solidFill>
                  </a:endParaRPr>
                </a:p>
              </p:txBody>
            </p:sp>
            <p:sp>
              <p:nvSpPr>
                <p:cNvPr id="176" name="Oval 10">
                  <a:extLst>
                    <a:ext uri="{FF2B5EF4-FFF2-40B4-BE49-F238E27FC236}">
                      <a16:creationId xmlns:a16="http://schemas.microsoft.com/office/drawing/2014/main" id="{A3D0A61E-2822-B3A9-4FAD-46C6E822A941}"/>
                    </a:ext>
                  </a:extLst>
                </p:cNvPr>
                <p:cNvSpPr>
                  <a:spLocks noChangeArrowheads="1"/>
                </p:cNvSpPr>
                <p:nvPr/>
              </p:nvSpPr>
              <p:spPr bwMode="auto">
                <a:xfrm>
                  <a:off x="2161655" y="2797468"/>
                  <a:ext cx="219171" cy="217209"/>
                </a:xfrm>
                <a:prstGeom prst="ellipse">
                  <a:avLst/>
                </a:prstGeom>
                <a:solidFill>
                  <a:schemeClr val="bg1"/>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9D6B1B"/>
                    </a:solidFill>
                  </a:endParaRPr>
                </a:p>
              </p:txBody>
            </p:sp>
          </p:grpSp>
          <p:grpSp>
            <p:nvGrpSpPr>
              <p:cNvPr id="166" name="Group 165">
                <a:extLst>
                  <a:ext uri="{FF2B5EF4-FFF2-40B4-BE49-F238E27FC236}">
                    <a16:creationId xmlns:a16="http://schemas.microsoft.com/office/drawing/2014/main" id="{C21FFF9A-AC01-7CDB-DBF1-B0E4F22DEB55}"/>
                  </a:ext>
                </a:extLst>
              </p:cNvPr>
              <p:cNvGrpSpPr/>
              <p:nvPr/>
            </p:nvGrpSpPr>
            <p:grpSpPr>
              <a:xfrm>
                <a:off x="-11372682" y="2097490"/>
                <a:ext cx="522656" cy="1007783"/>
                <a:chOff x="454363" y="2848777"/>
                <a:chExt cx="522792" cy="1008046"/>
              </a:xfrm>
            </p:grpSpPr>
            <p:sp>
              <p:nvSpPr>
                <p:cNvPr id="173" name="Freeform 6">
                  <a:extLst>
                    <a:ext uri="{FF2B5EF4-FFF2-40B4-BE49-F238E27FC236}">
                      <a16:creationId xmlns:a16="http://schemas.microsoft.com/office/drawing/2014/main" id="{65C4CC4B-7E9B-DB03-1DE9-5724DEED24F0}"/>
                    </a:ext>
                  </a:extLst>
                </p:cNvPr>
                <p:cNvSpPr>
                  <a:spLocks/>
                </p:cNvSpPr>
                <p:nvPr/>
              </p:nvSpPr>
              <p:spPr bwMode="auto">
                <a:xfrm>
                  <a:off x="454363" y="3074540"/>
                  <a:ext cx="522792" cy="782283"/>
                </a:xfrm>
                <a:custGeom>
                  <a:avLst/>
                  <a:gdLst>
                    <a:gd name="T0" fmla="*/ 132 w 426"/>
                    <a:gd name="T1" fmla="*/ 152 h 637"/>
                    <a:gd name="T2" fmla="*/ 92 w 426"/>
                    <a:gd name="T3" fmla="*/ 221 h 637"/>
                    <a:gd name="T4" fmla="*/ 72 w 426"/>
                    <a:gd name="T5" fmla="*/ 256 h 637"/>
                    <a:gd name="T6" fmla="*/ 12 w 426"/>
                    <a:gd name="T7" fmla="*/ 263 h 637"/>
                    <a:gd name="T8" fmla="*/ 6 w 426"/>
                    <a:gd name="T9" fmla="*/ 225 h 637"/>
                    <a:gd name="T10" fmla="*/ 33 w 426"/>
                    <a:gd name="T11" fmla="*/ 177 h 637"/>
                    <a:gd name="T12" fmla="*/ 96 w 426"/>
                    <a:gd name="T13" fmla="*/ 70 h 637"/>
                    <a:gd name="T14" fmla="*/ 196 w 426"/>
                    <a:gd name="T15" fmla="*/ 6 h 637"/>
                    <a:gd name="T16" fmla="*/ 314 w 426"/>
                    <a:gd name="T17" fmla="*/ 48 h 637"/>
                    <a:gd name="T18" fmla="*/ 332 w 426"/>
                    <a:gd name="T19" fmla="*/ 73 h 637"/>
                    <a:gd name="T20" fmla="*/ 417 w 426"/>
                    <a:gd name="T21" fmla="*/ 218 h 637"/>
                    <a:gd name="T22" fmla="*/ 418 w 426"/>
                    <a:gd name="T23" fmla="*/ 257 h 637"/>
                    <a:gd name="T24" fmla="*/ 356 w 426"/>
                    <a:gd name="T25" fmla="*/ 258 h 637"/>
                    <a:gd name="T26" fmla="*/ 324 w 426"/>
                    <a:gd name="T27" fmla="*/ 204 h 637"/>
                    <a:gd name="T28" fmla="*/ 293 w 426"/>
                    <a:gd name="T29" fmla="*/ 151 h 637"/>
                    <a:gd name="T30" fmla="*/ 293 w 426"/>
                    <a:gd name="T31" fmla="*/ 156 h 637"/>
                    <a:gd name="T32" fmla="*/ 293 w 426"/>
                    <a:gd name="T33" fmla="*/ 276 h 637"/>
                    <a:gd name="T34" fmla="*/ 300 w 426"/>
                    <a:gd name="T35" fmla="*/ 308 h 637"/>
                    <a:gd name="T36" fmla="*/ 364 w 426"/>
                    <a:gd name="T37" fmla="*/ 576 h 637"/>
                    <a:gd name="T38" fmla="*/ 335 w 426"/>
                    <a:gd name="T39" fmla="*/ 629 h 637"/>
                    <a:gd name="T40" fmla="*/ 280 w 426"/>
                    <a:gd name="T41" fmla="*/ 602 h 637"/>
                    <a:gd name="T42" fmla="*/ 264 w 426"/>
                    <a:gd name="T43" fmla="*/ 538 h 637"/>
                    <a:gd name="T44" fmla="*/ 215 w 426"/>
                    <a:gd name="T45" fmla="*/ 333 h 637"/>
                    <a:gd name="T46" fmla="*/ 213 w 426"/>
                    <a:gd name="T47" fmla="*/ 328 h 637"/>
                    <a:gd name="T48" fmla="*/ 209 w 426"/>
                    <a:gd name="T49" fmla="*/ 342 h 637"/>
                    <a:gd name="T50" fmla="*/ 149 w 426"/>
                    <a:gd name="T51" fmla="*/ 594 h 637"/>
                    <a:gd name="T52" fmla="*/ 96 w 426"/>
                    <a:gd name="T53" fmla="*/ 631 h 637"/>
                    <a:gd name="T54" fmla="*/ 61 w 426"/>
                    <a:gd name="T55" fmla="*/ 582 h 637"/>
                    <a:gd name="T56" fmla="*/ 78 w 426"/>
                    <a:gd name="T57" fmla="*/ 512 h 637"/>
                    <a:gd name="T58" fmla="*/ 133 w 426"/>
                    <a:gd name="T59" fmla="*/ 282 h 637"/>
                    <a:gd name="T60" fmla="*/ 133 w 426"/>
                    <a:gd name="T61" fmla="*/ 277 h 637"/>
                    <a:gd name="T62" fmla="*/ 133 w 426"/>
                    <a:gd name="T63" fmla="*/ 155 h 637"/>
                    <a:gd name="T64" fmla="*/ 133 w 426"/>
                    <a:gd name="T65" fmla="*/ 153 h 637"/>
                    <a:gd name="T66" fmla="*/ 132 w 426"/>
                    <a:gd name="T67" fmla="*/ 152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6" h="637">
                      <a:moveTo>
                        <a:pt x="132" y="152"/>
                      </a:moveTo>
                      <a:cubicBezTo>
                        <a:pt x="119" y="175"/>
                        <a:pt x="105" y="198"/>
                        <a:pt x="92" y="221"/>
                      </a:cubicBezTo>
                      <a:cubicBezTo>
                        <a:pt x="85" y="233"/>
                        <a:pt x="79" y="245"/>
                        <a:pt x="72" y="256"/>
                      </a:cubicBezTo>
                      <a:cubicBezTo>
                        <a:pt x="58" y="279"/>
                        <a:pt x="30" y="282"/>
                        <a:pt x="12" y="263"/>
                      </a:cubicBezTo>
                      <a:cubicBezTo>
                        <a:pt x="3" y="253"/>
                        <a:pt x="0" y="237"/>
                        <a:pt x="6" y="225"/>
                      </a:cubicBezTo>
                      <a:cubicBezTo>
                        <a:pt x="15" y="209"/>
                        <a:pt x="24" y="193"/>
                        <a:pt x="33" y="177"/>
                      </a:cubicBezTo>
                      <a:cubicBezTo>
                        <a:pt x="54" y="141"/>
                        <a:pt x="75" y="106"/>
                        <a:pt x="96" y="70"/>
                      </a:cubicBezTo>
                      <a:cubicBezTo>
                        <a:pt x="119" y="33"/>
                        <a:pt x="152" y="11"/>
                        <a:pt x="196" y="6"/>
                      </a:cubicBezTo>
                      <a:cubicBezTo>
                        <a:pt x="242" y="0"/>
                        <a:pt x="281" y="15"/>
                        <a:pt x="314" y="48"/>
                      </a:cubicBezTo>
                      <a:cubicBezTo>
                        <a:pt x="321" y="56"/>
                        <a:pt x="327" y="64"/>
                        <a:pt x="332" y="73"/>
                      </a:cubicBezTo>
                      <a:cubicBezTo>
                        <a:pt x="360" y="121"/>
                        <a:pt x="388" y="169"/>
                        <a:pt x="417" y="218"/>
                      </a:cubicBezTo>
                      <a:cubicBezTo>
                        <a:pt x="424" y="231"/>
                        <a:pt x="426" y="244"/>
                        <a:pt x="418" y="257"/>
                      </a:cubicBezTo>
                      <a:cubicBezTo>
                        <a:pt x="406" y="277"/>
                        <a:pt x="372" y="284"/>
                        <a:pt x="356" y="258"/>
                      </a:cubicBezTo>
                      <a:cubicBezTo>
                        <a:pt x="344" y="240"/>
                        <a:pt x="334" y="222"/>
                        <a:pt x="324" y="204"/>
                      </a:cubicBezTo>
                      <a:cubicBezTo>
                        <a:pt x="314" y="187"/>
                        <a:pt x="304" y="170"/>
                        <a:pt x="293" y="151"/>
                      </a:cubicBezTo>
                      <a:cubicBezTo>
                        <a:pt x="293" y="154"/>
                        <a:pt x="293" y="155"/>
                        <a:pt x="293" y="156"/>
                      </a:cubicBezTo>
                      <a:cubicBezTo>
                        <a:pt x="293" y="196"/>
                        <a:pt x="292" y="236"/>
                        <a:pt x="293" y="276"/>
                      </a:cubicBezTo>
                      <a:cubicBezTo>
                        <a:pt x="293" y="287"/>
                        <a:pt x="297" y="297"/>
                        <a:pt x="300" y="308"/>
                      </a:cubicBezTo>
                      <a:cubicBezTo>
                        <a:pt x="321" y="397"/>
                        <a:pt x="343" y="486"/>
                        <a:pt x="364" y="576"/>
                      </a:cubicBezTo>
                      <a:cubicBezTo>
                        <a:pt x="370" y="600"/>
                        <a:pt x="358" y="621"/>
                        <a:pt x="335" y="629"/>
                      </a:cubicBezTo>
                      <a:cubicBezTo>
                        <a:pt x="314" y="637"/>
                        <a:pt x="286" y="624"/>
                        <a:pt x="280" y="602"/>
                      </a:cubicBezTo>
                      <a:cubicBezTo>
                        <a:pt x="274" y="581"/>
                        <a:pt x="269" y="559"/>
                        <a:pt x="264" y="538"/>
                      </a:cubicBezTo>
                      <a:cubicBezTo>
                        <a:pt x="248" y="470"/>
                        <a:pt x="231" y="402"/>
                        <a:pt x="215" y="333"/>
                      </a:cubicBezTo>
                      <a:cubicBezTo>
                        <a:pt x="215" y="332"/>
                        <a:pt x="214" y="330"/>
                        <a:pt x="213" y="328"/>
                      </a:cubicBezTo>
                      <a:cubicBezTo>
                        <a:pt x="211" y="333"/>
                        <a:pt x="210" y="338"/>
                        <a:pt x="209" y="342"/>
                      </a:cubicBezTo>
                      <a:cubicBezTo>
                        <a:pt x="189" y="426"/>
                        <a:pt x="169" y="510"/>
                        <a:pt x="149" y="594"/>
                      </a:cubicBezTo>
                      <a:cubicBezTo>
                        <a:pt x="143" y="620"/>
                        <a:pt x="122" y="635"/>
                        <a:pt x="96" y="631"/>
                      </a:cubicBezTo>
                      <a:cubicBezTo>
                        <a:pt x="73" y="627"/>
                        <a:pt x="57" y="604"/>
                        <a:pt x="61" y="582"/>
                      </a:cubicBezTo>
                      <a:cubicBezTo>
                        <a:pt x="66" y="559"/>
                        <a:pt x="72" y="535"/>
                        <a:pt x="78" y="512"/>
                      </a:cubicBezTo>
                      <a:cubicBezTo>
                        <a:pt x="96" y="435"/>
                        <a:pt x="114" y="359"/>
                        <a:pt x="133" y="282"/>
                      </a:cubicBezTo>
                      <a:cubicBezTo>
                        <a:pt x="133" y="280"/>
                        <a:pt x="133" y="279"/>
                        <a:pt x="133" y="277"/>
                      </a:cubicBezTo>
                      <a:cubicBezTo>
                        <a:pt x="133" y="236"/>
                        <a:pt x="133" y="196"/>
                        <a:pt x="133" y="155"/>
                      </a:cubicBezTo>
                      <a:cubicBezTo>
                        <a:pt x="133" y="154"/>
                        <a:pt x="133" y="153"/>
                        <a:pt x="133" y="153"/>
                      </a:cubicBezTo>
                      <a:cubicBezTo>
                        <a:pt x="133" y="153"/>
                        <a:pt x="132" y="152"/>
                        <a:pt x="132" y="152"/>
                      </a:cubicBezTo>
                      <a:close/>
                    </a:path>
                  </a:pathLst>
                </a:custGeom>
                <a:solidFill>
                  <a:schemeClr val="bg1"/>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9D6B1B"/>
                    </a:solidFill>
                  </a:endParaRPr>
                </a:p>
              </p:txBody>
            </p:sp>
            <p:sp>
              <p:nvSpPr>
                <p:cNvPr id="174" name="Freeform 7">
                  <a:extLst>
                    <a:ext uri="{FF2B5EF4-FFF2-40B4-BE49-F238E27FC236}">
                      <a16:creationId xmlns:a16="http://schemas.microsoft.com/office/drawing/2014/main" id="{1A3CE338-3F08-E8CF-9AFC-9C6964830CDE}"/>
                    </a:ext>
                  </a:extLst>
                </p:cNvPr>
                <p:cNvSpPr>
                  <a:spLocks/>
                </p:cNvSpPr>
                <p:nvPr/>
              </p:nvSpPr>
              <p:spPr bwMode="auto">
                <a:xfrm>
                  <a:off x="612669" y="2848777"/>
                  <a:ext cx="206179" cy="207267"/>
                </a:xfrm>
                <a:custGeom>
                  <a:avLst/>
                  <a:gdLst>
                    <a:gd name="T0" fmla="*/ 168 w 168"/>
                    <a:gd name="T1" fmla="*/ 85 h 169"/>
                    <a:gd name="T2" fmla="*/ 84 w 168"/>
                    <a:gd name="T3" fmla="*/ 169 h 169"/>
                    <a:gd name="T4" fmla="*/ 0 w 168"/>
                    <a:gd name="T5" fmla="*/ 84 h 169"/>
                    <a:gd name="T6" fmla="*/ 85 w 168"/>
                    <a:gd name="T7" fmla="*/ 1 h 169"/>
                    <a:gd name="T8" fmla="*/ 168 w 168"/>
                    <a:gd name="T9" fmla="*/ 85 h 169"/>
                  </a:gdLst>
                  <a:ahLst/>
                  <a:cxnLst>
                    <a:cxn ang="0">
                      <a:pos x="T0" y="T1"/>
                    </a:cxn>
                    <a:cxn ang="0">
                      <a:pos x="T2" y="T3"/>
                    </a:cxn>
                    <a:cxn ang="0">
                      <a:pos x="T4" y="T5"/>
                    </a:cxn>
                    <a:cxn ang="0">
                      <a:pos x="T6" y="T7"/>
                    </a:cxn>
                    <a:cxn ang="0">
                      <a:pos x="T8" y="T9"/>
                    </a:cxn>
                  </a:cxnLst>
                  <a:rect l="0" t="0" r="r" b="b"/>
                  <a:pathLst>
                    <a:path w="168" h="169">
                      <a:moveTo>
                        <a:pt x="168" y="85"/>
                      </a:moveTo>
                      <a:cubicBezTo>
                        <a:pt x="168" y="131"/>
                        <a:pt x="130" y="169"/>
                        <a:pt x="84" y="169"/>
                      </a:cubicBezTo>
                      <a:cubicBezTo>
                        <a:pt x="37" y="169"/>
                        <a:pt x="0" y="131"/>
                        <a:pt x="0" y="84"/>
                      </a:cubicBezTo>
                      <a:cubicBezTo>
                        <a:pt x="0" y="38"/>
                        <a:pt x="38" y="0"/>
                        <a:pt x="85" y="1"/>
                      </a:cubicBezTo>
                      <a:cubicBezTo>
                        <a:pt x="131" y="1"/>
                        <a:pt x="168" y="38"/>
                        <a:pt x="168" y="85"/>
                      </a:cubicBezTo>
                      <a:close/>
                    </a:path>
                  </a:pathLst>
                </a:custGeom>
                <a:solidFill>
                  <a:schemeClr val="bg1"/>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9D6B1B"/>
                    </a:solidFill>
                  </a:endParaRPr>
                </a:p>
              </p:txBody>
            </p:sp>
          </p:grpSp>
          <p:grpSp>
            <p:nvGrpSpPr>
              <p:cNvPr id="167" name="Group 166">
                <a:extLst>
                  <a:ext uri="{FF2B5EF4-FFF2-40B4-BE49-F238E27FC236}">
                    <a16:creationId xmlns:a16="http://schemas.microsoft.com/office/drawing/2014/main" id="{EEBC6994-442E-7E5C-819E-588B15DB7CF7}"/>
                  </a:ext>
                </a:extLst>
              </p:cNvPr>
              <p:cNvGrpSpPr/>
              <p:nvPr/>
            </p:nvGrpSpPr>
            <p:grpSpPr>
              <a:xfrm>
                <a:off x="-10339052" y="2097490"/>
                <a:ext cx="522656" cy="1007783"/>
                <a:chOff x="2432051" y="1824038"/>
                <a:chExt cx="1525588" cy="2941637"/>
              </a:xfrm>
              <a:solidFill>
                <a:schemeClr val="accent1"/>
              </a:solidFill>
            </p:grpSpPr>
            <p:sp>
              <p:nvSpPr>
                <p:cNvPr id="171" name="Freeform 6">
                  <a:extLst>
                    <a:ext uri="{FF2B5EF4-FFF2-40B4-BE49-F238E27FC236}">
                      <a16:creationId xmlns:a16="http://schemas.microsoft.com/office/drawing/2014/main" id="{52A0FA32-6AF0-6BF4-84A5-7B7B43E65284}"/>
                    </a:ext>
                  </a:extLst>
                </p:cNvPr>
                <p:cNvSpPr>
                  <a:spLocks/>
                </p:cNvSpPr>
                <p:nvPr/>
              </p:nvSpPr>
              <p:spPr bwMode="auto">
                <a:xfrm>
                  <a:off x="2432051" y="2482850"/>
                  <a:ext cx="1525588" cy="2282825"/>
                </a:xfrm>
                <a:custGeom>
                  <a:avLst/>
                  <a:gdLst>
                    <a:gd name="T0" fmla="*/ 132 w 426"/>
                    <a:gd name="T1" fmla="*/ 152 h 637"/>
                    <a:gd name="T2" fmla="*/ 92 w 426"/>
                    <a:gd name="T3" fmla="*/ 221 h 637"/>
                    <a:gd name="T4" fmla="*/ 72 w 426"/>
                    <a:gd name="T5" fmla="*/ 256 h 637"/>
                    <a:gd name="T6" fmla="*/ 12 w 426"/>
                    <a:gd name="T7" fmla="*/ 263 h 637"/>
                    <a:gd name="T8" fmla="*/ 6 w 426"/>
                    <a:gd name="T9" fmla="*/ 225 h 637"/>
                    <a:gd name="T10" fmla="*/ 33 w 426"/>
                    <a:gd name="T11" fmla="*/ 177 h 637"/>
                    <a:gd name="T12" fmla="*/ 96 w 426"/>
                    <a:gd name="T13" fmla="*/ 70 h 637"/>
                    <a:gd name="T14" fmla="*/ 196 w 426"/>
                    <a:gd name="T15" fmla="*/ 6 h 637"/>
                    <a:gd name="T16" fmla="*/ 314 w 426"/>
                    <a:gd name="T17" fmla="*/ 48 h 637"/>
                    <a:gd name="T18" fmla="*/ 332 w 426"/>
                    <a:gd name="T19" fmla="*/ 73 h 637"/>
                    <a:gd name="T20" fmla="*/ 417 w 426"/>
                    <a:gd name="T21" fmla="*/ 218 h 637"/>
                    <a:gd name="T22" fmla="*/ 418 w 426"/>
                    <a:gd name="T23" fmla="*/ 257 h 637"/>
                    <a:gd name="T24" fmla="*/ 356 w 426"/>
                    <a:gd name="T25" fmla="*/ 258 h 637"/>
                    <a:gd name="T26" fmla="*/ 324 w 426"/>
                    <a:gd name="T27" fmla="*/ 204 h 637"/>
                    <a:gd name="T28" fmla="*/ 293 w 426"/>
                    <a:gd name="T29" fmla="*/ 151 h 637"/>
                    <a:gd name="T30" fmla="*/ 293 w 426"/>
                    <a:gd name="T31" fmla="*/ 156 h 637"/>
                    <a:gd name="T32" fmla="*/ 293 w 426"/>
                    <a:gd name="T33" fmla="*/ 276 h 637"/>
                    <a:gd name="T34" fmla="*/ 300 w 426"/>
                    <a:gd name="T35" fmla="*/ 308 h 637"/>
                    <a:gd name="T36" fmla="*/ 364 w 426"/>
                    <a:gd name="T37" fmla="*/ 576 h 637"/>
                    <a:gd name="T38" fmla="*/ 335 w 426"/>
                    <a:gd name="T39" fmla="*/ 629 h 637"/>
                    <a:gd name="T40" fmla="*/ 280 w 426"/>
                    <a:gd name="T41" fmla="*/ 602 h 637"/>
                    <a:gd name="T42" fmla="*/ 264 w 426"/>
                    <a:gd name="T43" fmla="*/ 538 h 637"/>
                    <a:gd name="T44" fmla="*/ 215 w 426"/>
                    <a:gd name="T45" fmla="*/ 333 h 637"/>
                    <a:gd name="T46" fmla="*/ 213 w 426"/>
                    <a:gd name="T47" fmla="*/ 328 h 637"/>
                    <a:gd name="T48" fmla="*/ 209 w 426"/>
                    <a:gd name="T49" fmla="*/ 342 h 637"/>
                    <a:gd name="T50" fmla="*/ 149 w 426"/>
                    <a:gd name="T51" fmla="*/ 594 h 637"/>
                    <a:gd name="T52" fmla="*/ 96 w 426"/>
                    <a:gd name="T53" fmla="*/ 631 h 637"/>
                    <a:gd name="T54" fmla="*/ 61 w 426"/>
                    <a:gd name="T55" fmla="*/ 582 h 637"/>
                    <a:gd name="T56" fmla="*/ 78 w 426"/>
                    <a:gd name="T57" fmla="*/ 512 h 637"/>
                    <a:gd name="T58" fmla="*/ 133 w 426"/>
                    <a:gd name="T59" fmla="*/ 282 h 637"/>
                    <a:gd name="T60" fmla="*/ 133 w 426"/>
                    <a:gd name="T61" fmla="*/ 277 h 637"/>
                    <a:gd name="T62" fmla="*/ 133 w 426"/>
                    <a:gd name="T63" fmla="*/ 155 h 637"/>
                    <a:gd name="T64" fmla="*/ 133 w 426"/>
                    <a:gd name="T65" fmla="*/ 153 h 637"/>
                    <a:gd name="T66" fmla="*/ 132 w 426"/>
                    <a:gd name="T67" fmla="*/ 152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6" h="637">
                      <a:moveTo>
                        <a:pt x="132" y="152"/>
                      </a:moveTo>
                      <a:cubicBezTo>
                        <a:pt x="119" y="175"/>
                        <a:pt x="105" y="198"/>
                        <a:pt x="92" y="221"/>
                      </a:cubicBezTo>
                      <a:cubicBezTo>
                        <a:pt x="85" y="233"/>
                        <a:pt x="79" y="245"/>
                        <a:pt x="72" y="256"/>
                      </a:cubicBezTo>
                      <a:cubicBezTo>
                        <a:pt x="58" y="279"/>
                        <a:pt x="30" y="282"/>
                        <a:pt x="12" y="263"/>
                      </a:cubicBezTo>
                      <a:cubicBezTo>
                        <a:pt x="3" y="253"/>
                        <a:pt x="0" y="237"/>
                        <a:pt x="6" y="225"/>
                      </a:cubicBezTo>
                      <a:cubicBezTo>
                        <a:pt x="15" y="209"/>
                        <a:pt x="24" y="193"/>
                        <a:pt x="33" y="177"/>
                      </a:cubicBezTo>
                      <a:cubicBezTo>
                        <a:pt x="54" y="141"/>
                        <a:pt x="75" y="106"/>
                        <a:pt x="96" y="70"/>
                      </a:cubicBezTo>
                      <a:cubicBezTo>
                        <a:pt x="119" y="33"/>
                        <a:pt x="152" y="11"/>
                        <a:pt x="196" y="6"/>
                      </a:cubicBezTo>
                      <a:cubicBezTo>
                        <a:pt x="242" y="0"/>
                        <a:pt x="281" y="15"/>
                        <a:pt x="314" y="48"/>
                      </a:cubicBezTo>
                      <a:cubicBezTo>
                        <a:pt x="321" y="56"/>
                        <a:pt x="327" y="64"/>
                        <a:pt x="332" y="73"/>
                      </a:cubicBezTo>
                      <a:cubicBezTo>
                        <a:pt x="360" y="121"/>
                        <a:pt x="388" y="169"/>
                        <a:pt x="417" y="218"/>
                      </a:cubicBezTo>
                      <a:cubicBezTo>
                        <a:pt x="424" y="231"/>
                        <a:pt x="426" y="244"/>
                        <a:pt x="418" y="257"/>
                      </a:cubicBezTo>
                      <a:cubicBezTo>
                        <a:pt x="406" y="277"/>
                        <a:pt x="372" y="284"/>
                        <a:pt x="356" y="258"/>
                      </a:cubicBezTo>
                      <a:cubicBezTo>
                        <a:pt x="344" y="240"/>
                        <a:pt x="334" y="222"/>
                        <a:pt x="324" y="204"/>
                      </a:cubicBezTo>
                      <a:cubicBezTo>
                        <a:pt x="314" y="187"/>
                        <a:pt x="304" y="170"/>
                        <a:pt x="293" y="151"/>
                      </a:cubicBezTo>
                      <a:cubicBezTo>
                        <a:pt x="293" y="154"/>
                        <a:pt x="293" y="155"/>
                        <a:pt x="293" y="156"/>
                      </a:cubicBezTo>
                      <a:cubicBezTo>
                        <a:pt x="293" y="196"/>
                        <a:pt x="292" y="236"/>
                        <a:pt x="293" y="276"/>
                      </a:cubicBezTo>
                      <a:cubicBezTo>
                        <a:pt x="293" y="287"/>
                        <a:pt x="297" y="297"/>
                        <a:pt x="300" y="308"/>
                      </a:cubicBezTo>
                      <a:cubicBezTo>
                        <a:pt x="321" y="397"/>
                        <a:pt x="343" y="486"/>
                        <a:pt x="364" y="576"/>
                      </a:cubicBezTo>
                      <a:cubicBezTo>
                        <a:pt x="370" y="600"/>
                        <a:pt x="358" y="621"/>
                        <a:pt x="335" y="629"/>
                      </a:cubicBezTo>
                      <a:cubicBezTo>
                        <a:pt x="314" y="637"/>
                        <a:pt x="286" y="624"/>
                        <a:pt x="280" y="602"/>
                      </a:cubicBezTo>
                      <a:cubicBezTo>
                        <a:pt x="274" y="581"/>
                        <a:pt x="269" y="559"/>
                        <a:pt x="264" y="538"/>
                      </a:cubicBezTo>
                      <a:cubicBezTo>
                        <a:pt x="248" y="470"/>
                        <a:pt x="231" y="402"/>
                        <a:pt x="215" y="333"/>
                      </a:cubicBezTo>
                      <a:cubicBezTo>
                        <a:pt x="215" y="332"/>
                        <a:pt x="214" y="330"/>
                        <a:pt x="213" y="328"/>
                      </a:cubicBezTo>
                      <a:cubicBezTo>
                        <a:pt x="211" y="333"/>
                        <a:pt x="210" y="338"/>
                        <a:pt x="209" y="342"/>
                      </a:cubicBezTo>
                      <a:cubicBezTo>
                        <a:pt x="189" y="426"/>
                        <a:pt x="169" y="510"/>
                        <a:pt x="149" y="594"/>
                      </a:cubicBezTo>
                      <a:cubicBezTo>
                        <a:pt x="143" y="620"/>
                        <a:pt x="122" y="635"/>
                        <a:pt x="96" y="631"/>
                      </a:cubicBezTo>
                      <a:cubicBezTo>
                        <a:pt x="73" y="627"/>
                        <a:pt x="57" y="604"/>
                        <a:pt x="61" y="582"/>
                      </a:cubicBezTo>
                      <a:cubicBezTo>
                        <a:pt x="66" y="559"/>
                        <a:pt x="72" y="535"/>
                        <a:pt x="78" y="512"/>
                      </a:cubicBezTo>
                      <a:cubicBezTo>
                        <a:pt x="96" y="435"/>
                        <a:pt x="114" y="359"/>
                        <a:pt x="133" y="282"/>
                      </a:cubicBezTo>
                      <a:cubicBezTo>
                        <a:pt x="133" y="280"/>
                        <a:pt x="133" y="279"/>
                        <a:pt x="133" y="277"/>
                      </a:cubicBezTo>
                      <a:cubicBezTo>
                        <a:pt x="133" y="236"/>
                        <a:pt x="133" y="196"/>
                        <a:pt x="133" y="155"/>
                      </a:cubicBezTo>
                      <a:cubicBezTo>
                        <a:pt x="133" y="154"/>
                        <a:pt x="133" y="153"/>
                        <a:pt x="133" y="153"/>
                      </a:cubicBezTo>
                      <a:cubicBezTo>
                        <a:pt x="133" y="153"/>
                        <a:pt x="132" y="152"/>
                        <a:pt x="132" y="152"/>
                      </a:cubicBezTo>
                      <a:close/>
                    </a:path>
                  </a:pathLst>
                </a:custGeom>
                <a:solidFill>
                  <a:schemeClr val="accent2"/>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2" name="Freeform 7">
                  <a:extLst>
                    <a:ext uri="{FF2B5EF4-FFF2-40B4-BE49-F238E27FC236}">
                      <a16:creationId xmlns:a16="http://schemas.microsoft.com/office/drawing/2014/main" id="{FEB8E3A8-2D24-4CCB-C75F-4524D531A06F}"/>
                    </a:ext>
                  </a:extLst>
                </p:cNvPr>
                <p:cNvSpPr>
                  <a:spLocks/>
                </p:cNvSpPr>
                <p:nvPr/>
              </p:nvSpPr>
              <p:spPr bwMode="auto">
                <a:xfrm>
                  <a:off x="2894013" y="1824038"/>
                  <a:ext cx="601663" cy="604838"/>
                </a:xfrm>
                <a:custGeom>
                  <a:avLst/>
                  <a:gdLst>
                    <a:gd name="T0" fmla="*/ 168 w 168"/>
                    <a:gd name="T1" fmla="*/ 85 h 169"/>
                    <a:gd name="T2" fmla="*/ 84 w 168"/>
                    <a:gd name="T3" fmla="*/ 169 h 169"/>
                    <a:gd name="T4" fmla="*/ 0 w 168"/>
                    <a:gd name="T5" fmla="*/ 84 h 169"/>
                    <a:gd name="T6" fmla="*/ 85 w 168"/>
                    <a:gd name="T7" fmla="*/ 1 h 169"/>
                    <a:gd name="T8" fmla="*/ 168 w 168"/>
                    <a:gd name="T9" fmla="*/ 85 h 169"/>
                  </a:gdLst>
                  <a:ahLst/>
                  <a:cxnLst>
                    <a:cxn ang="0">
                      <a:pos x="T0" y="T1"/>
                    </a:cxn>
                    <a:cxn ang="0">
                      <a:pos x="T2" y="T3"/>
                    </a:cxn>
                    <a:cxn ang="0">
                      <a:pos x="T4" y="T5"/>
                    </a:cxn>
                    <a:cxn ang="0">
                      <a:pos x="T6" y="T7"/>
                    </a:cxn>
                    <a:cxn ang="0">
                      <a:pos x="T8" y="T9"/>
                    </a:cxn>
                  </a:cxnLst>
                  <a:rect l="0" t="0" r="r" b="b"/>
                  <a:pathLst>
                    <a:path w="168" h="169">
                      <a:moveTo>
                        <a:pt x="168" y="85"/>
                      </a:moveTo>
                      <a:cubicBezTo>
                        <a:pt x="168" y="131"/>
                        <a:pt x="130" y="169"/>
                        <a:pt x="84" y="169"/>
                      </a:cubicBezTo>
                      <a:cubicBezTo>
                        <a:pt x="37" y="169"/>
                        <a:pt x="0" y="131"/>
                        <a:pt x="0" y="84"/>
                      </a:cubicBezTo>
                      <a:cubicBezTo>
                        <a:pt x="0" y="38"/>
                        <a:pt x="38" y="0"/>
                        <a:pt x="85" y="1"/>
                      </a:cubicBezTo>
                      <a:cubicBezTo>
                        <a:pt x="131" y="1"/>
                        <a:pt x="168" y="38"/>
                        <a:pt x="168" y="85"/>
                      </a:cubicBezTo>
                      <a:close/>
                    </a:path>
                  </a:pathLst>
                </a:custGeom>
                <a:solidFill>
                  <a:schemeClr val="accent2"/>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68" name="Group 167">
                <a:extLst>
                  <a:ext uri="{FF2B5EF4-FFF2-40B4-BE49-F238E27FC236}">
                    <a16:creationId xmlns:a16="http://schemas.microsoft.com/office/drawing/2014/main" id="{F3274BB1-0E15-C2E9-DCFE-6FB56824D46C}"/>
                  </a:ext>
                </a:extLst>
              </p:cNvPr>
              <p:cNvGrpSpPr/>
              <p:nvPr/>
            </p:nvGrpSpPr>
            <p:grpSpPr>
              <a:xfrm>
                <a:off x="-9348838" y="2097490"/>
                <a:ext cx="522656" cy="1007783"/>
                <a:chOff x="2432051" y="1824038"/>
                <a:chExt cx="1525588" cy="2941637"/>
              </a:xfrm>
              <a:solidFill>
                <a:srgbClr val="CADBE0"/>
              </a:solidFill>
            </p:grpSpPr>
            <p:sp>
              <p:nvSpPr>
                <p:cNvPr id="169" name="Freeform 6">
                  <a:extLst>
                    <a:ext uri="{FF2B5EF4-FFF2-40B4-BE49-F238E27FC236}">
                      <a16:creationId xmlns:a16="http://schemas.microsoft.com/office/drawing/2014/main" id="{B87B1F3C-93E1-8415-C25C-88E4EB08B28D}"/>
                    </a:ext>
                  </a:extLst>
                </p:cNvPr>
                <p:cNvSpPr>
                  <a:spLocks/>
                </p:cNvSpPr>
                <p:nvPr/>
              </p:nvSpPr>
              <p:spPr bwMode="auto">
                <a:xfrm>
                  <a:off x="2432051" y="2482850"/>
                  <a:ext cx="1525588" cy="2282825"/>
                </a:xfrm>
                <a:custGeom>
                  <a:avLst/>
                  <a:gdLst>
                    <a:gd name="T0" fmla="*/ 132 w 426"/>
                    <a:gd name="T1" fmla="*/ 152 h 637"/>
                    <a:gd name="T2" fmla="*/ 92 w 426"/>
                    <a:gd name="T3" fmla="*/ 221 h 637"/>
                    <a:gd name="T4" fmla="*/ 72 w 426"/>
                    <a:gd name="T5" fmla="*/ 256 h 637"/>
                    <a:gd name="T6" fmla="*/ 12 w 426"/>
                    <a:gd name="T7" fmla="*/ 263 h 637"/>
                    <a:gd name="T8" fmla="*/ 6 w 426"/>
                    <a:gd name="T9" fmla="*/ 225 h 637"/>
                    <a:gd name="T10" fmla="*/ 33 w 426"/>
                    <a:gd name="T11" fmla="*/ 177 h 637"/>
                    <a:gd name="T12" fmla="*/ 96 w 426"/>
                    <a:gd name="T13" fmla="*/ 70 h 637"/>
                    <a:gd name="T14" fmla="*/ 196 w 426"/>
                    <a:gd name="T15" fmla="*/ 6 h 637"/>
                    <a:gd name="T16" fmla="*/ 314 w 426"/>
                    <a:gd name="T17" fmla="*/ 48 h 637"/>
                    <a:gd name="T18" fmla="*/ 332 w 426"/>
                    <a:gd name="T19" fmla="*/ 73 h 637"/>
                    <a:gd name="T20" fmla="*/ 417 w 426"/>
                    <a:gd name="T21" fmla="*/ 218 h 637"/>
                    <a:gd name="T22" fmla="*/ 418 w 426"/>
                    <a:gd name="T23" fmla="*/ 257 h 637"/>
                    <a:gd name="T24" fmla="*/ 356 w 426"/>
                    <a:gd name="T25" fmla="*/ 258 h 637"/>
                    <a:gd name="T26" fmla="*/ 324 w 426"/>
                    <a:gd name="T27" fmla="*/ 204 h 637"/>
                    <a:gd name="T28" fmla="*/ 293 w 426"/>
                    <a:gd name="T29" fmla="*/ 151 h 637"/>
                    <a:gd name="T30" fmla="*/ 293 w 426"/>
                    <a:gd name="T31" fmla="*/ 156 h 637"/>
                    <a:gd name="T32" fmla="*/ 293 w 426"/>
                    <a:gd name="T33" fmla="*/ 276 h 637"/>
                    <a:gd name="T34" fmla="*/ 300 w 426"/>
                    <a:gd name="T35" fmla="*/ 308 h 637"/>
                    <a:gd name="T36" fmla="*/ 364 w 426"/>
                    <a:gd name="T37" fmla="*/ 576 h 637"/>
                    <a:gd name="T38" fmla="*/ 335 w 426"/>
                    <a:gd name="T39" fmla="*/ 629 h 637"/>
                    <a:gd name="T40" fmla="*/ 280 w 426"/>
                    <a:gd name="T41" fmla="*/ 602 h 637"/>
                    <a:gd name="T42" fmla="*/ 264 w 426"/>
                    <a:gd name="T43" fmla="*/ 538 h 637"/>
                    <a:gd name="T44" fmla="*/ 215 w 426"/>
                    <a:gd name="T45" fmla="*/ 333 h 637"/>
                    <a:gd name="T46" fmla="*/ 213 w 426"/>
                    <a:gd name="T47" fmla="*/ 328 h 637"/>
                    <a:gd name="T48" fmla="*/ 209 w 426"/>
                    <a:gd name="T49" fmla="*/ 342 h 637"/>
                    <a:gd name="T50" fmla="*/ 149 w 426"/>
                    <a:gd name="T51" fmla="*/ 594 h 637"/>
                    <a:gd name="T52" fmla="*/ 96 w 426"/>
                    <a:gd name="T53" fmla="*/ 631 h 637"/>
                    <a:gd name="T54" fmla="*/ 61 w 426"/>
                    <a:gd name="T55" fmla="*/ 582 h 637"/>
                    <a:gd name="T56" fmla="*/ 78 w 426"/>
                    <a:gd name="T57" fmla="*/ 512 h 637"/>
                    <a:gd name="T58" fmla="*/ 133 w 426"/>
                    <a:gd name="T59" fmla="*/ 282 h 637"/>
                    <a:gd name="T60" fmla="*/ 133 w 426"/>
                    <a:gd name="T61" fmla="*/ 277 h 637"/>
                    <a:gd name="T62" fmla="*/ 133 w 426"/>
                    <a:gd name="T63" fmla="*/ 155 h 637"/>
                    <a:gd name="T64" fmla="*/ 133 w 426"/>
                    <a:gd name="T65" fmla="*/ 153 h 637"/>
                    <a:gd name="T66" fmla="*/ 132 w 426"/>
                    <a:gd name="T67" fmla="*/ 152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6" h="637">
                      <a:moveTo>
                        <a:pt x="132" y="152"/>
                      </a:moveTo>
                      <a:cubicBezTo>
                        <a:pt x="119" y="175"/>
                        <a:pt x="105" y="198"/>
                        <a:pt x="92" y="221"/>
                      </a:cubicBezTo>
                      <a:cubicBezTo>
                        <a:pt x="85" y="233"/>
                        <a:pt x="79" y="245"/>
                        <a:pt x="72" y="256"/>
                      </a:cubicBezTo>
                      <a:cubicBezTo>
                        <a:pt x="58" y="279"/>
                        <a:pt x="30" y="282"/>
                        <a:pt x="12" y="263"/>
                      </a:cubicBezTo>
                      <a:cubicBezTo>
                        <a:pt x="3" y="253"/>
                        <a:pt x="0" y="237"/>
                        <a:pt x="6" y="225"/>
                      </a:cubicBezTo>
                      <a:cubicBezTo>
                        <a:pt x="15" y="209"/>
                        <a:pt x="24" y="193"/>
                        <a:pt x="33" y="177"/>
                      </a:cubicBezTo>
                      <a:cubicBezTo>
                        <a:pt x="54" y="141"/>
                        <a:pt x="75" y="106"/>
                        <a:pt x="96" y="70"/>
                      </a:cubicBezTo>
                      <a:cubicBezTo>
                        <a:pt x="119" y="33"/>
                        <a:pt x="152" y="11"/>
                        <a:pt x="196" y="6"/>
                      </a:cubicBezTo>
                      <a:cubicBezTo>
                        <a:pt x="242" y="0"/>
                        <a:pt x="281" y="15"/>
                        <a:pt x="314" y="48"/>
                      </a:cubicBezTo>
                      <a:cubicBezTo>
                        <a:pt x="321" y="56"/>
                        <a:pt x="327" y="64"/>
                        <a:pt x="332" y="73"/>
                      </a:cubicBezTo>
                      <a:cubicBezTo>
                        <a:pt x="360" y="121"/>
                        <a:pt x="388" y="169"/>
                        <a:pt x="417" y="218"/>
                      </a:cubicBezTo>
                      <a:cubicBezTo>
                        <a:pt x="424" y="231"/>
                        <a:pt x="426" y="244"/>
                        <a:pt x="418" y="257"/>
                      </a:cubicBezTo>
                      <a:cubicBezTo>
                        <a:pt x="406" y="277"/>
                        <a:pt x="372" y="284"/>
                        <a:pt x="356" y="258"/>
                      </a:cubicBezTo>
                      <a:cubicBezTo>
                        <a:pt x="344" y="240"/>
                        <a:pt x="334" y="222"/>
                        <a:pt x="324" y="204"/>
                      </a:cubicBezTo>
                      <a:cubicBezTo>
                        <a:pt x="314" y="187"/>
                        <a:pt x="304" y="170"/>
                        <a:pt x="293" y="151"/>
                      </a:cubicBezTo>
                      <a:cubicBezTo>
                        <a:pt x="293" y="154"/>
                        <a:pt x="293" y="155"/>
                        <a:pt x="293" y="156"/>
                      </a:cubicBezTo>
                      <a:cubicBezTo>
                        <a:pt x="293" y="196"/>
                        <a:pt x="292" y="236"/>
                        <a:pt x="293" y="276"/>
                      </a:cubicBezTo>
                      <a:cubicBezTo>
                        <a:pt x="293" y="287"/>
                        <a:pt x="297" y="297"/>
                        <a:pt x="300" y="308"/>
                      </a:cubicBezTo>
                      <a:cubicBezTo>
                        <a:pt x="321" y="397"/>
                        <a:pt x="343" y="486"/>
                        <a:pt x="364" y="576"/>
                      </a:cubicBezTo>
                      <a:cubicBezTo>
                        <a:pt x="370" y="600"/>
                        <a:pt x="358" y="621"/>
                        <a:pt x="335" y="629"/>
                      </a:cubicBezTo>
                      <a:cubicBezTo>
                        <a:pt x="314" y="637"/>
                        <a:pt x="286" y="624"/>
                        <a:pt x="280" y="602"/>
                      </a:cubicBezTo>
                      <a:cubicBezTo>
                        <a:pt x="274" y="581"/>
                        <a:pt x="269" y="559"/>
                        <a:pt x="264" y="538"/>
                      </a:cubicBezTo>
                      <a:cubicBezTo>
                        <a:pt x="248" y="470"/>
                        <a:pt x="231" y="402"/>
                        <a:pt x="215" y="333"/>
                      </a:cubicBezTo>
                      <a:cubicBezTo>
                        <a:pt x="215" y="332"/>
                        <a:pt x="214" y="330"/>
                        <a:pt x="213" y="328"/>
                      </a:cubicBezTo>
                      <a:cubicBezTo>
                        <a:pt x="211" y="333"/>
                        <a:pt x="210" y="338"/>
                        <a:pt x="209" y="342"/>
                      </a:cubicBezTo>
                      <a:cubicBezTo>
                        <a:pt x="189" y="426"/>
                        <a:pt x="169" y="510"/>
                        <a:pt x="149" y="594"/>
                      </a:cubicBezTo>
                      <a:cubicBezTo>
                        <a:pt x="143" y="620"/>
                        <a:pt x="122" y="635"/>
                        <a:pt x="96" y="631"/>
                      </a:cubicBezTo>
                      <a:cubicBezTo>
                        <a:pt x="73" y="627"/>
                        <a:pt x="57" y="604"/>
                        <a:pt x="61" y="582"/>
                      </a:cubicBezTo>
                      <a:cubicBezTo>
                        <a:pt x="66" y="559"/>
                        <a:pt x="72" y="535"/>
                        <a:pt x="78" y="512"/>
                      </a:cubicBezTo>
                      <a:cubicBezTo>
                        <a:pt x="96" y="435"/>
                        <a:pt x="114" y="359"/>
                        <a:pt x="133" y="282"/>
                      </a:cubicBezTo>
                      <a:cubicBezTo>
                        <a:pt x="133" y="280"/>
                        <a:pt x="133" y="279"/>
                        <a:pt x="133" y="277"/>
                      </a:cubicBezTo>
                      <a:cubicBezTo>
                        <a:pt x="133" y="236"/>
                        <a:pt x="133" y="196"/>
                        <a:pt x="133" y="155"/>
                      </a:cubicBezTo>
                      <a:cubicBezTo>
                        <a:pt x="133" y="154"/>
                        <a:pt x="133" y="153"/>
                        <a:pt x="133" y="153"/>
                      </a:cubicBezTo>
                      <a:cubicBezTo>
                        <a:pt x="133" y="153"/>
                        <a:pt x="132" y="152"/>
                        <a:pt x="132" y="152"/>
                      </a:cubicBezTo>
                      <a:close/>
                    </a:path>
                  </a:pathLst>
                </a:custGeom>
                <a:solidFill>
                  <a:schemeClr val="bg1"/>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9D6B1B"/>
                    </a:solidFill>
                  </a:endParaRPr>
                </a:p>
              </p:txBody>
            </p:sp>
            <p:sp>
              <p:nvSpPr>
                <p:cNvPr id="170" name="Freeform 7">
                  <a:extLst>
                    <a:ext uri="{FF2B5EF4-FFF2-40B4-BE49-F238E27FC236}">
                      <a16:creationId xmlns:a16="http://schemas.microsoft.com/office/drawing/2014/main" id="{55D9383B-D1F8-6F69-83C3-D6EC3D118962}"/>
                    </a:ext>
                  </a:extLst>
                </p:cNvPr>
                <p:cNvSpPr>
                  <a:spLocks/>
                </p:cNvSpPr>
                <p:nvPr/>
              </p:nvSpPr>
              <p:spPr bwMode="auto">
                <a:xfrm>
                  <a:off x="2894013" y="1824038"/>
                  <a:ext cx="601663" cy="604838"/>
                </a:xfrm>
                <a:custGeom>
                  <a:avLst/>
                  <a:gdLst>
                    <a:gd name="T0" fmla="*/ 168 w 168"/>
                    <a:gd name="T1" fmla="*/ 85 h 169"/>
                    <a:gd name="T2" fmla="*/ 84 w 168"/>
                    <a:gd name="T3" fmla="*/ 169 h 169"/>
                    <a:gd name="T4" fmla="*/ 0 w 168"/>
                    <a:gd name="T5" fmla="*/ 84 h 169"/>
                    <a:gd name="T6" fmla="*/ 85 w 168"/>
                    <a:gd name="T7" fmla="*/ 1 h 169"/>
                    <a:gd name="T8" fmla="*/ 168 w 168"/>
                    <a:gd name="T9" fmla="*/ 85 h 169"/>
                  </a:gdLst>
                  <a:ahLst/>
                  <a:cxnLst>
                    <a:cxn ang="0">
                      <a:pos x="T0" y="T1"/>
                    </a:cxn>
                    <a:cxn ang="0">
                      <a:pos x="T2" y="T3"/>
                    </a:cxn>
                    <a:cxn ang="0">
                      <a:pos x="T4" y="T5"/>
                    </a:cxn>
                    <a:cxn ang="0">
                      <a:pos x="T6" y="T7"/>
                    </a:cxn>
                    <a:cxn ang="0">
                      <a:pos x="T8" y="T9"/>
                    </a:cxn>
                  </a:cxnLst>
                  <a:rect l="0" t="0" r="r" b="b"/>
                  <a:pathLst>
                    <a:path w="168" h="169">
                      <a:moveTo>
                        <a:pt x="168" y="85"/>
                      </a:moveTo>
                      <a:cubicBezTo>
                        <a:pt x="168" y="131"/>
                        <a:pt x="130" y="169"/>
                        <a:pt x="84" y="169"/>
                      </a:cubicBezTo>
                      <a:cubicBezTo>
                        <a:pt x="37" y="169"/>
                        <a:pt x="0" y="131"/>
                        <a:pt x="0" y="84"/>
                      </a:cubicBezTo>
                      <a:cubicBezTo>
                        <a:pt x="0" y="38"/>
                        <a:pt x="38" y="0"/>
                        <a:pt x="85" y="1"/>
                      </a:cubicBezTo>
                      <a:cubicBezTo>
                        <a:pt x="131" y="1"/>
                        <a:pt x="168" y="38"/>
                        <a:pt x="168" y="85"/>
                      </a:cubicBezTo>
                      <a:close/>
                    </a:path>
                  </a:pathLst>
                </a:custGeom>
                <a:solidFill>
                  <a:schemeClr val="bg1"/>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9D6B1B"/>
                    </a:solidFill>
                  </a:endParaRPr>
                </a:p>
              </p:txBody>
            </p:sp>
          </p:grpSp>
        </p:grpSp>
      </p:grpSp>
      <p:sp>
        <p:nvSpPr>
          <p:cNvPr id="206" name="Rectangle 205">
            <a:extLst>
              <a:ext uri="{FF2B5EF4-FFF2-40B4-BE49-F238E27FC236}">
                <a16:creationId xmlns:a16="http://schemas.microsoft.com/office/drawing/2014/main" id="{A3AB93CA-C069-9A32-6B17-8D4D5572F65B}"/>
              </a:ext>
            </a:extLst>
          </p:cNvPr>
          <p:cNvSpPr/>
          <p:nvPr/>
        </p:nvSpPr>
        <p:spPr>
          <a:xfrm>
            <a:off x="3667931" y="4029942"/>
            <a:ext cx="2257008" cy="584775"/>
          </a:xfrm>
          <a:prstGeom prst="rect">
            <a:avLst/>
          </a:prstGeom>
        </p:spPr>
        <p:txBody>
          <a:bodyPr wrap="square">
            <a:spAutoFit/>
          </a:bodyPr>
          <a:lstStyle/>
          <a:p>
            <a:pPr algn="ctr"/>
            <a:r>
              <a:rPr lang="en-US" sz="1600" dirty="0"/>
              <a:t>According to an</a:t>
            </a:r>
            <a:br>
              <a:rPr lang="en-US" sz="1600" dirty="0"/>
            </a:br>
            <a:r>
              <a:rPr lang="en-US" sz="1600" dirty="0"/>
              <a:t>estimate from 2014,</a:t>
            </a:r>
          </a:p>
        </p:txBody>
      </p:sp>
      <p:sp>
        <p:nvSpPr>
          <p:cNvPr id="207" name="Rectangle 206">
            <a:extLst>
              <a:ext uri="{FF2B5EF4-FFF2-40B4-BE49-F238E27FC236}">
                <a16:creationId xmlns:a16="http://schemas.microsoft.com/office/drawing/2014/main" id="{9321C951-5491-9BBA-4E81-512D1B624DAB}"/>
              </a:ext>
            </a:extLst>
          </p:cNvPr>
          <p:cNvSpPr/>
          <p:nvPr/>
        </p:nvSpPr>
        <p:spPr>
          <a:xfrm>
            <a:off x="3651893" y="4640421"/>
            <a:ext cx="2289084" cy="461665"/>
          </a:xfrm>
          <a:prstGeom prst="rect">
            <a:avLst/>
          </a:prstGeom>
        </p:spPr>
        <p:txBody>
          <a:bodyPr wrap="square">
            <a:spAutoFit/>
          </a:bodyPr>
          <a:lstStyle/>
          <a:p>
            <a:pPr algn="ctr"/>
            <a:r>
              <a:rPr lang="en-US" sz="2400" b="1" dirty="0">
                <a:solidFill>
                  <a:schemeClr val="accent1"/>
                </a:solidFill>
              </a:rPr>
              <a:t>~ 5 MILLION</a:t>
            </a:r>
            <a:endParaRPr lang="en-US" sz="1600" baseline="30000" dirty="0">
              <a:solidFill>
                <a:schemeClr val="accent1"/>
              </a:solidFill>
            </a:endParaRPr>
          </a:p>
        </p:txBody>
      </p:sp>
      <p:sp>
        <p:nvSpPr>
          <p:cNvPr id="208" name="Rectangle 207">
            <a:extLst>
              <a:ext uri="{FF2B5EF4-FFF2-40B4-BE49-F238E27FC236}">
                <a16:creationId xmlns:a16="http://schemas.microsoft.com/office/drawing/2014/main" id="{79E97FDC-0D3B-DB6C-2E68-CBF482EB6A6C}"/>
              </a:ext>
            </a:extLst>
          </p:cNvPr>
          <p:cNvSpPr/>
          <p:nvPr/>
        </p:nvSpPr>
        <p:spPr>
          <a:xfrm>
            <a:off x="3201401" y="5097621"/>
            <a:ext cx="3190068" cy="584775"/>
          </a:xfrm>
          <a:prstGeom prst="rect">
            <a:avLst/>
          </a:prstGeom>
        </p:spPr>
        <p:txBody>
          <a:bodyPr wrap="square">
            <a:spAutoFit/>
          </a:bodyPr>
          <a:lstStyle/>
          <a:p>
            <a:pPr algn="ctr"/>
            <a:r>
              <a:rPr lang="en-US" sz="1600" dirty="0"/>
              <a:t>patients in the United States </a:t>
            </a:r>
            <a:br>
              <a:rPr lang="en-US" sz="1600" dirty="0"/>
            </a:br>
            <a:r>
              <a:rPr lang="en-US" sz="1600" dirty="0"/>
              <a:t>are treated with an antipsychotic</a:t>
            </a:r>
            <a:r>
              <a:rPr lang="en-US" sz="1600" baseline="30000" dirty="0"/>
              <a:t>3</a:t>
            </a:r>
          </a:p>
        </p:txBody>
      </p:sp>
      <p:sp>
        <p:nvSpPr>
          <p:cNvPr id="209" name="Rectangle 208">
            <a:extLst>
              <a:ext uri="{FF2B5EF4-FFF2-40B4-BE49-F238E27FC236}">
                <a16:creationId xmlns:a16="http://schemas.microsoft.com/office/drawing/2014/main" id="{EA5CB1FF-E5BF-5CEA-25C2-9873546B7E94}"/>
              </a:ext>
            </a:extLst>
          </p:cNvPr>
          <p:cNvSpPr/>
          <p:nvPr/>
        </p:nvSpPr>
        <p:spPr>
          <a:xfrm>
            <a:off x="6162834" y="4029942"/>
            <a:ext cx="2289084" cy="1200329"/>
          </a:xfrm>
          <a:prstGeom prst="rect">
            <a:avLst/>
          </a:prstGeom>
        </p:spPr>
        <p:txBody>
          <a:bodyPr wrap="square">
            <a:spAutoFit/>
          </a:bodyPr>
          <a:lstStyle/>
          <a:p>
            <a:pPr algn="ctr"/>
            <a:r>
              <a:rPr lang="en-US" sz="2400" b="1" dirty="0">
                <a:solidFill>
                  <a:schemeClr val="accent1"/>
                </a:solidFill>
              </a:rPr>
              <a:t>~ 66 MILLION</a:t>
            </a:r>
          </a:p>
          <a:p>
            <a:pPr algn="ctr"/>
            <a:r>
              <a:rPr lang="en-US" sz="1600" dirty="0"/>
              <a:t>antipsychotic prescriptions were written in 2017</a:t>
            </a:r>
            <a:r>
              <a:rPr lang="en-US" sz="1600" baseline="30000" dirty="0"/>
              <a:t>4,a</a:t>
            </a:r>
          </a:p>
        </p:txBody>
      </p:sp>
      <p:sp>
        <p:nvSpPr>
          <p:cNvPr id="210" name="Rectangle 209">
            <a:extLst>
              <a:ext uri="{FF2B5EF4-FFF2-40B4-BE49-F238E27FC236}">
                <a16:creationId xmlns:a16="http://schemas.microsoft.com/office/drawing/2014/main" id="{4B8108F0-A0CD-82BD-1F19-DE062AC9458F}"/>
              </a:ext>
            </a:extLst>
          </p:cNvPr>
          <p:cNvSpPr/>
          <p:nvPr/>
        </p:nvSpPr>
        <p:spPr>
          <a:xfrm>
            <a:off x="8833838" y="4029942"/>
            <a:ext cx="2289084" cy="1200329"/>
          </a:xfrm>
          <a:prstGeom prst="rect">
            <a:avLst/>
          </a:prstGeom>
        </p:spPr>
        <p:txBody>
          <a:bodyPr wrap="square">
            <a:spAutoFit/>
          </a:bodyPr>
          <a:lstStyle/>
          <a:p>
            <a:pPr algn="ctr"/>
            <a:r>
              <a:rPr lang="en-US" sz="2400" b="1" dirty="0">
                <a:solidFill>
                  <a:schemeClr val="accent1"/>
                </a:solidFill>
              </a:rPr>
              <a:t>45%-60%</a:t>
            </a:r>
          </a:p>
          <a:p>
            <a:pPr algn="ctr"/>
            <a:r>
              <a:rPr lang="en-US" sz="1600" dirty="0"/>
              <a:t>of antipsychotic prescriptions are for long-term use</a:t>
            </a:r>
            <a:r>
              <a:rPr lang="en-US" sz="1600" baseline="30000" dirty="0"/>
              <a:t>5</a:t>
            </a:r>
          </a:p>
        </p:txBody>
      </p:sp>
      <p:grpSp>
        <p:nvGrpSpPr>
          <p:cNvPr id="211" name="Group 210">
            <a:extLst>
              <a:ext uri="{FF2B5EF4-FFF2-40B4-BE49-F238E27FC236}">
                <a16:creationId xmlns:a16="http://schemas.microsoft.com/office/drawing/2014/main" id="{E713507A-D07C-6F40-B940-8E86F8E99471}"/>
              </a:ext>
            </a:extLst>
          </p:cNvPr>
          <p:cNvGrpSpPr/>
          <p:nvPr/>
        </p:nvGrpSpPr>
        <p:grpSpPr>
          <a:xfrm>
            <a:off x="9234299" y="2362200"/>
            <a:ext cx="1492626" cy="1496472"/>
            <a:chOff x="9234299" y="2362200"/>
            <a:chExt cx="1492626" cy="1496472"/>
          </a:xfrm>
        </p:grpSpPr>
        <p:grpSp>
          <p:nvGrpSpPr>
            <p:cNvPr id="212" name="Group 211">
              <a:extLst>
                <a:ext uri="{FF2B5EF4-FFF2-40B4-BE49-F238E27FC236}">
                  <a16:creationId xmlns:a16="http://schemas.microsoft.com/office/drawing/2014/main" id="{CE67417F-9738-348E-4B77-8C237A59A942}"/>
                </a:ext>
              </a:extLst>
            </p:cNvPr>
            <p:cNvGrpSpPr>
              <a:grpSpLocks noChangeAspect="1"/>
            </p:cNvGrpSpPr>
            <p:nvPr/>
          </p:nvGrpSpPr>
          <p:grpSpPr>
            <a:xfrm>
              <a:off x="9234299" y="2362200"/>
              <a:ext cx="1492626" cy="1496472"/>
              <a:chOff x="-4083050" y="1579563"/>
              <a:chExt cx="3694112" cy="3703638"/>
            </a:xfrm>
            <a:solidFill>
              <a:schemeClr val="accent5"/>
            </a:solidFill>
          </p:grpSpPr>
          <p:sp>
            <p:nvSpPr>
              <p:cNvPr id="216" name="Freeform 5">
                <a:extLst>
                  <a:ext uri="{FF2B5EF4-FFF2-40B4-BE49-F238E27FC236}">
                    <a16:creationId xmlns:a16="http://schemas.microsoft.com/office/drawing/2014/main" id="{729DAF02-984C-84D5-C68E-5B364A406725}"/>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7" name="Freeform 6">
                <a:extLst>
                  <a:ext uri="{FF2B5EF4-FFF2-40B4-BE49-F238E27FC236}">
                    <a16:creationId xmlns:a16="http://schemas.microsoft.com/office/drawing/2014/main" id="{9CD98C03-26E1-41BA-7C99-7D934CDD3E47}"/>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8" name="Freeform 7">
                <a:extLst>
                  <a:ext uri="{FF2B5EF4-FFF2-40B4-BE49-F238E27FC236}">
                    <a16:creationId xmlns:a16="http://schemas.microsoft.com/office/drawing/2014/main" id="{F77D6292-E4DA-90F4-DE26-F699FDD7C037}"/>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9" name="Freeform 8">
                <a:extLst>
                  <a:ext uri="{FF2B5EF4-FFF2-40B4-BE49-F238E27FC236}">
                    <a16:creationId xmlns:a16="http://schemas.microsoft.com/office/drawing/2014/main" id="{B551CF98-F74B-7965-EBC5-F4BFB07ADF31}"/>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0" name="Freeform 9">
                <a:extLst>
                  <a:ext uri="{FF2B5EF4-FFF2-40B4-BE49-F238E27FC236}">
                    <a16:creationId xmlns:a16="http://schemas.microsoft.com/office/drawing/2014/main" id="{9008A400-00AF-F045-B0F7-6797543325BD}"/>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1" name="Freeform 10">
                <a:extLst>
                  <a:ext uri="{FF2B5EF4-FFF2-40B4-BE49-F238E27FC236}">
                    <a16:creationId xmlns:a16="http://schemas.microsoft.com/office/drawing/2014/main" id="{91012A7D-3651-C3C8-7CFC-5E7EEC5E8A50}"/>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2" name="Freeform 11">
                <a:extLst>
                  <a:ext uri="{FF2B5EF4-FFF2-40B4-BE49-F238E27FC236}">
                    <a16:creationId xmlns:a16="http://schemas.microsoft.com/office/drawing/2014/main" id="{0661E385-49AF-640B-B7B7-1C9F97012432}"/>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3" name="Freeform 12">
                <a:extLst>
                  <a:ext uri="{FF2B5EF4-FFF2-40B4-BE49-F238E27FC236}">
                    <a16:creationId xmlns:a16="http://schemas.microsoft.com/office/drawing/2014/main" id="{0EDD801C-63EF-B809-CEA1-A26948917AC6}"/>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4" name="Freeform 13">
                <a:extLst>
                  <a:ext uri="{FF2B5EF4-FFF2-40B4-BE49-F238E27FC236}">
                    <a16:creationId xmlns:a16="http://schemas.microsoft.com/office/drawing/2014/main" id="{25E37286-70D3-B5E5-8F4A-93712213E431}"/>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5" name="Freeform 14">
                <a:extLst>
                  <a:ext uri="{FF2B5EF4-FFF2-40B4-BE49-F238E27FC236}">
                    <a16:creationId xmlns:a16="http://schemas.microsoft.com/office/drawing/2014/main" id="{1D45114F-E9E3-304B-707A-927B05C1DDDE}"/>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6" name="Freeform 15">
                <a:extLst>
                  <a:ext uri="{FF2B5EF4-FFF2-40B4-BE49-F238E27FC236}">
                    <a16:creationId xmlns:a16="http://schemas.microsoft.com/office/drawing/2014/main" id="{A7C5C888-1FB5-6ED6-37E6-CA46B4C7DC9C}"/>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7" name="Freeform 16">
                <a:extLst>
                  <a:ext uri="{FF2B5EF4-FFF2-40B4-BE49-F238E27FC236}">
                    <a16:creationId xmlns:a16="http://schemas.microsoft.com/office/drawing/2014/main" id="{7CF988A6-2DFC-A6D2-910D-9A6212C31F4B}"/>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17">
                <a:extLst>
                  <a:ext uri="{FF2B5EF4-FFF2-40B4-BE49-F238E27FC236}">
                    <a16:creationId xmlns:a16="http://schemas.microsoft.com/office/drawing/2014/main" id="{32E48E56-8936-B030-6B87-4E13FB04D0E7}"/>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9" name="Freeform 18">
                <a:extLst>
                  <a:ext uri="{FF2B5EF4-FFF2-40B4-BE49-F238E27FC236}">
                    <a16:creationId xmlns:a16="http://schemas.microsoft.com/office/drawing/2014/main" id="{E21F9645-E77D-1B5B-2594-81798C12F102}"/>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0" name="Freeform 19">
                <a:extLst>
                  <a:ext uri="{FF2B5EF4-FFF2-40B4-BE49-F238E27FC236}">
                    <a16:creationId xmlns:a16="http://schemas.microsoft.com/office/drawing/2014/main" id="{0EBA7B38-0C22-B63E-C219-F20CB35FF720}"/>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1" name="Freeform 20">
                <a:extLst>
                  <a:ext uri="{FF2B5EF4-FFF2-40B4-BE49-F238E27FC236}">
                    <a16:creationId xmlns:a16="http://schemas.microsoft.com/office/drawing/2014/main" id="{6D88090F-6EC5-7680-8F89-691ADB09C887}"/>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2" name="Freeform 21">
                <a:extLst>
                  <a:ext uri="{FF2B5EF4-FFF2-40B4-BE49-F238E27FC236}">
                    <a16:creationId xmlns:a16="http://schemas.microsoft.com/office/drawing/2014/main" id="{FC59460B-F79C-240A-9109-DBC0271A04D5}"/>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3" name="Freeform 22">
                <a:extLst>
                  <a:ext uri="{FF2B5EF4-FFF2-40B4-BE49-F238E27FC236}">
                    <a16:creationId xmlns:a16="http://schemas.microsoft.com/office/drawing/2014/main" id="{E81E1EFA-2310-4C6E-619E-2518A9B5AF2E}"/>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4" name="Freeform 23">
                <a:extLst>
                  <a:ext uri="{FF2B5EF4-FFF2-40B4-BE49-F238E27FC236}">
                    <a16:creationId xmlns:a16="http://schemas.microsoft.com/office/drawing/2014/main" id="{5F7B06D7-09EC-BB2E-F115-C743BE9D5C59}"/>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5" name="Freeform 24">
                <a:extLst>
                  <a:ext uri="{FF2B5EF4-FFF2-40B4-BE49-F238E27FC236}">
                    <a16:creationId xmlns:a16="http://schemas.microsoft.com/office/drawing/2014/main" id="{3FCECFF5-9ACE-C3F9-DF15-954634BF4B73}"/>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6" name="Freeform 25">
                <a:extLst>
                  <a:ext uri="{FF2B5EF4-FFF2-40B4-BE49-F238E27FC236}">
                    <a16:creationId xmlns:a16="http://schemas.microsoft.com/office/drawing/2014/main" id="{B0206981-875B-C863-CF13-F61B2FB037BA}"/>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7" name="Freeform 26">
                <a:extLst>
                  <a:ext uri="{FF2B5EF4-FFF2-40B4-BE49-F238E27FC236}">
                    <a16:creationId xmlns:a16="http://schemas.microsoft.com/office/drawing/2014/main" id="{B35928FA-0B6C-2E1B-E25C-323ED49CBDCF}"/>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27">
                <a:extLst>
                  <a:ext uri="{FF2B5EF4-FFF2-40B4-BE49-F238E27FC236}">
                    <a16:creationId xmlns:a16="http://schemas.microsoft.com/office/drawing/2014/main" id="{75E232DA-820B-592E-377E-8B91174F30B4}"/>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9" name="Freeform 28">
                <a:extLst>
                  <a:ext uri="{FF2B5EF4-FFF2-40B4-BE49-F238E27FC236}">
                    <a16:creationId xmlns:a16="http://schemas.microsoft.com/office/drawing/2014/main" id="{48034C5A-0249-99E0-A880-9FEEC6322BE4}"/>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0" name="Freeform 29">
                <a:extLst>
                  <a:ext uri="{FF2B5EF4-FFF2-40B4-BE49-F238E27FC236}">
                    <a16:creationId xmlns:a16="http://schemas.microsoft.com/office/drawing/2014/main" id="{70DD366E-EE78-1976-6520-3D25637BCF67}"/>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1" name="Freeform 30">
                <a:extLst>
                  <a:ext uri="{FF2B5EF4-FFF2-40B4-BE49-F238E27FC236}">
                    <a16:creationId xmlns:a16="http://schemas.microsoft.com/office/drawing/2014/main" id="{71F7BEA2-BC51-42D2-6C2B-8D663F39EBDB}"/>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31">
                <a:extLst>
                  <a:ext uri="{FF2B5EF4-FFF2-40B4-BE49-F238E27FC236}">
                    <a16:creationId xmlns:a16="http://schemas.microsoft.com/office/drawing/2014/main" id="{5B123E18-5CA3-3A91-3BFA-00E99080DE07}"/>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32">
                <a:extLst>
                  <a:ext uri="{FF2B5EF4-FFF2-40B4-BE49-F238E27FC236}">
                    <a16:creationId xmlns:a16="http://schemas.microsoft.com/office/drawing/2014/main" id="{44EAFA2E-384F-0CE4-1B8C-10C09400D193}"/>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33">
                <a:extLst>
                  <a:ext uri="{FF2B5EF4-FFF2-40B4-BE49-F238E27FC236}">
                    <a16:creationId xmlns:a16="http://schemas.microsoft.com/office/drawing/2014/main" id="{CCF8D310-272F-5D6D-8AD2-C9BD1F02516B}"/>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3" name="Group 212">
              <a:extLst>
                <a:ext uri="{FF2B5EF4-FFF2-40B4-BE49-F238E27FC236}">
                  <a16:creationId xmlns:a16="http://schemas.microsoft.com/office/drawing/2014/main" id="{D2957BA2-8EE7-CEC7-9309-F88F3E41952D}"/>
                </a:ext>
              </a:extLst>
            </p:cNvPr>
            <p:cNvGrpSpPr/>
            <p:nvPr/>
          </p:nvGrpSpPr>
          <p:grpSpPr>
            <a:xfrm>
              <a:off x="9470766" y="2614183"/>
              <a:ext cx="1019692" cy="992506"/>
              <a:chOff x="12491974" y="2089381"/>
              <a:chExt cx="1139506" cy="1109128"/>
            </a:xfrm>
          </p:grpSpPr>
          <p:sp>
            <p:nvSpPr>
              <p:cNvPr id="214" name="Freeform 7">
                <a:extLst>
                  <a:ext uri="{FF2B5EF4-FFF2-40B4-BE49-F238E27FC236}">
                    <a16:creationId xmlns:a16="http://schemas.microsoft.com/office/drawing/2014/main" id="{10778CE2-81CD-91DD-6C0B-F8380E4542B5}"/>
                  </a:ext>
                </a:extLst>
              </p:cNvPr>
              <p:cNvSpPr>
                <a:spLocks/>
              </p:cNvSpPr>
              <p:nvPr/>
            </p:nvSpPr>
            <p:spPr bwMode="auto">
              <a:xfrm>
                <a:off x="12491974" y="2089381"/>
                <a:ext cx="1139506" cy="1109128"/>
              </a:xfrm>
              <a:custGeom>
                <a:avLst/>
                <a:gdLst>
                  <a:gd name="T0" fmla="*/ 86 w 774"/>
                  <a:gd name="T1" fmla="*/ 346 h 753"/>
                  <a:gd name="T2" fmla="*/ 119 w 774"/>
                  <a:gd name="T3" fmla="*/ 346 h 753"/>
                  <a:gd name="T4" fmla="*/ 60 w 774"/>
                  <a:gd name="T5" fmla="*/ 449 h 753"/>
                  <a:gd name="T6" fmla="*/ 0 w 774"/>
                  <a:gd name="T7" fmla="*/ 346 h 753"/>
                  <a:gd name="T8" fmla="*/ 38 w 774"/>
                  <a:gd name="T9" fmla="*/ 346 h 753"/>
                  <a:gd name="T10" fmla="*/ 45 w 774"/>
                  <a:gd name="T11" fmla="*/ 299 h 753"/>
                  <a:gd name="T12" fmla="*/ 113 w 774"/>
                  <a:gd name="T13" fmla="*/ 153 h 753"/>
                  <a:gd name="T14" fmla="*/ 332 w 774"/>
                  <a:gd name="T15" fmla="*/ 18 h 753"/>
                  <a:gd name="T16" fmla="*/ 591 w 774"/>
                  <a:gd name="T17" fmla="*/ 66 h 753"/>
                  <a:gd name="T18" fmla="*/ 754 w 774"/>
                  <a:gd name="T19" fmla="*/ 300 h 753"/>
                  <a:gd name="T20" fmla="*/ 707 w 774"/>
                  <a:gd name="T21" fmla="*/ 565 h 753"/>
                  <a:gd name="T22" fmla="*/ 473 w 774"/>
                  <a:gd name="T23" fmla="*/ 728 h 753"/>
                  <a:gd name="T24" fmla="*/ 140 w 774"/>
                  <a:gd name="T25" fmla="*/ 626 h 753"/>
                  <a:gd name="T26" fmla="*/ 69 w 774"/>
                  <a:gd name="T27" fmla="*/ 521 h 753"/>
                  <a:gd name="T28" fmla="*/ 79 w 774"/>
                  <a:gd name="T29" fmla="*/ 489 h 753"/>
                  <a:gd name="T30" fmla="*/ 112 w 774"/>
                  <a:gd name="T31" fmla="*/ 501 h 753"/>
                  <a:gd name="T32" fmla="*/ 142 w 774"/>
                  <a:gd name="T33" fmla="*/ 554 h 753"/>
                  <a:gd name="T34" fmla="*/ 270 w 774"/>
                  <a:gd name="T35" fmla="*/ 660 h 753"/>
                  <a:gd name="T36" fmla="*/ 419 w 774"/>
                  <a:gd name="T37" fmla="*/ 687 h 753"/>
                  <a:gd name="T38" fmla="*/ 605 w 774"/>
                  <a:gd name="T39" fmla="*/ 611 h 753"/>
                  <a:gd name="T40" fmla="*/ 711 w 774"/>
                  <a:gd name="T41" fmla="*/ 412 h 753"/>
                  <a:gd name="T42" fmla="*/ 649 w 774"/>
                  <a:gd name="T43" fmla="*/ 182 h 753"/>
                  <a:gd name="T44" fmla="*/ 477 w 774"/>
                  <a:gd name="T45" fmla="*/ 69 h 753"/>
                  <a:gd name="T46" fmla="*/ 222 w 774"/>
                  <a:gd name="T47" fmla="*/ 115 h 753"/>
                  <a:gd name="T48" fmla="*/ 92 w 774"/>
                  <a:gd name="T49" fmla="*/ 311 h 753"/>
                  <a:gd name="T50" fmla="*/ 86 w 774"/>
                  <a:gd name="T51" fmla="*/ 346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4" h="753">
                    <a:moveTo>
                      <a:pt x="86" y="346"/>
                    </a:moveTo>
                    <a:cubicBezTo>
                      <a:pt x="98" y="346"/>
                      <a:pt x="108" y="346"/>
                      <a:pt x="119" y="346"/>
                    </a:cubicBezTo>
                    <a:cubicBezTo>
                      <a:pt x="99" y="381"/>
                      <a:pt x="80" y="414"/>
                      <a:pt x="60" y="449"/>
                    </a:cubicBezTo>
                    <a:cubicBezTo>
                      <a:pt x="40" y="415"/>
                      <a:pt x="20" y="381"/>
                      <a:pt x="0" y="346"/>
                    </a:cubicBezTo>
                    <a:cubicBezTo>
                      <a:pt x="14" y="346"/>
                      <a:pt x="26" y="346"/>
                      <a:pt x="38" y="346"/>
                    </a:cubicBezTo>
                    <a:cubicBezTo>
                      <a:pt x="40" y="330"/>
                      <a:pt x="42" y="314"/>
                      <a:pt x="45" y="299"/>
                    </a:cubicBezTo>
                    <a:cubicBezTo>
                      <a:pt x="56" y="245"/>
                      <a:pt x="79" y="196"/>
                      <a:pt x="113" y="153"/>
                    </a:cubicBezTo>
                    <a:cubicBezTo>
                      <a:pt x="169" y="81"/>
                      <a:pt x="242" y="35"/>
                      <a:pt x="332" y="18"/>
                    </a:cubicBezTo>
                    <a:cubicBezTo>
                      <a:pt x="424" y="0"/>
                      <a:pt x="511" y="16"/>
                      <a:pt x="591" y="66"/>
                    </a:cubicBezTo>
                    <a:cubicBezTo>
                      <a:pt x="678" y="121"/>
                      <a:pt x="734" y="199"/>
                      <a:pt x="754" y="300"/>
                    </a:cubicBezTo>
                    <a:cubicBezTo>
                      <a:pt x="774" y="394"/>
                      <a:pt x="758" y="484"/>
                      <a:pt x="707" y="565"/>
                    </a:cubicBezTo>
                    <a:cubicBezTo>
                      <a:pt x="652" y="652"/>
                      <a:pt x="574" y="708"/>
                      <a:pt x="473" y="728"/>
                    </a:cubicBezTo>
                    <a:cubicBezTo>
                      <a:pt x="345" y="753"/>
                      <a:pt x="233" y="718"/>
                      <a:pt x="140" y="626"/>
                    </a:cubicBezTo>
                    <a:cubicBezTo>
                      <a:pt x="110" y="596"/>
                      <a:pt x="87" y="560"/>
                      <a:pt x="69" y="521"/>
                    </a:cubicBezTo>
                    <a:cubicBezTo>
                      <a:pt x="63" y="508"/>
                      <a:pt x="67" y="495"/>
                      <a:pt x="79" y="489"/>
                    </a:cubicBezTo>
                    <a:cubicBezTo>
                      <a:pt x="93" y="483"/>
                      <a:pt x="105" y="487"/>
                      <a:pt x="112" y="501"/>
                    </a:cubicBezTo>
                    <a:cubicBezTo>
                      <a:pt x="122" y="518"/>
                      <a:pt x="131" y="537"/>
                      <a:pt x="142" y="554"/>
                    </a:cubicBezTo>
                    <a:cubicBezTo>
                      <a:pt x="175" y="601"/>
                      <a:pt x="218" y="636"/>
                      <a:pt x="270" y="660"/>
                    </a:cubicBezTo>
                    <a:cubicBezTo>
                      <a:pt x="317" y="681"/>
                      <a:pt x="367" y="690"/>
                      <a:pt x="419" y="687"/>
                    </a:cubicBezTo>
                    <a:cubicBezTo>
                      <a:pt x="489" y="683"/>
                      <a:pt x="552" y="658"/>
                      <a:pt x="605" y="611"/>
                    </a:cubicBezTo>
                    <a:cubicBezTo>
                      <a:pt x="666" y="559"/>
                      <a:pt x="702" y="492"/>
                      <a:pt x="711" y="412"/>
                    </a:cubicBezTo>
                    <a:cubicBezTo>
                      <a:pt x="722" y="327"/>
                      <a:pt x="701" y="250"/>
                      <a:pt x="649" y="182"/>
                    </a:cubicBezTo>
                    <a:cubicBezTo>
                      <a:pt x="605" y="124"/>
                      <a:pt x="547" y="86"/>
                      <a:pt x="477" y="69"/>
                    </a:cubicBezTo>
                    <a:cubicBezTo>
                      <a:pt x="385" y="46"/>
                      <a:pt x="299" y="62"/>
                      <a:pt x="222" y="115"/>
                    </a:cubicBezTo>
                    <a:cubicBezTo>
                      <a:pt x="152" y="162"/>
                      <a:pt x="109" y="228"/>
                      <a:pt x="92" y="311"/>
                    </a:cubicBezTo>
                    <a:cubicBezTo>
                      <a:pt x="89" y="322"/>
                      <a:pt x="88" y="334"/>
                      <a:pt x="86" y="346"/>
                    </a:cubicBezTo>
                    <a:close/>
                  </a:path>
                </a:pathLst>
              </a:custGeom>
              <a:solidFill>
                <a:schemeClr val="accent1"/>
              </a:solidFill>
              <a:ln w="158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215" name="Freeform 8">
                <a:extLst>
                  <a:ext uri="{FF2B5EF4-FFF2-40B4-BE49-F238E27FC236}">
                    <a16:creationId xmlns:a16="http://schemas.microsoft.com/office/drawing/2014/main" id="{ACBAED32-F4E6-8185-08F1-8EB95D7C7050}"/>
                  </a:ext>
                </a:extLst>
              </p:cNvPr>
              <p:cNvSpPr>
                <a:spLocks/>
              </p:cNvSpPr>
              <p:nvPr/>
            </p:nvSpPr>
            <p:spPr bwMode="auto">
              <a:xfrm>
                <a:off x="12974931" y="2226394"/>
                <a:ext cx="329824" cy="739005"/>
              </a:xfrm>
              <a:custGeom>
                <a:avLst/>
                <a:gdLst>
                  <a:gd name="T0" fmla="*/ 122 w 224"/>
                  <a:gd name="T1" fmla="*/ 405 h 502"/>
                  <a:gd name="T2" fmla="*/ 120 w 224"/>
                  <a:gd name="T3" fmla="*/ 401 h 502"/>
                  <a:gd name="T4" fmla="*/ 86 w 224"/>
                  <a:gd name="T5" fmla="*/ 351 h 502"/>
                  <a:gd name="T6" fmla="*/ 79 w 224"/>
                  <a:gd name="T7" fmla="*/ 347 h 502"/>
                  <a:gd name="T8" fmla="*/ 6 w 224"/>
                  <a:gd name="T9" fmla="*/ 293 h 502"/>
                  <a:gd name="T10" fmla="*/ 36 w 224"/>
                  <a:gd name="T11" fmla="*/ 224 h 502"/>
                  <a:gd name="T12" fmla="*/ 41 w 224"/>
                  <a:gd name="T13" fmla="*/ 214 h 502"/>
                  <a:gd name="T14" fmla="*/ 41 w 224"/>
                  <a:gd name="T15" fmla="*/ 144 h 502"/>
                  <a:gd name="T16" fmla="*/ 41 w 224"/>
                  <a:gd name="T17" fmla="*/ 137 h 502"/>
                  <a:gd name="T18" fmla="*/ 11 w 224"/>
                  <a:gd name="T19" fmla="*/ 137 h 502"/>
                  <a:gd name="T20" fmla="*/ 72 w 224"/>
                  <a:gd name="T21" fmla="*/ 0 h 502"/>
                  <a:gd name="T22" fmla="*/ 133 w 224"/>
                  <a:gd name="T23" fmla="*/ 137 h 502"/>
                  <a:gd name="T24" fmla="*/ 103 w 224"/>
                  <a:gd name="T25" fmla="*/ 137 h 502"/>
                  <a:gd name="T26" fmla="*/ 103 w 224"/>
                  <a:gd name="T27" fmla="*/ 143 h 502"/>
                  <a:gd name="T28" fmla="*/ 103 w 224"/>
                  <a:gd name="T29" fmla="*/ 216 h 502"/>
                  <a:gd name="T30" fmla="*/ 107 w 224"/>
                  <a:gd name="T31" fmla="*/ 223 h 502"/>
                  <a:gd name="T32" fmla="*/ 134 w 224"/>
                  <a:gd name="T33" fmla="*/ 306 h 502"/>
                  <a:gd name="T34" fmla="*/ 134 w 224"/>
                  <a:gd name="T35" fmla="*/ 312 h 502"/>
                  <a:gd name="T36" fmla="*/ 171 w 224"/>
                  <a:gd name="T37" fmla="*/ 368 h 502"/>
                  <a:gd name="T38" fmla="*/ 173 w 224"/>
                  <a:gd name="T39" fmla="*/ 371 h 502"/>
                  <a:gd name="T40" fmla="*/ 199 w 224"/>
                  <a:gd name="T41" fmla="*/ 354 h 502"/>
                  <a:gd name="T42" fmla="*/ 224 w 224"/>
                  <a:gd name="T43" fmla="*/ 502 h 502"/>
                  <a:gd name="T44" fmla="*/ 97 w 224"/>
                  <a:gd name="T45" fmla="*/ 422 h 502"/>
                  <a:gd name="T46" fmla="*/ 122 w 224"/>
                  <a:gd name="T47" fmla="*/ 40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4" h="502">
                    <a:moveTo>
                      <a:pt x="122" y="405"/>
                    </a:moveTo>
                    <a:cubicBezTo>
                      <a:pt x="121" y="404"/>
                      <a:pt x="120" y="402"/>
                      <a:pt x="120" y="401"/>
                    </a:cubicBezTo>
                    <a:cubicBezTo>
                      <a:pt x="108" y="384"/>
                      <a:pt x="97" y="368"/>
                      <a:pt x="86" y="351"/>
                    </a:cubicBezTo>
                    <a:cubicBezTo>
                      <a:pt x="84" y="348"/>
                      <a:pt x="82" y="347"/>
                      <a:pt x="79" y="347"/>
                    </a:cubicBezTo>
                    <a:cubicBezTo>
                      <a:pt x="43" y="350"/>
                      <a:pt x="13" y="328"/>
                      <a:pt x="6" y="293"/>
                    </a:cubicBezTo>
                    <a:cubicBezTo>
                      <a:pt x="0" y="267"/>
                      <a:pt x="13" y="239"/>
                      <a:pt x="36" y="224"/>
                    </a:cubicBezTo>
                    <a:cubicBezTo>
                      <a:pt x="40" y="221"/>
                      <a:pt x="41" y="219"/>
                      <a:pt x="41" y="214"/>
                    </a:cubicBezTo>
                    <a:cubicBezTo>
                      <a:pt x="41" y="191"/>
                      <a:pt x="41" y="168"/>
                      <a:pt x="41" y="144"/>
                    </a:cubicBezTo>
                    <a:cubicBezTo>
                      <a:pt x="41" y="142"/>
                      <a:pt x="41" y="140"/>
                      <a:pt x="41" y="137"/>
                    </a:cubicBezTo>
                    <a:cubicBezTo>
                      <a:pt x="31" y="137"/>
                      <a:pt x="21" y="137"/>
                      <a:pt x="11" y="137"/>
                    </a:cubicBezTo>
                    <a:cubicBezTo>
                      <a:pt x="31" y="91"/>
                      <a:pt x="51" y="47"/>
                      <a:pt x="72" y="0"/>
                    </a:cubicBezTo>
                    <a:cubicBezTo>
                      <a:pt x="92" y="46"/>
                      <a:pt x="113" y="91"/>
                      <a:pt x="133" y="137"/>
                    </a:cubicBezTo>
                    <a:cubicBezTo>
                      <a:pt x="123" y="137"/>
                      <a:pt x="113" y="137"/>
                      <a:pt x="103" y="137"/>
                    </a:cubicBezTo>
                    <a:cubicBezTo>
                      <a:pt x="103" y="139"/>
                      <a:pt x="103" y="141"/>
                      <a:pt x="103" y="143"/>
                    </a:cubicBezTo>
                    <a:cubicBezTo>
                      <a:pt x="103" y="167"/>
                      <a:pt x="103" y="191"/>
                      <a:pt x="103" y="216"/>
                    </a:cubicBezTo>
                    <a:cubicBezTo>
                      <a:pt x="103" y="219"/>
                      <a:pt x="104" y="221"/>
                      <a:pt x="107" y="223"/>
                    </a:cubicBezTo>
                    <a:cubicBezTo>
                      <a:pt x="136" y="241"/>
                      <a:pt x="146" y="274"/>
                      <a:pt x="134" y="306"/>
                    </a:cubicBezTo>
                    <a:cubicBezTo>
                      <a:pt x="133" y="308"/>
                      <a:pt x="133" y="311"/>
                      <a:pt x="134" y="312"/>
                    </a:cubicBezTo>
                    <a:cubicBezTo>
                      <a:pt x="146" y="331"/>
                      <a:pt x="159" y="350"/>
                      <a:pt x="171" y="368"/>
                    </a:cubicBezTo>
                    <a:cubicBezTo>
                      <a:pt x="172" y="369"/>
                      <a:pt x="173" y="370"/>
                      <a:pt x="173" y="371"/>
                    </a:cubicBezTo>
                    <a:cubicBezTo>
                      <a:pt x="182" y="365"/>
                      <a:pt x="190" y="360"/>
                      <a:pt x="199" y="354"/>
                    </a:cubicBezTo>
                    <a:cubicBezTo>
                      <a:pt x="207" y="404"/>
                      <a:pt x="215" y="452"/>
                      <a:pt x="224" y="502"/>
                    </a:cubicBezTo>
                    <a:cubicBezTo>
                      <a:pt x="181" y="475"/>
                      <a:pt x="139" y="449"/>
                      <a:pt x="97" y="422"/>
                    </a:cubicBezTo>
                    <a:cubicBezTo>
                      <a:pt x="105" y="416"/>
                      <a:pt x="114" y="411"/>
                      <a:pt x="122" y="405"/>
                    </a:cubicBezTo>
                    <a:close/>
                  </a:path>
                </a:pathLst>
              </a:custGeom>
              <a:solidFill>
                <a:schemeClr val="accent2"/>
              </a:solidFill>
              <a:ln w="158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a:ea typeface="+mn-ea"/>
                  <a:cs typeface="+mn-cs"/>
                </a:endParaRPr>
              </a:p>
            </p:txBody>
          </p:sp>
        </p:grpSp>
      </p:grpSp>
    </p:spTree>
    <p:extLst>
      <p:ext uri="{BB962C8B-B14F-4D97-AF65-F5344CB8AC3E}">
        <p14:creationId xmlns:p14="http://schemas.microsoft.com/office/powerpoint/2010/main" val="2319896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You Might Find TD</a:t>
            </a:r>
          </a:p>
        </p:txBody>
      </p:sp>
      <p:sp>
        <p:nvSpPr>
          <p:cNvPr id="4" name="Slide Number Placeholder 3"/>
          <p:cNvSpPr>
            <a:spLocks noGrp="1"/>
          </p:cNvSpPr>
          <p:nvPr>
            <p:ph type="sldNum" sz="quarter" idx="4"/>
          </p:nvPr>
        </p:nvSpPr>
        <p:spPr/>
        <p:txBody>
          <a:bodyPr/>
          <a:lstStyle/>
          <a:p>
            <a:fld id="{F3C1FD0B-2342-48FB-A867-BE1FD0EAA53B}" type="slidenum">
              <a:rPr lang="en-US"/>
              <a:pPr/>
              <a:t>34</a:t>
            </a:fld>
            <a:endParaRPr lang="en-US" dirty="0"/>
          </a:p>
        </p:txBody>
      </p:sp>
      <p:sp>
        <p:nvSpPr>
          <p:cNvPr id="20" name="Text Placeholder 6"/>
          <p:cNvSpPr>
            <a:spLocks noGrp="1"/>
          </p:cNvSpPr>
          <p:nvPr>
            <p:ph type="body" sz="quarter" idx="10"/>
          </p:nvPr>
        </p:nvSpPr>
        <p:spPr/>
        <p:txBody>
          <a:bodyPr/>
          <a:lstStyle/>
          <a:p>
            <a:r>
              <a:rPr lang="en-US" dirty="0"/>
              <a:t>Epidemiology and Risk Factors for Tardive Dyskinesia</a:t>
            </a:r>
          </a:p>
        </p:txBody>
      </p:sp>
      <p:sp>
        <p:nvSpPr>
          <p:cNvPr id="24" name="Content Placeholder 7">
            <a:extLst>
              <a:ext uri="{FF2B5EF4-FFF2-40B4-BE49-F238E27FC236}">
                <a16:creationId xmlns:a16="http://schemas.microsoft.com/office/drawing/2014/main" id="{86B9397B-703C-4060-BCC5-3CBE79AEA230}"/>
              </a:ext>
            </a:extLst>
          </p:cNvPr>
          <p:cNvSpPr>
            <a:spLocks noGrp="1"/>
          </p:cNvSpPr>
          <p:nvPr>
            <p:ph idx="1"/>
          </p:nvPr>
        </p:nvSpPr>
        <p:spPr>
          <a:xfrm>
            <a:off x="2042478" y="1699418"/>
            <a:ext cx="9509760" cy="511937"/>
          </a:xfrm>
        </p:spPr>
        <p:txBody>
          <a:bodyPr>
            <a:normAutofit/>
          </a:bodyPr>
          <a:lstStyle/>
          <a:p>
            <a:pPr marL="0" indent="0">
              <a:buNone/>
            </a:pPr>
            <a:r>
              <a:rPr lang="en-US" b="1" dirty="0"/>
              <a:t>FDA-Approved Indications for Antipsychotics:</a:t>
            </a:r>
          </a:p>
          <a:p>
            <a:pPr marL="0" indent="0">
              <a:buNone/>
            </a:pPr>
            <a:endParaRPr lang="en-US" b="1" dirty="0"/>
          </a:p>
        </p:txBody>
      </p:sp>
      <p:sp>
        <p:nvSpPr>
          <p:cNvPr id="31" name="TextBox 30">
            <a:extLst>
              <a:ext uri="{FF2B5EF4-FFF2-40B4-BE49-F238E27FC236}">
                <a16:creationId xmlns:a16="http://schemas.microsoft.com/office/drawing/2014/main" id="{D2E0E9F2-70C4-1CE0-D9A4-A07B8F21C136}"/>
              </a:ext>
            </a:extLst>
          </p:cNvPr>
          <p:cNvSpPr txBox="1"/>
          <p:nvPr/>
        </p:nvSpPr>
        <p:spPr>
          <a:xfrm>
            <a:off x="977900" y="5253060"/>
            <a:ext cx="10574338" cy="830997"/>
          </a:xfrm>
          <a:prstGeom prst="rect">
            <a:avLst/>
          </a:prstGeom>
          <a:noFill/>
        </p:spPr>
        <p:txBody>
          <a:bodyPr wrap="square" rtlCol="0">
            <a:spAutoFit/>
          </a:bodyPr>
          <a:lstStyle/>
          <a:p>
            <a:pPr algn="ctr"/>
            <a:r>
              <a:rPr lang="en-US" sz="2000" dirty="0"/>
              <a:t>In 2008, about</a:t>
            </a:r>
            <a:r>
              <a:rPr lang="en-US" sz="2000" dirty="0">
                <a:solidFill>
                  <a:schemeClr val="accent3"/>
                </a:solidFill>
              </a:rPr>
              <a:t> </a:t>
            </a:r>
            <a:r>
              <a:rPr lang="en-US" sz="2800" b="1" dirty="0">
                <a:solidFill>
                  <a:schemeClr val="accent5">
                    <a:lumMod val="75000"/>
                  </a:schemeClr>
                </a:solidFill>
              </a:rPr>
              <a:t>40</a:t>
            </a:r>
            <a:r>
              <a:rPr lang="en-US" sz="2000" b="1" baseline="44000" dirty="0">
                <a:solidFill>
                  <a:schemeClr val="accent5">
                    <a:lumMod val="75000"/>
                  </a:schemeClr>
                </a:solidFill>
              </a:rPr>
              <a:t>%</a:t>
            </a:r>
            <a:r>
              <a:rPr lang="en-US" sz="2000" b="1" dirty="0">
                <a:solidFill>
                  <a:schemeClr val="accent1"/>
                </a:solidFill>
              </a:rPr>
              <a:t> </a:t>
            </a:r>
            <a:r>
              <a:rPr lang="en-US" sz="2000" dirty="0"/>
              <a:t>of atypical antipsychotics and </a:t>
            </a:r>
            <a:r>
              <a:rPr lang="en-US" sz="2800" b="1" dirty="0">
                <a:solidFill>
                  <a:schemeClr val="accent5">
                    <a:lumMod val="75000"/>
                  </a:schemeClr>
                </a:solidFill>
              </a:rPr>
              <a:t>33</a:t>
            </a:r>
            <a:r>
              <a:rPr lang="en-US" sz="2000" b="1" baseline="44000" dirty="0">
                <a:solidFill>
                  <a:schemeClr val="accent5">
                    <a:lumMod val="75000"/>
                  </a:schemeClr>
                </a:solidFill>
              </a:rPr>
              <a:t>%</a:t>
            </a:r>
            <a:r>
              <a:rPr lang="en-US" sz="2000" dirty="0"/>
              <a:t> of typical antipsychotics</a:t>
            </a:r>
            <a:br>
              <a:rPr lang="en-US" sz="2000" dirty="0"/>
            </a:br>
            <a:r>
              <a:rPr lang="en-US" sz="2000" dirty="0"/>
              <a:t>were prescribed for FDA-approved indications</a:t>
            </a:r>
            <a:r>
              <a:rPr lang="en-US" sz="2000" baseline="30000" dirty="0"/>
              <a:t>2</a:t>
            </a:r>
            <a:endParaRPr lang="en-US" sz="2000" dirty="0"/>
          </a:p>
        </p:txBody>
      </p:sp>
      <p:sp>
        <p:nvSpPr>
          <p:cNvPr id="32" name="TextBox 31">
            <a:extLst>
              <a:ext uri="{FF2B5EF4-FFF2-40B4-BE49-F238E27FC236}">
                <a16:creationId xmlns:a16="http://schemas.microsoft.com/office/drawing/2014/main" id="{162B248F-909E-F70A-24B9-FC340CBF14A3}"/>
              </a:ext>
            </a:extLst>
          </p:cNvPr>
          <p:cNvSpPr txBox="1"/>
          <p:nvPr/>
        </p:nvSpPr>
        <p:spPr>
          <a:xfrm>
            <a:off x="977900" y="6196825"/>
            <a:ext cx="10574338" cy="315471"/>
          </a:xfrm>
          <a:prstGeom prst="rect">
            <a:avLst/>
          </a:prstGeom>
          <a:noFill/>
        </p:spPr>
        <p:txBody>
          <a:bodyPr wrap="square" lIns="0" tIns="0" rIns="0" bIns="0" rtlCol="0" anchor="b" anchorCtr="0">
            <a:sp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spcAft>
                <a:spcPts val="300"/>
              </a:spcAft>
              <a:defRPr/>
            </a:pPr>
            <a:r>
              <a:rPr lang="en-US" b="1" dirty="0"/>
              <a:t>FDA, U.S. Food and Drug Administration. </a:t>
            </a:r>
          </a:p>
          <a:p>
            <a:pPr marL="0">
              <a:defRPr/>
            </a:pPr>
            <a:r>
              <a:rPr lang="en-US" b="1" dirty="0"/>
              <a:t>1. </a:t>
            </a:r>
            <a:r>
              <a:rPr lang="en-US" dirty="0"/>
              <a:t>Citrome L, et al. </a:t>
            </a:r>
            <a:r>
              <a:rPr lang="en-US" i="1" dirty="0"/>
              <a:t>Clin Ther. </a:t>
            </a:r>
            <a:r>
              <a:rPr lang="en-US" dirty="0"/>
              <a:t>2013;35(12):1867-1875. </a:t>
            </a:r>
            <a:r>
              <a:rPr lang="en-US" b="1" dirty="0"/>
              <a:t>2.</a:t>
            </a:r>
            <a:r>
              <a:rPr lang="en-US" dirty="0"/>
              <a:t> Alexander GC, et al. </a:t>
            </a:r>
            <a:r>
              <a:rPr lang="en-US" i="1" dirty="0"/>
              <a:t>Pharmacoepidemiol Drug Saf. </a:t>
            </a:r>
            <a:r>
              <a:rPr lang="en-US" dirty="0"/>
              <a:t>2011;20(2):177-184.</a:t>
            </a:r>
          </a:p>
        </p:txBody>
      </p:sp>
      <p:grpSp>
        <p:nvGrpSpPr>
          <p:cNvPr id="3" name="Group 2">
            <a:extLst>
              <a:ext uri="{FF2B5EF4-FFF2-40B4-BE49-F238E27FC236}">
                <a16:creationId xmlns:a16="http://schemas.microsoft.com/office/drawing/2014/main" id="{1B7D1AC6-DF3E-5A39-32CB-3DA2CE87D0CF}"/>
              </a:ext>
            </a:extLst>
          </p:cNvPr>
          <p:cNvGrpSpPr/>
          <p:nvPr/>
        </p:nvGrpSpPr>
        <p:grpSpPr>
          <a:xfrm>
            <a:off x="1528400" y="2205358"/>
            <a:ext cx="9132024" cy="2846781"/>
            <a:chOff x="2095169" y="2205358"/>
            <a:chExt cx="9132024" cy="2846781"/>
          </a:xfrm>
        </p:grpSpPr>
        <p:sp>
          <p:nvSpPr>
            <p:cNvPr id="35" name="Freeform 10">
              <a:extLst>
                <a:ext uri="{FF2B5EF4-FFF2-40B4-BE49-F238E27FC236}">
                  <a16:creationId xmlns:a16="http://schemas.microsoft.com/office/drawing/2014/main" id="{30668D86-9A6A-46D1-4E85-43DA7E60D9ED}"/>
                </a:ext>
              </a:extLst>
            </p:cNvPr>
            <p:cNvSpPr/>
            <p:nvPr/>
          </p:nvSpPr>
          <p:spPr>
            <a:xfrm>
              <a:off x="2095169" y="2205358"/>
              <a:ext cx="2846781" cy="2846781"/>
            </a:xfrm>
            <a:custGeom>
              <a:avLst/>
              <a:gdLst>
                <a:gd name="connsiteX0" fmla="*/ 0 w 1847839"/>
                <a:gd name="connsiteY0" fmla="*/ 923920 h 1847839"/>
                <a:gd name="connsiteX1" fmla="*/ 923920 w 1847839"/>
                <a:gd name="connsiteY1" fmla="*/ 0 h 1847839"/>
                <a:gd name="connsiteX2" fmla="*/ 1847840 w 1847839"/>
                <a:gd name="connsiteY2" fmla="*/ 923920 h 1847839"/>
                <a:gd name="connsiteX3" fmla="*/ 923920 w 1847839"/>
                <a:gd name="connsiteY3" fmla="*/ 1847840 h 1847839"/>
                <a:gd name="connsiteX4" fmla="*/ 0 w 1847839"/>
                <a:gd name="connsiteY4" fmla="*/ 923920 h 184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839" h="1847839">
                  <a:moveTo>
                    <a:pt x="0" y="923920"/>
                  </a:moveTo>
                  <a:cubicBezTo>
                    <a:pt x="0" y="413653"/>
                    <a:pt x="413653" y="0"/>
                    <a:pt x="923920" y="0"/>
                  </a:cubicBezTo>
                  <a:cubicBezTo>
                    <a:pt x="1434187" y="0"/>
                    <a:pt x="1847840" y="413653"/>
                    <a:pt x="1847840" y="923920"/>
                  </a:cubicBezTo>
                  <a:cubicBezTo>
                    <a:pt x="1847840" y="1434187"/>
                    <a:pt x="1434187" y="1847840"/>
                    <a:pt x="923920" y="1847840"/>
                  </a:cubicBezTo>
                  <a:cubicBezTo>
                    <a:pt x="413653" y="1847840"/>
                    <a:pt x="0" y="1434187"/>
                    <a:pt x="0" y="923920"/>
                  </a:cubicBezTo>
                  <a:close/>
                </a:path>
              </a:pathLst>
            </a:custGeom>
            <a:solidFill>
              <a:srgbClr val="2B5F51">
                <a:alpha val="89804"/>
              </a:srgb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rtl="0">
                <a:spcBef>
                  <a:spcPct val="0"/>
                </a:spcBef>
                <a:spcAft>
                  <a:spcPct val="35000"/>
                </a:spcAft>
              </a:pPr>
              <a:r>
                <a:rPr lang="en-US" sz="2000" kern="1200" dirty="0">
                  <a:solidFill>
                    <a:schemeClr val="accent5"/>
                  </a:solidFill>
                </a:rPr>
                <a:t>Schizophrenia</a:t>
              </a:r>
              <a:r>
                <a:rPr lang="en-US" sz="2000" kern="1200" baseline="30000" dirty="0">
                  <a:solidFill>
                    <a:schemeClr val="accent5"/>
                  </a:solidFill>
                </a:rPr>
                <a:t>1</a:t>
              </a:r>
            </a:p>
          </p:txBody>
        </p:sp>
        <p:sp>
          <p:nvSpPr>
            <p:cNvPr id="36" name="Freeform 12">
              <a:extLst>
                <a:ext uri="{FF2B5EF4-FFF2-40B4-BE49-F238E27FC236}">
                  <a16:creationId xmlns:a16="http://schemas.microsoft.com/office/drawing/2014/main" id="{7CE6692A-35F6-E173-A5AC-80FA88F4A246}"/>
                </a:ext>
              </a:extLst>
            </p:cNvPr>
            <p:cNvSpPr/>
            <p:nvPr/>
          </p:nvSpPr>
          <p:spPr>
            <a:xfrm>
              <a:off x="5237791" y="2205358"/>
              <a:ext cx="2846781" cy="2846781"/>
            </a:xfrm>
            <a:custGeom>
              <a:avLst/>
              <a:gdLst>
                <a:gd name="connsiteX0" fmla="*/ 0 w 1847839"/>
                <a:gd name="connsiteY0" fmla="*/ 923920 h 1847839"/>
                <a:gd name="connsiteX1" fmla="*/ 923920 w 1847839"/>
                <a:gd name="connsiteY1" fmla="*/ 0 h 1847839"/>
                <a:gd name="connsiteX2" fmla="*/ 1847840 w 1847839"/>
                <a:gd name="connsiteY2" fmla="*/ 923920 h 1847839"/>
                <a:gd name="connsiteX3" fmla="*/ 923920 w 1847839"/>
                <a:gd name="connsiteY3" fmla="*/ 1847840 h 1847839"/>
                <a:gd name="connsiteX4" fmla="*/ 0 w 1847839"/>
                <a:gd name="connsiteY4" fmla="*/ 923920 h 184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839" h="1847839">
                  <a:moveTo>
                    <a:pt x="0" y="923920"/>
                  </a:moveTo>
                  <a:cubicBezTo>
                    <a:pt x="0" y="413653"/>
                    <a:pt x="413653" y="0"/>
                    <a:pt x="923920" y="0"/>
                  </a:cubicBezTo>
                  <a:cubicBezTo>
                    <a:pt x="1434187" y="0"/>
                    <a:pt x="1847840" y="413653"/>
                    <a:pt x="1847840" y="923920"/>
                  </a:cubicBezTo>
                  <a:cubicBezTo>
                    <a:pt x="1847840" y="1434187"/>
                    <a:pt x="1434187" y="1847840"/>
                    <a:pt x="923920" y="1847840"/>
                  </a:cubicBezTo>
                  <a:cubicBezTo>
                    <a:pt x="413653" y="1847840"/>
                    <a:pt x="0" y="1434187"/>
                    <a:pt x="0" y="923920"/>
                  </a:cubicBezTo>
                  <a:close/>
                </a:path>
              </a:pathLst>
            </a:custGeom>
            <a:solidFill>
              <a:schemeClr val="accent2">
                <a:lumMod val="75000"/>
                <a:alpha val="9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rtl="0">
                <a:spcBef>
                  <a:spcPct val="0"/>
                </a:spcBef>
                <a:spcAft>
                  <a:spcPct val="35000"/>
                </a:spcAft>
              </a:pPr>
              <a:r>
                <a:rPr lang="en-US" sz="2000" kern="1200" dirty="0">
                  <a:solidFill>
                    <a:schemeClr val="bg1"/>
                  </a:solidFill>
                </a:rPr>
                <a:t>Bipolar</a:t>
              </a:r>
              <a:br>
                <a:rPr lang="en-US" sz="2000" kern="1200" dirty="0">
                  <a:solidFill>
                    <a:schemeClr val="bg1"/>
                  </a:solidFill>
                </a:rPr>
              </a:br>
              <a:r>
                <a:rPr lang="en-US" sz="2000" kern="1200" dirty="0">
                  <a:solidFill>
                    <a:schemeClr val="bg1"/>
                  </a:solidFill>
                </a:rPr>
                <a:t>disorder</a:t>
              </a:r>
              <a:r>
                <a:rPr lang="en-US" sz="2000" kern="1200" baseline="30000" dirty="0">
                  <a:solidFill>
                    <a:schemeClr val="bg1"/>
                  </a:solidFill>
                </a:rPr>
                <a:t>1</a:t>
              </a:r>
            </a:p>
          </p:txBody>
        </p:sp>
        <p:sp>
          <p:nvSpPr>
            <p:cNvPr id="37" name="Freeform 13">
              <a:extLst>
                <a:ext uri="{FF2B5EF4-FFF2-40B4-BE49-F238E27FC236}">
                  <a16:creationId xmlns:a16="http://schemas.microsoft.com/office/drawing/2014/main" id="{A7F27210-CCD0-BDE8-3FFC-79B163E3FFD9}"/>
                </a:ext>
              </a:extLst>
            </p:cNvPr>
            <p:cNvSpPr/>
            <p:nvPr/>
          </p:nvSpPr>
          <p:spPr>
            <a:xfrm>
              <a:off x="8380412" y="2205358"/>
              <a:ext cx="2846781" cy="2846781"/>
            </a:xfrm>
            <a:custGeom>
              <a:avLst/>
              <a:gdLst>
                <a:gd name="connsiteX0" fmla="*/ 0 w 1847839"/>
                <a:gd name="connsiteY0" fmla="*/ 923920 h 1847839"/>
                <a:gd name="connsiteX1" fmla="*/ 923920 w 1847839"/>
                <a:gd name="connsiteY1" fmla="*/ 0 h 1847839"/>
                <a:gd name="connsiteX2" fmla="*/ 1847840 w 1847839"/>
                <a:gd name="connsiteY2" fmla="*/ 923920 h 1847839"/>
                <a:gd name="connsiteX3" fmla="*/ 923920 w 1847839"/>
                <a:gd name="connsiteY3" fmla="*/ 1847840 h 1847839"/>
                <a:gd name="connsiteX4" fmla="*/ 0 w 1847839"/>
                <a:gd name="connsiteY4" fmla="*/ 923920 h 184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839" h="1847839">
                  <a:moveTo>
                    <a:pt x="0" y="923920"/>
                  </a:moveTo>
                  <a:cubicBezTo>
                    <a:pt x="0" y="413653"/>
                    <a:pt x="413653" y="0"/>
                    <a:pt x="923920" y="0"/>
                  </a:cubicBezTo>
                  <a:cubicBezTo>
                    <a:pt x="1434187" y="0"/>
                    <a:pt x="1847840" y="413653"/>
                    <a:pt x="1847840" y="923920"/>
                  </a:cubicBezTo>
                  <a:cubicBezTo>
                    <a:pt x="1847840" y="1434187"/>
                    <a:pt x="1434187" y="1847840"/>
                    <a:pt x="923920" y="1847840"/>
                  </a:cubicBezTo>
                  <a:cubicBezTo>
                    <a:pt x="413653" y="1847840"/>
                    <a:pt x="0" y="1434187"/>
                    <a:pt x="0" y="923920"/>
                  </a:cubicBezTo>
                  <a:close/>
                </a:path>
              </a:pathLst>
            </a:custGeom>
            <a:solidFill>
              <a:srgbClr val="007DA5">
                <a:alpha val="89804"/>
              </a:srgb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rtl="0">
                <a:spcBef>
                  <a:spcPct val="0"/>
                </a:spcBef>
                <a:spcAft>
                  <a:spcPct val="35000"/>
                </a:spcAft>
              </a:pPr>
              <a:r>
                <a:rPr lang="en-US" sz="2000" kern="1200" dirty="0">
                  <a:solidFill>
                    <a:schemeClr val="bg1"/>
                  </a:solidFill>
                </a:rPr>
                <a:t>Adjunctive</a:t>
              </a:r>
              <a:br>
                <a:rPr lang="en-US" sz="2000" kern="1200" dirty="0">
                  <a:solidFill>
                    <a:schemeClr val="bg1"/>
                  </a:solidFill>
                </a:rPr>
              </a:br>
              <a:r>
                <a:rPr lang="en-US" sz="2000" kern="1200" dirty="0">
                  <a:solidFill>
                    <a:schemeClr val="bg1"/>
                  </a:solidFill>
                </a:rPr>
                <a:t>treatment for</a:t>
              </a:r>
              <a:br>
                <a:rPr lang="en-US" sz="2000" kern="1200" dirty="0">
                  <a:solidFill>
                    <a:schemeClr val="bg1"/>
                  </a:solidFill>
                </a:rPr>
              </a:br>
              <a:r>
                <a:rPr lang="en-US" sz="2000" kern="1200" dirty="0">
                  <a:solidFill>
                    <a:schemeClr val="bg1"/>
                  </a:solidFill>
                </a:rPr>
                <a:t>major depressive disorder</a:t>
              </a:r>
              <a:r>
                <a:rPr lang="en-US" sz="2000" kern="1200" baseline="30000" dirty="0">
                  <a:solidFill>
                    <a:schemeClr val="bg1"/>
                  </a:solidFill>
                </a:rPr>
                <a:t>1</a:t>
              </a:r>
            </a:p>
          </p:txBody>
        </p:sp>
      </p:grpSp>
      <p:grpSp>
        <p:nvGrpSpPr>
          <p:cNvPr id="38" name="Group 37">
            <a:extLst>
              <a:ext uri="{FF2B5EF4-FFF2-40B4-BE49-F238E27FC236}">
                <a16:creationId xmlns:a16="http://schemas.microsoft.com/office/drawing/2014/main" id="{053CFE71-A62D-F9C9-04D4-925518EB522B}"/>
              </a:ext>
            </a:extLst>
          </p:cNvPr>
          <p:cNvGrpSpPr/>
          <p:nvPr/>
        </p:nvGrpSpPr>
        <p:grpSpPr>
          <a:xfrm>
            <a:off x="980875" y="1424538"/>
            <a:ext cx="930291" cy="932688"/>
            <a:chOff x="980875" y="1424538"/>
            <a:chExt cx="930291" cy="932688"/>
          </a:xfrm>
        </p:grpSpPr>
        <p:grpSp>
          <p:nvGrpSpPr>
            <p:cNvPr id="39" name="Group 38">
              <a:extLst>
                <a:ext uri="{FF2B5EF4-FFF2-40B4-BE49-F238E27FC236}">
                  <a16:creationId xmlns:a16="http://schemas.microsoft.com/office/drawing/2014/main" id="{54367058-9C58-5179-EA23-FC79B54013F9}"/>
                </a:ext>
              </a:extLst>
            </p:cNvPr>
            <p:cNvGrpSpPr/>
            <p:nvPr/>
          </p:nvGrpSpPr>
          <p:grpSpPr>
            <a:xfrm>
              <a:off x="1207846" y="1557496"/>
              <a:ext cx="509587" cy="631137"/>
              <a:chOff x="-3035301" y="1776413"/>
              <a:chExt cx="2628900" cy="3255963"/>
            </a:xfrm>
            <a:solidFill>
              <a:schemeClr val="tx2"/>
            </a:solidFill>
          </p:grpSpPr>
          <p:sp>
            <p:nvSpPr>
              <p:cNvPr id="70" name="Freeform 5">
                <a:extLst>
                  <a:ext uri="{FF2B5EF4-FFF2-40B4-BE49-F238E27FC236}">
                    <a16:creationId xmlns:a16="http://schemas.microsoft.com/office/drawing/2014/main" id="{2C04DBB2-4983-FCF3-C07F-CF226FBD898B}"/>
                  </a:ext>
                </a:extLst>
              </p:cNvPr>
              <p:cNvSpPr>
                <a:spLocks noEditPoints="1"/>
              </p:cNvSpPr>
              <p:nvPr/>
            </p:nvSpPr>
            <p:spPr bwMode="auto">
              <a:xfrm>
                <a:off x="-3035301" y="1776413"/>
                <a:ext cx="2628900" cy="3255963"/>
              </a:xfrm>
              <a:custGeom>
                <a:avLst/>
                <a:gdLst>
                  <a:gd name="T0" fmla="*/ 64 w 696"/>
                  <a:gd name="T1" fmla="*/ 512 h 862"/>
                  <a:gd name="T2" fmla="*/ 108 w 696"/>
                  <a:gd name="T3" fmla="*/ 89 h 862"/>
                  <a:gd name="T4" fmla="*/ 620 w 696"/>
                  <a:gd name="T5" fmla="*/ 312 h 862"/>
                  <a:gd name="T6" fmla="*/ 619 w 696"/>
                  <a:gd name="T7" fmla="*/ 558 h 862"/>
                  <a:gd name="T8" fmla="*/ 478 w 696"/>
                  <a:gd name="T9" fmla="*/ 734 h 862"/>
                  <a:gd name="T10" fmla="*/ 435 w 696"/>
                  <a:gd name="T11" fmla="*/ 380 h 862"/>
                  <a:gd name="T12" fmla="*/ 471 w 696"/>
                  <a:gd name="T13" fmla="*/ 352 h 862"/>
                  <a:gd name="T14" fmla="*/ 438 w 696"/>
                  <a:gd name="T15" fmla="*/ 277 h 862"/>
                  <a:gd name="T16" fmla="*/ 463 w 696"/>
                  <a:gd name="T17" fmla="*/ 219 h 862"/>
                  <a:gd name="T18" fmla="*/ 410 w 696"/>
                  <a:gd name="T19" fmla="*/ 211 h 862"/>
                  <a:gd name="T20" fmla="*/ 377 w 696"/>
                  <a:gd name="T21" fmla="*/ 132 h 862"/>
                  <a:gd name="T22" fmla="*/ 321 w 696"/>
                  <a:gd name="T23" fmla="*/ 155 h 862"/>
                  <a:gd name="T24" fmla="*/ 247 w 696"/>
                  <a:gd name="T25" fmla="*/ 125 h 862"/>
                  <a:gd name="T26" fmla="*/ 212 w 696"/>
                  <a:gd name="T27" fmla="*/ 139 h 862"/>
                  <a:gd name="T28" fmla="*/ 181 w 696"/>
                  <a:gd name="T29" fmla="*/ 213 h 862"/>
                  <a:gd name="T30" fmla="*/ 125 w 696"/>
                  <a:gd name="T31" fmla="*/ 240 h 862"/>
                  <a:gd name="T32" fmla="*/ 158 w 696"/>
                  <a:gd name="T33" fmla="*/ 315 h 862"/>
                  <a:gd name="T34" fmla="*/ 133 w 696"/>
                  <a:gd name="T35" fmla="*/ 374 h 862"/>
                  <a:gd name="T36" fmla="*/ 186 w 696"/>
                  <a:gd name="T37" fmla="*/ 382 h 862"/>
                  <a:gd name="T38" fmla="*/ 219 w 696"/>
                  <a:gd name="T39" fmla="*/ 460 h 862"/>
                  <a:gd name="T40" fmla="*/ 274 w 696"/>
                  <a:gd name="T41" fmla="*/ 438 h 862"/>
                  <a:gd name="T42" fmla="*/ 349 w 696"/>
                  <a:gd name="T43" fmla="*/ 468 h 862"/>
                  <a:gd name="T44" fmla="*/ 383 w 696"/>
                  <a:gd name="T45" fmla="*/ 454 h 862"/>
                  <a:gd name="T46" fmla="*/ 414 w 696"/>
                  <a:gd name="T47" fmla="*/ 380 h 862"/>
                  <a:gd name="T48" fmla="*/ 389 w 696"/>
                  <a:gd name="T49" fmla="*/ 539 h 862"/>
                  <a:gd name="T50" fmla="*/ 402 w 696"/>
                  <a:gd name="T51" fmla="*/ 576 h 862"/>
                  <a:gd name="T52" fmla="*/ 387 w 696"/>
                  <a:gd name="T53" fmla="*/ 615 h 862"/>
                  <a:gd name="T54" fmla="*/ 426 w 696"/>
                  <a:gd name="T55" fmla="*/ 631 h 862"/>
                  <a:gd name="T56" fmla="*/ 448 w 696"/>
                  <a:gd name="T57" fmla="*/ 667 h 862"/>
                  <a:gd name="T58" fmla="*/ 486 w 696"/>
                  <a:gd name="T59" fmla="*/ 645 h 862"/>
                  <a:gd name="T60" fmla="*/ 526 w 696"/>
                  <a:gd name="T61" fmla="*/ 650 h 862"/>
                  <a:gd name="T62" fmla="*/ 532 w 696"/>
                  <a:gd name="T63" fmla="*/ 607 h 862"/>
                  <a:gd name="T64" fmla="*/ 560 w 696"/>
                  <a:gd name="T65" fmla="*/ 578 h 862"/>
                  <a:gd name="T66" fmla="*/ 531 w 696"/>
                  <a:gd name="T67" fmla="*/ 549 h 862"/>
                  <a:gd name="T68" fmla="*/ 526 w 696"/>
                  <a:gd name="T69" fmla="*/ 508 h 862"/>
                  <a:gd name="T70" fmla="*/ 486 w 696"/>
                  <a:gd name="T71" fmla="*/ 513 h 862"/>
                  <a:gd name="T72" fmla="*/ 450 w 696"/>
                  <a:gd name="T73" fmla="*/ 490 h 862"/>
                  <a:gd name="T74" fmla="*/ 430 w 696"/>
                  <a:gd name="T75" fmla="*/ 523 h 862"/>
                  <a:gd name="T76" fmla="*/ 250 w 696"/>
                  <a:gd name="T77" fmla="*/ 625 h 862"/>
                  <a:gd name="T78" fmla="*/ 289 w 696"/>
                  <a:gd name="T79" fmla="*/ 616 h 862"/>
                  <a:gd name="T80" fmla="*/ 329 w 696"/>
                  <a:gd name="T81" fmla="*/ 633 h 862"/>
                  <a:gd name="T82" fmla="*/ 347 w 696"/>
                  <a:gd name="T83" fmla="*/ 596 h 862"/>
                  <a:gd name="T84" fmla="*/ 385 w 696"/>
                  <a:gd name="T85" fmla="*/ 575 h 862"/>
                  <a:gd name="T86" fmla="*/ 365 w 696"/>
                  <a:gd name="T87" fmla="*/ 538 h 862"/>
                  <a:gd name="T88" fmla="*/ 373 w 696"/>
                  <a:gd name="T89" fmla="*/ 499 h 862"/>
                  <a:gd name="T90" fmla="*/ 332 w 696"/>
                  <a:gd name="T91" fmla="*/ 490 h 862"/>
                  <a:gd name="T92" fmla="*/ 306 w 696"/>
                  <a:gd name="T93" fmla="*/ 458 h 862"/>
                  <a:gd name="T94" fmla="*/ 268 w 696"/>
                  <a:gd name="T95" fmla="*/ 487 h 862"/>
                  <a:gd name="T96" fmla="*/ 234 w 696"/>
                  <a:gd name="T97" fmla="*/ 484 h 862"/>
                  <a:gd name="T98" fmla="*/ 234 w 696"/>
                  <a:gd name="T99" fmla="*/ 526 h 862"/>
                  <a:gd name="T100" fmla="*/ 208 w 696"/>
                  <a:gd name="T101" fmla="*/ 558 h 862"/>
                  <a:gd name="T102" fmla="*/ 240 w 696"/>
                  <a:gd name="T103" fmla="*/ 584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6" h="862">
                    <a:moveTo>
                      <a:pt x="478" y="862"/>
                    </a:moveTo>
                    <a:cubicBezTo>
                      <a:pt x="340" y="862"/>
                      <a:pt x="203" y="862"/>
                      <a:pt x="66" y="862"/>
                    </a:cubicBezTo>
                    <a:cubicBezTo>
                      <a:pt x="66" y="747"/>
                      <a:pt x="66" y="633"/>
                      <a:pt x="66" y="519"/>
                    </a:cubicBezTo>
                    <a:cubicBezTo>
                      <a:pt x="66" y="516"/>
                      <a:pt x="65" y="514"/>
                      <a:pt x="64" y="512"/>
                    </a:cubicBezTo>
                    <a:cubicBezTo>
                      <a:pt x="52" y="495"/>
                      <a:pt x="41" y="477"/>
                      <a:pt x="33" y="458"/>
                    </a:cubicBezTo>
                    <a:cubicBezTo>
                      <a:pt x="18" y="426"/>
                      <a:pt x="10" y="393"/>
                      <a:pt x="5" y="358"/>
                    </a:cubicBezTo>
                    <a:cubicBezTo>
                      <a:pt x="0" y="326"/>
                      <a:pt x="1" y="294"/>
                      <a:pt x="8" y="262"/>
                    </a:cubicBezTo>
                    <a:cubicBezTo>
                      <a:pt x="22" y="193"/>
                      <a:pt x="55" y="135"/>
                      <a:pt x="108" y="89"/>
                    </a:cubicBezTo>
                    <a:cubicBezTo>
                      <a:pt x="184" y="25"/>
                      <a:pt x="272" y="0"/>
                      <a:pt x="370" y="20"/>
                    </a:cubicBezTo>
                    <a:cubicBezTo>
                      <a:pt x="443" y="35"/>
                      <a:pt x="504" y="73"/>
                      <a:pt x="551" y="131"/>
                    </a:cubicBezTo>
                    <a:cubicBezTo>
                      <a:pt x="588" y="177"/>
                      <a:pt x="609" y="229"/>
                      <a:pt x="616" y="287"/>
                    </a:cubicBezTo>
                    <a:cubicBezTo>
                      <a:pt x="617" y="295"/>
                      <a:pt x="617" y="304"/>
                      <a:pt x="620" y="312"/>
                    </a:cubicBezTo>
                    <a:cubicBezTo>
                      <a:pt x="645" y="391"/>
                      <a:pt x="670" y="471"/>
                      <a:pt x="695" y="550"/>
                    </a:cubicBezTo>
                    <a:cubicBezTo>
                      <a:pt x="695" y="551"/>
                      <a:pt x="695" y="552"/>
                      <a:pt x="696" y="554"/>
                    </a:cubicBezTo>
                    <a:cubicBezTo>
                      <a:pt x="670" y="554"/>
                      <a:pt x="644" y="554"/>
                      <a:pt x="619" y="554"/>
                    </a:cubicBezTo>
                    <a:cubicBezTo>
                      <a:pt x="619" y="555"/>
                      <a:pt x="619" y="557"/>
                      <a:pt x="619" y="558"/>
                    </a:cubicBezTo>
                    <a:cubicBezTo>
                      <a:pt x="619" y="575"/>
                      <a:pt x="619" y="592"/>
                      <a:pt x="618" y="608"/>
                    </a:cubicBezTo>
                    <a:cubicBezTo>
                      <a:pt x="617" y="627"/>
                      <a:pt x="612" y="645"/>
                      <a:pt x="603" y="662"/>
                    </a:cubicBezTo>
                    <a:cubicBezTo>
                      <a:pt x="579" y="704"/>
                      <a:pt x="541" y="726"/>
                      <a:pt x="494" y="732"/>
                    </a:cubicBezTo>
                    <a:cubicBezTo>
                      <a:pt x="488" y="733"/>
                      <a:pt x="483" y="733"/>
                      <a:pt x="478" y="734"/>
                    </a:cubicBezTo>
                    <a:cubicBezTo>
                      <a:pt x="478" y="734"/>
                      <a:pt x="477" y="734"/>
                      <a:pt x="477" y="735"/>
                    </a:cubicBezTo>
                    <a:cubicBezTo>
                      <a:pt x="477" y="777"/>
                      <a:pt x="477" y="819"/>
                      <a:pt x="478" y="862"/>
                    </a:cubicBezTo>
                    <a:close/>
                    <a:moveTo>
                      <a:pt x="435" y="380"/>
                    </a:moveTo>
                    <a:cubicBezTo>
                      <a:pt x="435" y="380"/>
                      <a:pt x="435" y="380"/>
                      <a:pt x="435" y="380"/>
                    </a:cubicBezTo>
                    <a:cubicBezTo>
                      <a:pt x="441" y="381"/>
                      <a:pt x="447" y="381"/>
                      <a:pt x="452" y="381"/>
                    </a:cubicBezTo>
                    <a:cubicBezTo>
                      <a:pt x="459" y="382"/>
                      <a:pt x="459" y="381"/>
                      <a:pt x="462" y="376"/>
                    </a:cubicBezTo>
                    <a:cubicBezTo>
                      <a:pt x="462" y="375"/>
                      <a:pt x="462" y="374"/>
                      <a:pt x="462" y="374"/>
                    </a:cubicBezTo>
                    <a:cubicBezTo>
                      <a:pt x="465" y="367"/>
                      <a:pt x="468" y="359"/>
                      <a:pt x="471" y="352"/>
                    </a:cubicBezTo>
                    <a:cubicBezTo>
                      <a:pt x="471" y="350"/>
                      <a:pt x="471" y="348"/>
                      <a:pt x="469" y="347"/>
                    </a:cubicBezTo>
                    <a:cubicBezTo>
                      <a:pt x="459" y="338"/>
                      <a:pt x="449" y="329"/>
                      <a:pt x="439" y="320"/>
                    </a:cubicBezTo>
                    <a:cubicBezTo>
                      <a:pt x="438" y="318"/>
                      <a:pt x="437" y="317"/>
                      <a:pt x="437" y="315"/>
                    </a:cubicBezTo>
                    <a:cubicBezTo>
                      <a:pt x="440" y="302"/>
                      <a:pt x="440" y="289"/>
                      <a:pt x="438" y="277"/>
                    </a:cubicBezTo>
                    <a:cubicBezTo>
                      <a:pt x="437" y="275"/>
                      <a:pt x="438" y="274"/>
                      <a:pt x="439" y="273"/>
                    </a:cubicBezTo>
                    <a:cubicBezTo>
                      <a:pt x="449" y="264"/>
                      <a:pt x="459" y="255"/>
                      <a:pt x="469" y="246"/>
                    </a:cubicBezTo>
                    <a:cubicBezTo>
                      <a:pt x="471" y="244"/>
                      <a:pt x="471" y="242"/>
                      <a:pt x="470" y="240"/>
                    </a:cubicBezTo>
                    <a:cubicBezTo>
                      <a:pt x="468" y="233"/>
                      <a:pt x="465" y="226"/>
                      <a:pt x="463" y="219"/>
                    </a:cubicBezTo>
                    <a:cubicBezTo>
                      <a:pt x="462" y="217"/>
                      <a:pt x="461" y="215"/>
                      <a:pt x="460" y="213"/>
                    </a:cubicBezTo>
                    <a:cubicBezTo>
                      <a:pt x="459" y="211"/>
                      <a:pt x="457" y="211"/>
                      <a:pt x="455" y="211"/>
                    </a:cubicBezTo>
                    <a:cubicBezTo>
                      <a:pt x="441" y="212"/>
                      <a:pt x="428" y="212"/>
                      <a:pt x="414" y="213"/>
                    </a:cubicBezTo>
                    <a:cubicBezTo>
                      <a:pt x="413" y="213"/>
                      <a:pt x="411" y="212"/>
                      <a:pt x="410" y="211"/>
                    </a:cubicBezTo>
                    <a:cubicBezTo>
                      <a:pt x="403" y="200"/>
                      <a:pt x="394" y="191"/>
                      <a:pt x="383" y="184"/>
                    </a:cubicBezTo>
                    <a:cubicBezTo>
                      <a:pt x="382" y="183"/>
                      <a:pt x="381" y="181"/>
                      <a:pt x="381" y="180"/>
                    </a:cubicBezTo>
                    <a:cubicBezTo>
                      <a:pt x="382" y="167"/>
                      <a:pt x="382" y="154"/>
                      <a:pt x="383" y="141"/>
                    </a:cubicBezTo>
                    <a:cubicBezTo>
                      <a:pt x="383" y="135"/>
                      <a:pt x="383" y="135"/>
                      <a:pt x="377" y="132"/>
                    </a:cubicBezTo>
                    <a:cubicBezTo>
                      <a:pt x="377" y="132"/>
                      <a:pt x="376" y="132"/>
                      <a:pt x="376" y="131"/>
                    </a:cubicBezTo>
                    <a:cubicBezTo>
                      <a:pt x="368" y="129"/>
                      <a:pt x="361" y="126"/>
                      <a:pt x="353" y="123"/>
                    </a:cubicBezTo>
                    <a:cubicBezTo>
                      <a:pt x="351" y="122"/>
                      <a:pt x="350" y="123"/>
                      <a:pt x="349" y="124"/>
                    </a:cubicBezTo>
                    <a:cubicBezTo>
                      <a:pt x="340" y="135"/>
                      <a:pt x="330" y="145"/>
                      <a:pt x="321" y="155"/>
                    </a:cubicBezTo>
                    <a:cubicBezTo>
                      <a:pt x="320" y="156"/>
                      <a:pt x="319" y="157"/>
                      <a:pt x="317" y="156"/>
                    </a:cubicBezTo>
                    <a:cubicBezTo>
                      <a:pt x="304" y="154"/>
                      <a:pt x="292" y="154"/>
                      <a:pt x="279" y="156"/>
                    </a:cubicBezTo>
                    <a:cubicBezTo>
                      <a:pt x="277" y="157"/>
                      <a:pt x="276" y="156"/>
                      <a:pt x="274" y="155"/>
                    </a:cubicBezTo>
                    <a:cubicBezTo>
                      <a:pt x="265" y="145"/>
                      <a:pt x="256" y="135"/>
                      <a:pt x="247" y="125"/>
                    </a:cubicBezTo>
                    <a:cubicBezTo>
                      <a:pt x="245" y="123"/>
                      <a:pt x="244" y="123"/>
                      <a:pt x="242" y="123"/>
                    </a:cubicBezTo>
                    <a:cubicBezTo>
                      <a:pt x="235" y="126"/>
                      <a:pt x="227" y="129"/>
                      <a:pt x="220" y="132"/>
                    </a:cubicBezTo>
                    <a:cubicBezTo>
                      <a:pt x="218" y="132"/>
                      <a:pt x="217" y="133"/>
                      <a:pt x="215" y="134"/>
                    </a:cubicBezTo>
                    <a:cubicBezTo>
                      <a:pt x="213" y="135"/>
                      <a:pt x="212" y="137"/>
                      <a:pt x="212" y="139"/>
                    </a:cubicBezTo>
                    <a:cubicBezTo>
                      <a:pt x="213" y="153"/>
                      <a:pt x="214" y="166"/>
                      <a:pt x="215" y="179"/>
                    </a:cubicBezTo>
                    <a:cubicBezTo>
                      <a:pt x="215" y="182"/>
                      <a:pt x="214" y="183"/>
                      <a:pt x="212" y="184"/>
                    </a:cubicBezTo>
                    <a:cubicBezTo>
                      <a:pt x="202" y="191"/>
                      <a:pt x="193" y="200"/>
                      <a:pt x="186" y="210"/>
                    </a:cubicBezTo>
                    <a:cubicBezTo>
                      <a:pt x="184" y="212"/>
                      <a:pt x="183" y="213"/>
                      <a:pt x="181" y="213"/>
                    </a:cubicBezTo>
                    <a:cubicBezTo>
                      <a:pt x="168" y="212"/>
                      <a:pt x="156" y="211"/>
                      <a:pt x="143" y="211"/>
                    </a:cubicBezTo>
                    <a:cubicBezTo>
                      <a:pt x="137" y="211"/>
                      <a:pt x="136" y="211"/>
                      <a:pt x="133" y="217"/>
                    </a:cubicBezTo>
                    <a:cubicBezTo>
                      <a:pt x="133" y="218"/>
                      <a:pt x="133" y="218"/>
                      <a:pt x="133" y="219"/>
                    </a:cubicBezTo>
                    <a:cubicBezTo>
                      <a:pt x="130" y="226"/>
                      <a:pt x="128" y="233"/>
                      <a:pt x="125" y="240"/>
                    </a:cubicBezTo>
                    <a:cubicBezTo>
                      <a:pt x="124" y="242"/>
                      <a:pt x="124" y="244"/>
                      <a:pt x="126" y="245"/>
                    </a:cubicBezTo>
                    <a:cubicBezTo>
                      <a:pt x="136" y="254"/>
                      <a:pt x="146" y="263"/>
                      <a:pt x="156" y="272"/>
                    </a:cubicBezTo>
                    <a:cubicBezTo>
                      <a:pt x="158" y="274"/>
                      <a:pt x="159" y="275"/>
                      <a:pt x="158" y="277"/>
                    </a:cubicBezTo>
                    <a:cubicBezTo>
                      <a:pt x="156" y="290"/>
                      <a:pt x="155" y="303"/>
                      <a:pt x="158" y="315"/>
                    </a:cubicBezTo>
                    <a:cubicBezTo>
                      <a:pt x="158" y="317"/>
                      <a:pt x="158" y="318"/>
                      <a:pt x="156" y="320"/>
                    </a:cubicBezTo>
                    <a:cubicBezTo>
                      <a:pt x="146" y="329"/>
                      <a:pt x="136" y="338"/>
                      <a:pt x="126" y="347"/>
                    </a:cubicBezTo>
                    <a:cubicBezTo>
                      <a:pt x="124" y="349"/>
                      <a:pt x="124" y="350"/>
                      <a:pt x="125" y="352"/>
                    </a:cubicBezTo>
                    <a:cubicBezTo>
                      <a:pt x="128" y="359"/>
                      <a:pt x="130" y="367"/>
                      <a:pt x="133" y="374"/>
                    </a:cubicBezTo>
                    <a:cubicBezTo>
                      <a:pt x="134" y="376"/>
                      <a:pt x="135" y="378"/>
                      <a:pt x="136" y="380"/>
                    </a:cubicBezTo>
                    <a:cubicBezTo>
                      <a:pt x="137" y="381"/>
                      <a:pt x="139" y="382"/>
                      <a:pt x="140" y="381"/>
                    </a:cubicBezTo>
                    <a:cubicBezTo>
                      <a:pt x="154" y="381"/>
                      <a:pt x="167" y="380"/>
                      <a:pt x="181" y="379"/>
                    </a:cubicBezTo>
                    <a:cubicBezTo>
                      <a:pt x="183" y="379"/>
                      <a:pt x="185" y="380"/>
                      <a:pt x="186" y="382"/>
                    </a:cubicBezTo>
                    <a:cubicBezTo>
                      <a:pt x="193" y="392"/>
                      <a:pt x="202" y="401"/>
                      <a:pt x="212" y="408"/>
                    </a:cubicBezTo>
                    <a:cubicBezTo>
                      <a:pt x="214" y="409"/>
                      <a:pt x="215" y="411"/>
                      <a:pt x="215" y="413"/>
                    </a:cubicBezTo>
                    <a:cubicBezTo>
                      <a:pt x="214" y="426"/>
                      <a:pt x="213" y="438"/>
                      <a:pt x="212" y="451"/>
                    </a:cubicBezTo>
                    <a:cubicBezTo>
                      <a:pt x="212" y="457"/>
                      <a:pt x="213" y="458"/>
                      <a:pt x="219" y="460"/>
                    </a:cubicBezTo>
                    <a:cubicBezTo>
                      <a:pt x="219" y="460"/>
                      <a:pt x="220" y="461"/>
                      <a:pt x="220" y="461"/>
                    </a:cubicBezTo>
                    <a:cubicBezTo>
                      <a:pt x="227" y="463"/>
                      <a:pt x="235" y="466"/>
                      <a:pt x="242" y="469"/>
                    </a:cubicBezTo>
                    <a:cubicBezTo>
                      <a:pt x="244" y="470"/>
                      <a:pt x="246" y="469"/>
                      <a:pt x="247" y="468"/>
                    </a:cubicBezTo>
                    <a:cubicBezTo>
                      <a:pt x="256" y="457"/>
                      <a:pt x="265" y="448"/>
                      <a:pt x="274" y="438"/>
                    </a:cubicBezTo>
                    <a:cubicBezTo>
                      <a:pt x="276" y="436"/>
                      <a:pt x="277" y="435"/>
                      <a:pt x="279" y="436"/>
                    </a:cubicBezTo>
                    <a:cubicBezTo>
                      <a:pt x="292" y="438"/>
                      <a:pt x="304" y="439"/>
                      <a:pt x="316" y="436"/>
                    </a:cubicBezTo>
                    <a:cubicBezTo>
                      <a:pt x="319" y="435"/>
                      <a:pt x="320" y="436"/>
                      <a:pt x="322" y="438"/>
                    </a:cubicBezTo>
                    <a:cubicBezTo>
                      <a:pt x="331" y="448"/>
                      <a:pt x="340" y="458"/>
                      <a:pt x="349" y="468"/>
                    </a:cubicBezTo>
                    <a:cubicBezTo>
                      <a:pt x="350" y="470"/>
                      <a:pt x="352" y="470"/>
                      <a:pt x="354" y="469"/>
                    </a:cubicBezTo>
                    <a:cubicBezTo>
                      <a:pt x="361" y="466"/>
                      <a:pt x="368" y="464"/>
                      <a:pt x="376" y="461"/>
                    </a:cubicBezTo>
                    <a:cubicBezTo>
                      <a:pt x="377" y="460"/>
                      <a:pt x="379" y="459"/>
                      <a:pt x="381" y="458"/>
                    </a:cubicBezTo>
                    <a:cubicBezTo>
                      <a:pt x="383" y="457"/>
                      <a:pt x="383" y="456"/>
                      <a:pt x="383" y="454"/>
                    </a:cubicBezTo>
                    <a:cubicBezTo>
                      <a:pt x="382" y="440"/>
                      <a:pt x="382" y="426"/>
                      <a:pt x="381" y="412"/>
                    </a:cubicBezTo>
                    <a:cubicBezTo>
                      <a:pt x="381" y="411"/>
                      <a:pt x="382" y="409"/>
                      <a:pt x="383" y="409"/>
                    </a:cubicBezTo>
                    <a:cubicBezTo>
                      <a:pt x="394" y="401"/>
                      <a:pt x="403" y="392"/>
                      <a:pt x="410" y="381"/>
                    </a:cubicBezTo>
                    <a:cubicBezTo>
                      <a:pt x="411" y="380"/>
                      <a:pt x="413" y="380"/>
                      <a:pt x="414" y="380"/>
                    </a:cubicBezTo>
                    <a:cubicBezTo>
                      <a:pt x="421" y="380"/>
                      <a:pt x="428" y="380"/>
                      <a:pt x="435" y="380"/>
                    </a:cubicBezTo>
                    <a:close/>
                    <a:moveTo>
                      <a:pt x="401" y="521"/>
                    </a:moveTo>
                    <a:cubicBezTo>
                      <a:pt x="401" y="521"/>
                      <a:pt x="400" y="522"/>
                      <a:pt x="399" y="523"/>
                    </a:cubicBezTo>
                    <a:cubicBezTo>
                      <a:pt x="396" y="528"/>
                      <a:pt x="392" y="533"/>
                      <a:pt x="389" y="539"/>
                    </a:cubicBezTo>
                    <a:cubicBezTo>
                      <a:pt x="389" y="540"/>
                      <a:pt x="389" y="542"/>
                      <a:pt x="390" y="543"/>
                    </a:cubicBezTo>
                    <a:cubicBezTo>
                      <a:pt x="394" y="549"/>
                      <a:pt x="398" y="555"/>
                      <a:pt x="403" y="560"/>
                    </a:cubicBezTo>
                    <a:cubicBezTo>
                      <a:pt x="403" y="561"/>
                      <a:pt x="404" y="563"/>
                      <a:pt x="404" y="564"/>
                    </a:cubicBezTo>
                    <a:cubicBezTo>
                      <a:pt x="403" y="568"/>
                      <a:pt x="403" y="572"/>
                      <a:pt x="402" y="576"/>
                    </a:cubicBezTo>
                    <a:cubicBezTo>
                      <a:pt x="402" y="578"/>
                      <a:pt x="401" y="580"/>
                      <a:pt x="400" y="581"/>
                    </a:cubicBezTo>
                    <a:cubicBezTo>
                      <a:pt x="394" y="586"/>
                      <a:pt x="389" y="591"/>
                      <a:pt x="383" y="596"/>
                    </a:cubicBezTo>
                    <a:cubicBezTo>
                      <a:pt x="382" y="597"/>
                      <a:pt x="381" y="598"/>
                      <a:pt x="382" y="599"/>
                    </a:cubicBezTo>
                    <a:cubicBezTo>
                      <a:pt x="383" y="605"/>
                      <a:pt x="385" y="610"/>
                      <a:pt x="387" y="615"/>
                    </a:cubicBezTo>
                    <a:cubicBezTo>
                      <a:pt x="387" y="618"/>
                      <a:pt x="389" y="619"/>
                      <a:pt x="392" y="619"/>
                    </a:cubicBezTo>
                    <a:cubicBezTo>
                      <a:pt x="398" y="619"/>
                      <a:pt x="405" y="619"/>
                      <a:pt x="411" y="619"/>
                    </a:cubicBezTo>
                    <a:cubicBezTo>
                      <a:pt x="414" y="619"/>
                      <a:pt x="416" y="620"/>
                      <a:pt x="418" y="622"/>
                    </a:cubicBezTo>
                    <a:cubicBezTo>
                      <a:pt x="421" y="625"/>
                      <a:pt x="424" y="628"/>
                      <a:pt x="426" y="631"/>
                    </a:cubicBezTo>
                    <a:cubicBezTo>
                      <a:pt x="428" y="632"/>
                      <a:pt x="429" y="634"/>
                      <a:pt x="429" y="636"/>
                    </a:cubicBezTo>
                    <a:cubicBezTo>
                      <a:pt x="429" y="643"/>
                      <a:pt x="430" y="650"/>
                      <a:pt x="430" y="657"/>
                    </a:cubicBezTo>
                    <a:cubicBezTo>
                      <a:pt x="430" y="659"/>
                      <a:pt x="431" y="661"/>
                      <a:pt x="433" y="661"/>
                    </a:cubicBezTo>
                    <a:cubicBezTo>
                      <a:pt x="438" y="663"/>
                      <a:pt x="443" y="665"/>
                      <a:pt x="448" y="667"/>
                    </a:cubicBezTo>
                    <a:cubicBezTo>
                      <a:pt x="449" y="667"/>
                      <a:pt x="451" y="666"/>
                      <a:pt x="452" y="665"/>
                    </a:cubicBezTo>
                    <a:cubicBezTo>
                      <a:pt x="457" y="660"/>
                      <a:pt x="461" y="654"/>
                      <a:pt x="466" y="649"/>
                    </a:cubicBezTo>
                    <a:cubicBezTo>
                      <a:pt x="467" y="648"/>
                      <a:pt x="469" y="647"/>
                      <a:pt x="470" y="647"/>
                    </a:cubicBezTo>
                    <a:cubicBezTo>
                      <a:pt x="475" y="646"/>
                      <a:pt x="481" y="646"/>
                      <a:pt x="486" y="645"/>
                    </a:cubicBezTo>
                    <a:cubicBezTo>
                      <a:pt x="487" y="645"/>
                      <a:pt x="489" y="645"/>
                      <a:pt x="490" y="646"/>
                    </a:cubicBezTo>
                    <a:cubicBezTo>
                      <a:pt x="496" y="650"/>
                      <a:pt x="502" y="654"/>
                      <a:pt x="508" y="658"/>
                    </a:cubicBezTo>
                    <a:cubicBezTo>
                      <a:pt x="509" y="659"/>
                      <a:pt x="511" y="660"/>
                      <a:pt x="511" y="659"/>
                    </a:cubicBezTo>
                    <a:cubicBezTo>
                      <a:pt x="516" y="656"/>
                      <a:pt x="521" y="653"/>
                      <a:pt x="526" y="650"/>
                    </a:cubicBezTo>
                    <a:cubicBezTo>
                      <a:pt x="528" y="649"/>
                      <a:pt x="528" y="647"/>
                      <a:pt x="527" y="645"/>
                    </a:cubicBezTo>
                    <a:cubicBezTo>
                      <a:pt x="526" y="638"/>
                      <a:pt x="524" y="631"/>
                      <a:pt x="523" y="624"/>
                    </a:cubicBezTo>
                    <a:cubicBezTo>
                      <a:pt x="523" y="622"/>
                      <a:pt x="523" y="621"/>
                      <a:pt x="524" y="620"/>
                    </a:cubicBezTo>
                    <a:cubicBezTo>
                      <a:pt x="526" y="616"/>
                      <a:pt x="529" y="611"/>
                      <a:pt x="532" y="607"/>
                    </a:cubicBezTo>
                    <a:cubicBezTo>
                      <a:pt x="533" y="606"/>
                      <a:pt x="534" y="604"/>
                      <a:pt x="535" y="604"/>
                    </a:cubicBezTo>
                    <a:cubicBezTo>
                      <a:pt x="542" y="602"/>
                      <a:pt x="549" y="600"/>
                      <a:pt x="556" y="598"/>
                    </a:cubicBezTo>
                    <a:cubicBezTo>
                      <a:pt x="557" y="598"/>
                      <a:pt x="559" y="596"/>
                      <a:pt x="559" y="595"/>
                    </a:cubicBezTo>
                    <a:cubicBezTo>
                      <a:pt x="560" y="590"/>
                      <a:pt x="560" y="584"/>
                      <a:pt x="560" y="578"/>
                    </a:cubicBezTo>
                    <a:cubicBezTo>
                      <a:pt x="561" y="577"/>
                      <a:pt x="559" y="575"/>
                      <a:pt x="558" y="574"/>
                    </a:cubicBezTo>
                    <a:cubicBezTo>
                      <a:pt x="551" y="571"/>
                      <a:pt x="545" y="567"/>
                      <a:pt x="538" y="564"/>
                    </a:cubicBezTo>
                    <a:cubicBezTo>
                      <a:pt x="537" y="563"/>
                      <a:pt x="536" y="561"/>
                      <a:pt x="535" y="560"/>
                    </a:cubicBezTo>
                    <a:cubicBezTo>
                      <a:pt x="533" y="556"/>
                      <a:pt x="532" y="553"/>
                      <a:pt x="531" y="549"/>
                    </a:cubicBezTo>
                    <a:cubicBezTo>
                      <a:pt x="530" y="548"/>
                      <a:pt x="530" y="546"/>
                      <a:pt x="531" y="545"/>
                    </a:cubicBezTo>
                    <a:cubicBezTo>
                      <a:pt x="533" y="538"/>
                      <a:pt x="536" y="531"/>
                      <a:pt x="539" y="524"/>
                    </a:cubicBezTo>
                    <a:cubicBezTo>
                      <a:pt x="539" y="523"/>
                      <a:pt x="539" y="521"/>
                      <a:pt x="538" y="520"/>
                    </a:cubicBezTo>
                    <a:cubicBezTo>
                      <a:pt x="534" y="516"/>
                      <a:pt x="530" y="512"/>
                      <a:pt x="526" y="508"/>
                    </a:cubicBezTo>
                    <a:cubicBezTo>
                      <a:pt x="524" y="506"/>
                      <a:pt x="522" y="506"/>
                      <a:pt x="519" y="507"/>
                    </a:cubicBezTo>
                    <a:cubicBezTo>
                      <a:pt x="513" y="510"/>
                      <a:pt x="507" y="513"/>
                      <a:pt x="500" y="516"/>
                    </a:cubicBezTo>
                    <a:cubicBezTo>
                      <a:pt x="499" y="517"/>
                      <a:pt x="498" y="517"/>
                      <a:pt x="497" y="516"/>
                    </a:cubicBezTo>
                    <a:cubicBezTo>
                      <a:pt x="493" y="516"/>
                      <a:pt x="490" y="514"/>
                      <a:pt x="486" y="513"/>
                    </a:cubicBezTo>
                    <a:cubicBezTo>
                      <a:pt x="485" y="513"/>
                      <a:pt x="483" y="511"/>
                      <a:pt x="483" y="510"/>
                    </a:cubicBezTo>
                    <a:cubicBezTo>
                      <a:pt x="479" y="504"/>
                      <a:pt x="476" y="497"/>
                      <a:pt x="472" y="491"/>
                    </a:cubicBezTo>
                    <a:cubicBezTo>
                      <a:pt x="471" y="490"/>
                      <a:pt x="470" y="488"/>
                      <a:pt x="468" y="488"/>
                    </a:cubicBezTo>
                    <a:cubicBezTo>
                      <a:pt x="462" y="489"/>
                      <a:pt x="456" y="490"/>
                      <a:pt x="450" y="490"/>
                    </a:cubicBezTo>
                    <a:cubicBezTo>
                      <a:pt x="448" y="491"/>
                      <a:pt x="447" y="492"/>
                      <a:pt x="446" y="494"/>
                    </a:cubicBezTo>
                    <a:cubicBezTo>
                      <a:pt x="445" y="499"/>
                      <a:pt x="443" y="504"/>
                      <a:pt x="442" y="510"/>
                    </a:cubicBezTo>
                    <a:cubicBezTo>
                      <a:pt x="441" y="516"/>
                      <a:pt x="439" y="520"/>
                      <a:pt x="433" y="522"/>
                    </a:cubicBezTo>
                    <a:cubicBezTo>
                      <a:pt x="432" y="522"/>
                      <a:pt x="431" y="523"/>
                      <a:pt x="430" y="523"/>
                    </a:cubicBezTo>
                    <a:cubicBezTo>
                      <a:pt x="429" y="526"/>
                      <a:pt x="426" y="526"/>
                      <a:pt x="424" y="525"/>
                    </a:cubicBezTo>
                    <a:cubicBezTo>
                      <a:pt x="416" y="524"/>
                      <a:pt x="409" y="522"/>
                      <a:pt x="401" y="521"/>
                    </a:cubicBezTo>
                    <a:close/>
                    <a:moveTo>
                      <a:pt x="249" y="623"/>
                    </a:moveTo>
                    <a:cubicBezTo>
                      <a:pt x="249" y="624"/>
                      <a:pt x="249" y="625"/>
                      <a:pt x="250" y="625"/>
                    </a:cubicBezTo>
                    <a:cubicBezTo>
                      <a:pt x="255" y="628"/>
                      <a:pt x="260" y="630"/>
                      <a:pt x="265" y="633"/>
                    </a:cubicBezTo>
                    <a:cubicBezTo>
                      <a:pt x="267" y="634"/>
                      <a:pt x="268" y="634"/>
                      <a:pt x="270" y="632"/>
                    </a:cubicBezTo>
                    <a:cubicBezTo>
                      <a:pt x="275" y="627"/>
                      <a:pt x="280" y="622"/>
                      <a:pt x="286" y="617"/>
                    </a:cubicBezTo>
                    <a:cubicBezTo>
                      <a:pt x="286" y="617"/>
                      <a:pt x="288" y="616"/>
                      <a:pt x="289" y="616"/>
                    </a:cubicBezTo>
                    <a:cubicBezTo>
                      <a:pt x="295" y="616"/>
                      <a:pt x="301" y="616"/>
                      <a:pt x="306" y="616"/>
                    </a:cubicBezTo>
                    <a:cubicBezTo>
                      <a:pt x="308" y="616"/>
                      <a:pt x="309" y="617"/>
                      <a:pt x="310" y="617"/>
                    </a:cubicBezTo>
                    <a:cubicBezTo>
                      <a:pt x="315" y="622"/>
                      <a:pt x="321" y="627"/>
                      <a:pt x="326" y="632"/>
                    </a:cubicBezTo>
                    <a:cubicBezTo>
                      <a:pt x="327" y="633"/>
                      <a:pt x="329" y="634"/>
                      <a:pt x="329" y="633"/>
                    </a:cubicBezTo>
                    <a:cubicBezTo>
                      <a:pt x="335" y="631"/>
                      <a:pt x="339" y="629"/>
                      <a:pt x="344" y="626"/>
                    </a:cubicBezTo>
                    <a:cubicBezTo>
                      <a:pt x="347" y="625"/>
                      <a:pt x="347" y="624"/>
                      <a:pt x="347" y="621"/>
                    </a:cubicBezTo>
                    <a:cubicBezTo>
                      <a:pt x="346" y="614"/>
                      <a:pt x="346" y="607"/>
                      <a:pt x="345" y="600"/>
                    </a:cubicBezTo>
                    <a:cubicBezTo>
                      <a:pt x="345" y="598"/>
                      <a:pt x="346" y="597"/>
                      <a:pt x="347" y="596"/>
                    </a:cubicBezTo>
                    <a:cubicBezTo>
                      <a:pt x="349" y="592"/>
                      <a:pt x="353" y="588"/>
                      <a:pt x="355" y="585"/>
                    </a:cubicBezTo>
                    <a:cubicBezTo>
                      <a:pt x="357" y="583"/>
                      <a:pt x="358" y="582"/>
                      <a:pt x="361" y="581"/>
                    </a:cubicBezTo>
                    <a:cubicBezTo>
                      <a:pt x="367" y="580"/>
                      <a:pt x="374" y="579"/>
                      <a:pt x="381" y="578"/>
                    </a:cubicBezTo>
                    <a:cubicBezTo>
                      <a:pt x="383" y="578"/>
                      <a:pt x="384" y="577"/>
                      <a:pt x="385" y="575"/>
                    </a:cubicBezTo>
                    <a:cubicBezTo>
                      <a:pt x="386" y="570"/>
                      <a:pt x="387" y="564"/>
                      <a:pt x="388" y="559"/>
                    </a:cubicBezTo>
                    <a:cubicBezTo>
                      <a:pt x="388" y="557"/>
                      <a:pt x="387" y="556"/>
                      <a:pt x="386" y="555"/>
                    </a:cubicBezTo>
                    <a:cubicBezTo>
                      <a:pt x="380" y="550"/>
                      <a:pt x="374" y="546"/>
                      <a:pt x="367" y="542"/>
                    </a:cubicBezTo>
                    <a:cubicBezTo>
                      <a:pt x="366" y="541"/>
                      <a:pt x="365" y="539"/>
                      <a:pt x="365" y="538"/>
                    </a:cubicBezTo>
                    <a:cubicBezTo>
                      <a:pt x="364" y="534"/>
                      <a:pt x="363" y="530"/>
                      <a:pt x="362" y="525"/>
                    </a:cubicBezTo>
                    <a:cubicBezTo>
                      <a:pt x="361" y="524"/>
                      <a:pt x="362" y="523"/>
                      <a:pt x="362" y="522"/>
                    </a:cubicBezTo>
                    <a:cubicBezTo>
                      <a:pt x="366" y="516"/>
                      <a:pt x="369" y="509"/>
                      <a:pt x="373" y="503"/>
                    </a:cubicBezTo>
                    <a:cubicBezTo>
                      <a:pt x="374" y="502"/>
                      <a:pt x="374" y="500"/>
                      <a:pt x="373" y="499"/>
                    </a:cubicBezTo>
                    <a:cubicBezTo>
                      <a:pt x="369" y="494"/>
                      <a:pt x="365" y="489"/>
                      <a:pt x="362" y="485"/>
                    </a:cubicBezTo>
                    <a:cubicBezTo>
                      <a:pt x="360" y="483"/>
                      <a:pt x="359" y="483"/>
                      <a:pt x="357" y="483"/>
                    </a:cubicBezTo>
                    <a:cubicBezTo>
                      <a:pt x="350" y="486"/>
                      <a:pt x="343" y="488"/>
                      <a:pt x="335" y="490"/>
                    </a:cubicBezTo>
                    <a:cubicBezTo>
                      <a:pt x="334" y="490"/>
                      <a:pt x="333" y="490"/>
                      <a:pt x="332" y="490"/>
                    </a:cubicBezTo>
                    <a:cubicBezTo>
                      <a:pt x="329" y="488"/>
                      <a:pt x="325" y="487"/>
                      <a:pt x="322" y="485"/>
                    </a:cubicBezTo>
                    <a:cubicBezTo>
                      <a:pt x="321" y="484"/>
                      <a:pt x="319" y="483"/>
                      <a:pt x="319" y="482"/>
                    </a:cubicBezTo>
                    <a:cubicBezTo>
                      <a:pt x="316" y="475"/>
                      <a:pt x="313" y="469"/>
                      <a:pt x="311" y="462"/>
                    </a:cubicBezTo>
                    <a:cubicBezTo>
                      <a:pt x="310" y="459"/>
                      <a:pt x="309" y="458"/>
                      <a:pt x="306" y="458"/>
                    </a:cubicBezTo>
                    <a:cubicBezTo>
                      <a:pt x="301" y="458"/>
                      <a:pt x="295" y="458"/>
                      <a:pt x="289" y="458"/>
                    </a:cubicBezTo>
                    <a:cubicBezTo>
                      <a:pt x="287" y="458"/>
                      <a:pt x="285" y="460"/>
                      <a:pt x="285" y="462"/>
                    </a:cubicBezTo>
                    <a:cubicBezTo>
                      <a:pt x="283" y="467"/>
                      <a:pt x="280" y="472"/>
                      <a:pt x="279" y="477"/>
                    </a:cubicBezTo>
                    <a:cubicBezTo>
                      <a:pt x="277" y="483"/>
                      <a:pt x="274" y="486"/>
                      <a:pt x="268" y="487"/>
                    </a:cubicBezTo>
                    <a:cubicBezTo>
                      <a:pt x="267" y="488"/>
                      <a:pt x="266" y="489"/>
                      <a:pt x="265" y="489"/>
                    </a:cubicBezTo>
                    <a:cubicBezTo>
                      <a:pt x="263" y="490"/>
                      <a:pt x="261" y="490"/>
                      <a:pt x="260" y="490"/>
                    </a:cubicBezTo>
                    <a:cubicBezTo>
                      <a:pt x="253" y="488"/>
                      <a:pt x="246" y="486"/>
                      <a:pt x="239" y="483"/>
                    </a:cubicBezTo>
                    <a:cubicBezTo>
                      <a:pt x="237" y="483"/>
                      <a:pt x="235" y="483"/>
                      <a:pt x="234" y="484"/>
                    </a:cubicBezTo>
                    <a:cubicBezTo>
                      <a:pt x="230" y="489"/>
                      <a:pt x="226" y="494"/>
                      <a:pt x="223" y="499"/>
                    </a:cubicBezTo>
                    <a:cubicBezTo>
                      <a:pt x="222" y="500"/>
                      <a:pt x="222" y="502"/>
                      <a:pt x="223" y="503"/>
                    </a:cubicBezTo>
                    <a:cubicBezTo>
                      <a:pt x="226" y="509"/>
                      <a:pt x="230" y="515"/>
                      <a:pt x="233" y="522"/>
                    </a:cubicBezTo>
                    <a:cubicBezTo>
                      <a:pt x="234" y="523"/>
                      <a:pt x="234" y="524"/>
                      <a:pt x="234" y="526"/>
                    </a:cubicBezTo>
                    <a:cubicBezTo>
                      <a:pt x="233" y="530"/>
                      <a:pt x="232" y="534"/>
                      <a:pt x="231" y="538"/>
                    </a:cubicBezTo>
                    <a:cubicBezTo>
                      <a:pt x="230" y="539"/>
                      <a:pt x="229" y="541"/>
                      <a:pt x="228" y="542"/>
                    </a:cubicBezTo>
                    <a:cubicBezTo>
                      <a:pt x="222" y="546"/>
                      <a:pt x="216" y="550"/>
                      <a:pt x="209" y="555"/>
                    </a:cubicBezTo>
                    <a:cubicBezTo>
                      <a:pt x="208" y="556"/>
                      <a:pt x="207" y="557"/>
                      <a:pt x="208" y="558"/>
                    </a:cubicBezTo>
                    <a:cubicBezTo>
                      <a:pt x="209" y="564"/>
                      <a:pt x="210" y="569"/>
                      <a:pt x="211" y="575"/>
                    </a:cubicBezTo>
                    <a:cubicBezTo>
                      <a:pt x="211" y="577"/>
                      <a:pt x="213" y="578"/>
                      <a:pt x="215" y="578"/>
                    </a:cubicBezTo>
                    <a:cubicBezTo>
                      <a:pt x="222" y="579"/>
                      <a:pt x="229" y="580"/>
                      <a:pt x="235" y="581"/>
                    </a:cubicBezTo>
                    <a:cubicBezTo>
                      <a:pt x="237" y="582"/>
                      <a:pt x="239" y="583"/>
                      <a:pt x="240" y="584"/>
                    </a:cubicBezTo>
                    <a:cubicBezTo>
                      <a:pt x="243" y="588"/>
                      <a:pt x="246" y="592"/>
                      <a:pt x="249" y="595"/>
                    </a:cubicBezTo>
                    <a:cubicBezTo>
                      <a:pt x="250" y="597"/>
                      <a:pt x="250" y="599"/>
                      <a:pt x="250" y="600"/>
                    </a:cubicBezTo>
                    <a:cubicBezTo>
                      <a:pt x="250" y="608"/>
                      <a:pt x="249" y="615"/>
                      <a:pt x="249" y="6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0">
                <a:extLst>
                  <a:ext uri="{FF2B5EF4-FFF2-40B4-BE49-F238E27FC236}">
                    <a16:creationId xmlns:a16="http://schemas.microsoft.com/office/drawing/2014/main" id="{E21C38C6-CE67-E06C-C612-04DA12DC41F1}"/>
                  </a:ext>
                </a:extLst>
              </p:cNvPr>
              <p:cNvSpPr>
                <a:spLocks/>
              </p:cNvSpPr>
              <p:nvPr/>
            </p:nvSpPr>
            <p:spPr bwMode="auto">
              <a:xfrm>
                <a:off x="-2065338" y="2743200"/>
                <a:ext cx="306388" cy="306388"/>
              </a:xfrm>
              <a:custGeom>
                <a:avLst/>
                <a:gdLst>
                  <a:gd name="T0" fmla="*/ 0 w 81"/>
                  <a:gd name="T1" fmla="*/ 37 h 81"/>
                  <a:gd name="T2" fmla="*/ 12 w 81"/>
                  <a:gd name="T3" fmla="*/ 12 h 81"/>
                  <a:gd name="T4" fmla="*/ 40 w 81"/>
                  <a:gd name="T5" fmla="*/ 0 h 81"/>
                  <a:gd name="T6" fmla="*/ 81 w 81"/>
                  <a:gd name="T7" fmla="*/ 40 h 81"/>
                  <a:gd name="T8" fmla="*/ 41 w 81"/>
                  <a:gd name="T9" fmla="*/ 81 h 81"/>
                  <a:gd name="T10" fmla="*/ 0 w 81"/>
                  <a:gd name="T11" fmla="*/ 37 h 81"/>
                </a:gdLst>
                <a:ahLst/>
                <a:cxnLst>
                  <a:cxn ang="0">
                    <a:pos x="T0" y="T1"/>
                  </a:cxn>
                  <a:cxn ang="0">
                    <a:pos x="T2" y="T3"/>
                  </a:cxn>
                  <a:cxn ang="0">
                    <a:pos x="T4" y="T5"/>
                  </a:cxn>
                  <a:cxn ang="0">
                    <a:pos x="T6" y="T7"/>
                  </a:cxn>
                  <a:cxn ang="0">
                    <a:pos x="T8" y="T9"/>
                  </a:cxn>
                  <a:cxn ang="0">
                    <a:pos x="T10" y="T11"/>
                  </a:cxn>
                </a:cxnLst>
                <a:rect l="0" t="0" r="r" b="b"/>
                <a:pathLst>
                  <a:path w="81" h="81">
                    <a:moveTo>
                      <a:pt x="0" y="37"/>
                    </a:moveTo>
                    <a:cubicBezTo>
                      <a:pt x="1" y="29"/>
                      <a:pt x="4" y="20"/>
                      <a:pt x="12" y="12"/>
                    </a:cubicBezTo>
                    <a:cubicBezTo>
                      <a:pt x="19" y="4"/>
                      <a:pt x="30" y="1"/>
                      <a:pt x="40" y="0"/>
                    </a:cubicBezTo>
                    <a:cubicBezTo>
                      <a:pt x="64" y="0"/>
                      <a:pt x="81" y="18"/>
                      <a:pt x="81" y="40"/>
                    </a:cubicBezTo>
                    <a:cubicBezTo>
                      <a:pt x="81" y="62"/>
                      <a:pt x="63" y="81"/>
                      <a:pt x="41" y="81"/>
                    </a:cubicBezTo>
                    <a:cubicBezTo>
                      <a:pt x="18" y="80"/>
                      <a:pt x="0" y="62"/>
                      <a:pt x="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1">
                <a:extLst>
                  <a:ext uri="{FF2B5EF4-FFF2-40B4-BE49-F238E27FC236}">
                    <a16:creationId xmlns:a16="http://schemas.microsoft.com/office/drawing/2014/main" id="{01DB5C63-E532-1426-AD5F-A23F6A195846}"/>
                  </a:ext>
                </a:extLst>
              </p:cNvPr>
              <p:cNvSpPr>
                <a:spLocks/>
              </p:cNvSpPr>
              <p:nvPr/>
            </p:nvSpPr>
            <p:spPr bwMode="auto">
              <a:xfrm>
                <a:off x="-1377951" y="3849688"/>
                <a:ext cx="230188" cy="227013"/>
              </a:xfrm>
              <a:custGeom>
                <a:avLst/>
                <a:gdLst>
                  <a:gd name="T0" fmla="*/ 61 w 61"/>
                  <a:gd name="T1" fmla="*/ 30 h 60"/>
                  <a:gd name="T2" fmla="*/ 31 w 61"/>
                  <a:gd name="T3" fmla="*/ 60 h 60"/>
                  <a:gd name="T4" fmla="*/ 1 w 61"/>
                  <a:gd name="T5" fmla="*/ 30 h 60"/>
                  <a:gd name="T6" fmla="*/ 31 w 61"/>
                  <a:gd name="T7" fmla="*/ 0 h 60"/>
                  <a:gd name="T8" fmla="*/ 61 w 61"/>
                  <a:gd name="T9" fmla="*/ 30 h 60"/>
                </a:gdLst>
                <a:ahLst/>
                <a:cxnLst>
                  <a:cxn ang="0">
                    <a:pos x="T0" y="T1"/>
                  </a:cxn>
                  <a:cxn ang="0">
                    <a:pos x="T2" y="T3"/>
                  </a:cxn>
                  <a:cxn ang="0">
                    <a:pos x="T4" y="T5"/>
                  </a:cxn>
                  <a:cxn ang="0">
                    <a:pos x="T6" y="T7"/>
                  </a:cxn>
                  <a:cxn ang="0">
                    <a:pos x="T8" y="T9"/>
                  </a:cxn>
                </a:cxnLst>
                <a:rect l="0" t="0" r="r" b="b"/>
                <a:pathLst>
                  <a:path w="61" h="60">
                    <a:moveTo>
                      <a:pt x="61" y="30"/>
                    </a:moveTo>
                    <a:cubicBezTo>
                      <a:pt x="61" y="47"/>
                      <a:pt x="48" y="60"/>
                      <a:pt x="31" y="60"/>
                    </a:cubicBezTo>
                    <a:cubicBezTo>
                      <a:pt x="14" y="60"/>
                      <a:pt x="0" y="47"/>
                      <a:pt x="1" y="30"/>
                    </a:cubicBezTo>
                    <a:cubicBezTo>
                      <a:pt x="1" y="13"/>
                      <a:pt x="14" y="0"/>
                      <a:pt x="31" y="0"/>
                    </a:cubicBezTo>
                    <a:cubicBezTo>
                      <a:pt x="47" y="0"/>
                      <a:pt x="61" y="14"/>
                      <a:pt x="6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2">
                <a:extLst>
                  <a:ext uri="{FF2B5EF4-FFF2-40B4-BE49-F238E27FC236}">
                    <a16:creationId xmlns:a16="http://schemas.microsoft.com/office/drawing/2014/main" id="{99B4D97E-09C9-D55E-C836-B2292174965A}"/>
                  </a:ext>
                </a:extLst>
              </p:cNvPr>
              <p:cNvSpPr>
                <a:spLocks/>
              </p:cNvSpPr>
              <p:nvPr/>
            </p:nvSpPr>
            <p:spPr bwMode="auto">
              <a:xfrm>
                <a:off x="-2027238" y="3733800"/>
                <a:ext cx="230188" cy="230188"/>
              </a:xfrm>
              <a:custGeom>
                <a:avLst/>
                <a:gdLst>
                  <a:gd name="T0" fmla="*/ 1 w 61"/>
                  <a:gd name="T1" fmla="*/ 31 h 61"/>
                  <a:gd name="T2" fmla="*/ 31 w 61"/>
                  <a:gd name="T3" fmla="*/ 0 h 61"/>
                  <a:gd name="T4" fmla="*/ 61 w 61"/>
                  <a:gd name="T5" fmla="*/ 30 h 61"/>
                  <a:gd name="T6" fmla="*/ 31 w 61"/>
                  <a:gd name="T7" fmla="*/ 61 h 61"/>
                  <a:gd name="T8" fmla="*/ 1 w 61"/>
                  <a:gd name="T9" fmla="*/ 31 h 61"/>
                </a:gdLst>
                <a:ahLst/>
                <a:cxnLst>
                  <a:cxn ang="0">
                    <a:pos x="T0" y="T1"/>
                  </a:cxn>
                  <a:cxn ang="0">
                    <a:pos x="T2" y="T3"/>
                  </a:cxn>
                  <a:cxn ang="0">
                    <a:pos x="T4" y="T5"/>
                  </a:cxn>
                  <a:cxn ang="0">
                    <a:pos x="T6" y="T7"/>
                  </a:cxn>
                  <a:cxn ang="0">
                    <a:pos x="T8" y="T9"/>
                  </a:cxn>
                </a:cxnLst>
                <a:rect l="0" t="0" r="r" b="b"/>
                <a:pathLst>
                  <a:path w="61" h="61">
                    <a:moveTo>
                      <a:pt x="1" y="31"/>
                    </a:moveTo>
                    <a:cubicBezTo>
                      <a:pt x="0" y="14"/>
                      <a:pt x="14" y="0"/>
                      <a:pt x="31" y="0"/>
                    </a:cubicBezTo>
                    <a:cubicBezTo>
                      <a:pt x="47" y="0"/>
                      <a:pt x="61" y="14"/>
                      <a:pt x="61" y="30"/>
                    </a:cubicBezTo>
                    <a:cubicBezTo>
                      <a:pt x="61" y="47"/>
                      <a:pt x="47" y="61"/>
                      <a:pt x="31" y="61"/>
                    </a:cubicBezTo>
                    <a:cubicBezTo>
                      <a:pt x="14" y="61"/>
                      <a:pt x="1" y="47"/>
                      <a:pt x="1"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0" name="Group 39">
              <a:extLst>
                <a:ext uri="{FF2B5EF4-FFF2-40B4-BE49-F238E27FC236}">
                  <a16:creationId xmlns:a16="http://schemas.microsoft.com/office/drawing/2014/main" id="{71D82892-6492-3B21-35C4-8FA58C9308BB}"/>
                </a:ext>
              </a:extLst>
            </p:cNvPr>
            <p:cNvGrpSpPr>
              <a:grpSpLocks noChangeAspect="1"/>
            </p:cNvGrpSpPr>
            <p:nvPr/>
          </p:nvGrpSpPr>
          <p:grpSpPr>
            <a:xfrm>
              <a:off x="980875" y="1424538"/>
              <a:ext cx="930291" cy="932688"/>
              <a:chOff x="-4083050" y="1579563"/>
              <a:chExt cx="3694112" cy="3703638"/>
            </a:xfrm>
            <a:solidFill>
              <a:schemeClr val="accent5"/>
            </a:solidFill>
          </p:grpSpPr>
          <p:sp>
            <p:nvSpPr>
              <p:cNvPr id="41" name="Freeform 5">
                <a:extLst>
                  <a:ext uri="{FF2B5EF4-FFF2-40B4-BE49-F238E27FC236}">
                    <a16:creationId xmlns:a16="http://schemas.microsoft.com/office/drawing/2014/main" id="{1354C202-167F-5A20-3377-D29A34F4D5D4}"/>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
                <a:extLst>
                  <a:ext uri="{FF2B5EF4-FFF2-40B4-BE49-F238E27FC236}">
                    <a16:creationId xmlns:a16="http://schemas.microsoft.com/office/drawing/2014/main" id="{8181BD45-6A30-3AF0-D51A-EF3870DDF1E1}"/>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
                <a:extLst>
                  <a:ext uri="{FF2B5EF4-FFF2-40B4-BE49-F238E27FC236}">
                    <a16:creationId xmlns:a16="http://schemas.microsoft.com/office/drawing/2014/main" id="{6D07BA4B-C5C5-09F2-257E-841D3B77D5BE}"/>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8">
                <a:extLst>
                  <a:ext uri="{FF2B5EF4-FFF2-40B4-BE49-F238E27FC236}">
                    <a16:creationId xmlns:a16="http://schemas.microsoft.com/office/drawing/2014/main" id="{657DBEDE-8EB9-6473-24D3-8FBC1F0BF1C5}"/>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
                <a:extLst>
                  <a:ext uri="{FF2B5EF4-FFF2-40B4-BE49-F238E27FC236}">
                    <a16:creationId xmlns:a16="http://schemas.microsoft.com/office/drawing/2014/main" id="{2A921752-5E25-BDE6-E481-12C903A5FF06}"/>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a:extLst>
                  <a:ext uri="{FF2B5EF4-FFF2-40B4-BE49-F238E27FC236}">
                    <a16:creationId xmlns:a16="http://schemas.microsoft.com/office/drawing/2014/main" id="{B0EAD838-9C4A-B1B3-8BD1-B3ADBA61DA5D}"/>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a:extLst>
                  <a:ext uri="{FF2B5EF4-FFF2-40B4-BE49-F238E27FC236}">
                    <a16:creationId xmlns:a16="http://schemas.microsoft.com/office/drawing/2014/main" id="{3DE0525D-CCCA-F4C0-A369-4C203FADBF27}"/>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a:extLst>
                  <a:ext uri="{FF2B5EF4-FFF2-40B4-BE49-F238E27FC236}">
                    <a16:creationId xmlns:a16="http://schemas.microsoft.com/office/drawing/2014/main" id="{E173A311-5F85-7B48-AF39-0803D658AAC0}"/>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3">
                <a:extLst>
                  <a:ext uri="{FF2B5EF4-FFF2-40B4-BE49-F238E27FC236}">
                    <a16:creationId xmlns:a16="http://schemas.microsoft.com/office/drawing/2014/main" id="{1BED083B-6950-1884-C415-C3A1DBC20650}"/>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4">
                <a:extLst>
                  <a:ext uri="{FF2B5EF4-FFF2-40B4-BE49-F238E27FC236}">
                    <a16:creationId xmlns:a16="http://schemas.microsoft.com/office/drawing/2014/main" id="{BF2CE3A7-E3D9-46E6-9DF9-D011F0E91B31}"/>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5">
                <a:extLst>
                  <a:ext uri="{FF2B5EF4-FFF2-40B4-BE49-F238E27FC236}">
                    <a16:creationId xmlns:a16="http://schemas.microsoft.com/office/drawing/2014/main" id="{4D785816-305D-9113-E58A-0B6D296DB550}"/>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6">
                <a:extLst>
                  <a:ext uri="{FF2B5EF4-FFF2-40B4-BE49-F238E27FC236}">
                    <a16:creationId xmlns:a16="http://schemas.microsoft.com/office/drawing/2014/main" id="{F864A817-211B-8DA5-B0B4-9591865FEA61}"/>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7">
                <a:extLst>
                  <a:ext uri="{FF2B5EF4-FFF2-40B4-BE49-F238E27FC236}">
                    <a16:creationId xmlns:a16="http://schemas.microsoft.com/office/drawing/2014/main" id="{C4B1568B-CA99-537E-F097-E4C2B558E1F2}"/>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8">
                <a:extLst>
                  <a:ext uri="{FF2B5EF4-FFF2-40B4-BE49-F238E27FC236}">
                    <a16:creationId xmlns:a16="http://schemas.microsoft.com/office/drawing/2014/main" id="{FA76ACCB-9F9A-6212-68E3-1016AACA190C}"/>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9">
                <a:extLst>
                  <a:ext uri="{FF2B5EF4-FFF2-40B4-BE49-F238E27FC236}">
                    <a16:creationId xmlns:a16="http://schemas.microsoft.com/office/drawing/2014/main" id="{EC7FF5A6-2202-1BB1-F592-14F59EF7AE2F}"/>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0">
                <a:extLst>
                  <a:ext uri="{FF2B5EF4-FFF2-40B4-BE49-F238E27FC236}">
                    <a16:creationId xmlns:a16="http://schemas.microsoft.com/office/drawing/2014/main" id="{73159C50-6EBC-D7D3-04EC-CED86CE5A8EB}"/>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1">
                <a:extLst>
                  <a:ext uri="{FF2B5EF4-FFF2-40B4-BE49-F238E27FC236}">
                    <a16:creationId xmlns:a16="http://schemas.microsoft.com/office/drawing/2014/main" id="{4992E233-AD76-3AD4-AB8A-724A5E54CE38}"/>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22">
                <a:extLst>
                  <a:ext uri="{FF2B5EF4-FFF2-40B4-BE49-F238E27FC236}">
                    <a16:creationId xmlns:a16="http://schemas.microsoft.com/office/drawing/2014/main" id="{507D5F5D-954A-A22F-56F2-BAA3E10F53DB}"/>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23">
                <a:extLst>
                  <a:ext uri="{FF2B5EF4-FFF2-40B4-BE49-F238E27FC236}">
                    <a16:creationId xmlns:a16="http://schemas.microsoft.com/office/drawing/2014/main" id="{49BAE090-34DE-E9BD-2A1F-EDA3F6FE553A}"/>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4">
                <a:extLst>
                  <a:ext uri="{FF2B5EF4-FFF2-40B4-BE49-F238E27FC236}">
                    <a16:creationId xmlns:a16="http://schemas.microsoft.com/office/drawing/2014/main" id="{04A45EEF-D491-68A8-564D-5765D3DC9802}"/>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25">
                <a:extLst>
                  <a:ext uri="{FF2B5EF4-FFF2-40B4-BE49-F238E27FC236}">
                    <a16:creationId xmlns:a16="http://schemas.microsoft.com/office/drawing/2014/main" id="{A4A245BC-6482-59E6-FAAA-D29D0A6C7F42}"/>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6">
                <a:extLst>
                  <a:ext uri="{FF2B5EF4-FFF2-40B4-BE49-F238E27FC236}">
                    <a16:creationId xmlns:a16="http://schemas.microsoft.com/office/drawing/2014/main" id="{137839D7-8014-C0BA-BC55-EB26E5BBD699}"/>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7">
                <a:extLst>
                  <a:ext uri="{FF2B5EF4-FFF2-40B4-BE49-F238E27FC236}">
                    <a16:creationId xmlns:a16="http://schemas.microsoft.com/office/drawing/2014/main" id="{D7C38036-1A99-0D09-EC8E-6974EF152627}"/>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8">
                <a:extLst>
                  <a:ext uri="{FF2B5EF4-FFF2-40B4-BE49-F238E27FC236}">
                    <a16:creationId xmlns:a16="http://schemas.microsoft.com/office/drawing/2014/main" id="{EDEE450E-8355-2EC7-4DFB-9019A0FB97F1}"/>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9">
                <a:extLst>
                  <a:ext uri="{FF2B5EF4-FFF2-40B4-BE49-F238E27FC236}">
                    <a16:creationId xmlns:a16="http://schemas.microsoft.com/office/drawing/2014/main" id="{613CD5A6-21B0-78D6-8E86-EBC4648EF029}"/>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30">
                <a:extLst>
                  <a:ext uri="{FF2B5EF4-FFF2-40B4-BE49-F238E27FC236}">
                    <a16:creationId xmlns:a16="http://schemas.microsoft.com/office/drawing/2014/main" id="{3DB61471-7044-49D0-D904-F32E5F42D50F}"/>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31">
                <a:extLst>
                  <a:ext uri="{FF2B5EF4-FFF2-40B4-BE49-F238E27FC236}">
                    <a16:creationId xmlns:a16="http://schemas.microsoft.com/office/drawing/2014/main" id="{16EC53D2-7C1E-9814-EC30-6483CF1E3BCB}"/>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32">
                <a:extLst>
                  <a:ext uri="{FF2B5EF4-FFF2-40B4-BE49-F238E27FC236}">
                    <a16:creationId xmlns:a16="http://schemas.microsoft.com/office/drawing/2014/main" id="{12D205A2-6067-1BD5-1A43-50659B3574C7}"/>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33">
                <a:extLst>
                  <a:ext uri="{FF2B5EF4-FFF2-40B4-BE49-F238E27FC236}">
                    <a16:creationId xmlns:a16="http://schemas.microsoft.com/office/drawing/2014/main" id="{D98098F9-4096-0B8A-890A-0E889A717CED}"/>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118656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You Might Find TD</a:t>
            </a:r>
          </a:p>
        </p:txBody>
      </p:sp>
      <p:sp>
        <p:nvSpPr>
          <p:cNvPr id="4" name="Slide Number Placeholder 3"/>
          <p:cNvSpPr>
            <a:spLocks noGrp="1"/>
          </p:cNvSpPr>
          <p:nvPr>
            <p:ph type="sldNum" sz="quarter" idx="4"/>
          </p:nvPr>
        </p:nvSpPr>
        <p:spPr/>
        <p:txBody>
          <a:bodyPr/>
          <a:lstStyle/>
          <a:p>
            <a:fld id="{F3C1FD0B-2342-48FB-A867-BE1FD0EAA53B}" type="slidenum">
              <a:rPr lang="en-US"/>
              <a:pPr/>
              <a:t>35</a:t>
            </a:fld>
            <a:endParaRPr lang="en-US" dirty="0"/>
          </a:p>
        </p:txBody>
      </p:sp>
      <p:sp>
        <p:nvSpPr>
          <p:cNvPr id="25" name="Text Placeholder 6"/>
          <p:cNvSpPr>
            <a:spLocks noGrp="1"/>
          </p:cNvSpPr>
          <p:nvPr>
            <p:ph type="body" sz="quarter" idx="10"/>
          </p:nvPr>
        </p:nvSpPr>
        <p:spPr/>
        <p:txBody>
          <a:bodyPr/>
          <a:lstStyle/>
          <a:p>
            <a:r>
              <a:rPr lang="en-US" dirty="0"/>
              <a:t>Epidemiology and Risk Factors for Tardive Dyskinesia</a:t>
            </a:r>
          </a:p>
        </p:txBody>
      </p:sp>
      <p:sp>
        <p:nvSpPr>
          <p:cNvPr id="26" name="Content Placeholder 7">
            <a:extLst>
              <a:ext uri="{FF2B5EF4-FFF2-40B4-BE49-F238E27FC236}">
                <a16:creationId xmlns:a16="http://schemas.microsoft.com/office/drawing/2014/main" id="{C44DFFFF-E79B-0136-EDB5-4EA55F00E9FB}"/>
              </a:ext>
            </a:extLst>
          </p:cNvPr>
          <p:cNvSpPr>
            <a:spLocks noGrp="1"/>
          </p:cNvSpPr>
          <p:nvPr>
            <p:ph idx="1"/>
          </p:nvPr>
        </p:nvSpPr>
        <p:spPr>
          <a:xfrm>
            <a:off x="2042478" y="1699418"/>
            <a:ext cx="9509760" cy="334655"/>
          </a:xfrm>
        </p:spPr>
        <p:txBody>
          <a:bodyPr/>
          <a:lstStyle/>
          <a:p>
            <a:pPr marL="0" indent="0">
              <a:buNone/>
            </a:pPr>
            <a:r>
              <a:rPr lang="en-US" b="1" dirty="0"/>
              <a:t>Certain Antiemetics and Other Drugs Used for Gastrointestinal Disorders</a:t>
            </a:r>
            <a:r>
              <a:rPr lang="en-US" b="1" baseline="30000" dirty="0"/>
              <a:t>1,2</a:t>
            </a:r>
          </a:p>
        </p:txBody>
      </p:sp>
      <p:sp>
        <p:nvSpPr>
          <p:cNvPr id="27" name="TextBox 26">
            <a:extLst>
              <a:ext uri="{FF2B5EF4-FFF2-40B4-BE49-F238E27FC236}">
                <a16:creationId xmlns:a16="http://schemas.microsoft.com/office/drawing/2014/main" id="{0EEC6821-2471-8C9A-9CE8-94E7ABA947AD}"/>
              </a:ext>
            </a:extLst>
          </p:cNvPr>
          <p:cNvSpPr txBox="1"/>
          <p:nvPr/>
        </p:nvSpPr>
        <p:spPr>
          <a:xfrm>
            <a:off x="977900" y="6373797"/>
            <a:ext cx="10574338" cy="138499"/>
          </a:xfrm>
          <a:prstGeom prst="rect">
            <a:avLst/>
          </a:prstGeom>
          <a:noFill/>
        </p:spPr>
        <p:txBody>
          <a:bodyPr wrap="square" lIns="0" tIns="0" rIns="0" bIns="0" rtlCol="0" anchor="b" anchorCtr="0">
            <a:sp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b="1" dirty="0"/>
              <a:t>1. </a:t>
            </a:r>
            <a:r>
              <a:rPr lang="en-US" dirty="0"/>
              <a:t>Lerner P. </a:t>
            </a:r>
            <a:r>
              <a:rPr lang="en-US" i="1" dirty="0"/>
              <a:t>Psychiatry Clin Neurosci</a:t>
            </a:r>
            <a:r>
              <a:rPr lang="en-US" dirty="0"/>
              <a:t>. 2015;69:321-334. </a:t>
            </a:r>
            <a:r>
              <a:rPr lang="en-US" b="1" dirty="0"/>
              <a:t>2. </a:t>
            </a:r>
            <a:r>
              <a:rPr lang="en-US" dirty="0"/>
              <a:t>Fahn S, et al. The tardive syndromes. In: Fahn S, et al. </a:t>
            </a:r>
            <a:r>
              <a:rPr lang="en-US" i="1" dirty="0"/>
              <a:t>Principles and Practice of Movement Disorders</a:t>
            </a:r>
            <a:r>
              <a:rPr lang="en-US" dirty="0"/>
              <a:t>. 2nd ed. Saunders; 2011:415-446.</a:t>
            </a:r>
          </a:p>
        </p:txBody>
      </p:sp>
      <p:grpSp>
        <p:nvGrpSpPr>
          <p:cNvPr id="3" name="Group 2">
            <a:extLst>
              <a:ext uri="{FF2B5EF4-FFF2-40B4-BE49-F238E27FC236}">
                <a16:creationId xmlns:a16="http://schemas.microsoft.com/office/drawing/2014/main" id="{3A0E2C7B-4961-A6A8-B7D2-C0D1DDD5F6AA}"/>
              </a:ext>
            </a:extLst>
          </p:cNvPr>
          <p:cNvGrpSpPr/>
          <p:nvPr/>
        </p:nvGrpSpPr>
        <p:grpSpPr>
          <a:xfrm>
            <a:off x="3083023" y="2221981"/>
            <a:ext cx="6022778" cy="2846781"/>
            <a:chOff x="2953609" y="2221981"/>
            <a:chExt cx="6022778" cy="2846781"/>
          </a:xfrm>
        </p:grpSpPr>
        <p:sp>
          <p:nvSpPr>
            <p:cNvPr id="28" name="Freeform 12">
              <a:extLst>
                <a:ext uri="{FF2B5EF4-FFF2-40B4-BE49-F238E27FC236}">
                  <a16:creationId xmlns:a16="http://schemas.microsoft.com/office/drawing/2014/main" id="{FC641D1F-DAB8-CFD9-53BD-980D680A54E8}"/>
                </a:ext>
              </a:extLst>
            </p:cNvPr>
            <p:cNvSpPr/>
            <p:nvPr/>
          </p:nvSpPr>
          <p:spPr>
            <a:xfrm>
              <a:off x="2953609" y="2221981"/>
              <a:ext cx="2846781" cy="2846781"/>
            </a:xfrm>
            <a:custGeom>
              <a:avLst/>
              <a:gdLst>
                <a:gd name="connsiteX0" fmla="*/ 0 w 1847839"/>
                <a:gd name="connsiteY0" fmla="*/ 923920 h 1847839"/>
                <a:gd name="connsiteX1" fmla="*/ 923920 w 1847839"/>
                <a:gd name="connsiteY1" fmla="*/ 0 h 1847839"/>
                <a:gd name="connsiteX2" fmla="*/ 1847840 w 1847839"/>
                <a:gd name="connsiteY2" fmla="*/ 923920 h 1847839"/>
                <a:gd name="connsiteX3" fmla="*/ 923920 w 1847839"/>
                <a:gd name="connsiteY3" fmla="*/ 1847840 h 1847839"/>
                <a:gd name="connsiteX4" fmla="*/ 0 w 1847839"/>
                <a:gd name="connsiteY4" fmla="*/ 923920 h 184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839" h="1847839">
                  <a:moveTo>
                    <a:pt x="0" y="923920"/>
                  </a:moveTo>
                  <a:cubicBezTo>
                    <a:pt x="0" y="413653"/>
                    <a:pt x="413653" y="0"/>
                    <a:pt x="923920" y="0"/>
                  </a:cubicBezTo>
                  <a:cubicBezTo>
                    <a:pt x="1434187" y="0"/>
                    <a:pt x="1847840" y="413653"/>
                    <a:pt x="1847840" y="923920"/>
                  </a:cubicBezTo>
                  <a:cubicBezTo>
                    <a:pt x="1847840" y="1434187"/>
                    <a:pt x="1434187" y="1847840"/>
                    <a:pt x="923920" y="1847840"/>
                  </a:cubicBezTo>
                  <a:cubicBezTo>
                    <a:pt x="413653" y="1847840"/>
                    <a:pt x="0" y="1434187"/>
                    <a:pt x="0" y="923920"/>
                  </a:cubicBezTo>
                  <a:close/>
                </a:path>
              </a:pathLst>
            </a:custGeom>
            <a:solidFill>
              <a:schemeClr val="accent2">
                <a:lumMod val="75000"/>
                <a:alpha val="9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rtl="0">
                <a:spcBef>
                  <a:spcPct val="0"/>
                </a:spcBef>
                <a:spcAft>
                  <a:spcPct val="35000"/>
                </a:spcAft>
              </a:pPr>
              <a:r>
                <a:rPr lang="en-US" sz="2000" kern="1200" dirty="0">
                  <a:solidFill>
                    <a:schemeClr val="bg1"/>
                  </a:solidFill>
                </a:rPr>
                <a:t>Dyspepsia</a:t>
              </a:r>
            </a:p>
          </p:txBody>
        </p:sp>
        <p:sp>
          <p:nvSpPr>
            <p:cNvPr id="29" name="Freeform 13">
              <a:extLst>
                <a:ext uri="{FF2B5EF4-FFF2-40B4-BE49-F238E27FC236}">
                  <a16:creationId xmlns:a16="http://schemas.microsoft.com/office/drawing/2014/main" id="{40618A77-38AA-A985-626D-179DB1C5D483}"/>
                </a:ext>
              </a:extLst>
            </p:cNvPr>
            <p:cNvSpPr/>
            <p:nvPr/>
          </p:nvSpPr>
          <p:spPr>
            <a:xfrm>
              <a:off x="6129606" y="2221981"/>
              <a:ext cx="2846781" cy="2846781"/>
            </a:xfrm>
            <a:custGeom>
              <a:avLst/>
              <a:gdLst>
                <a:gd name="connsiteX0" fmla="*/ 0 w 1847839"/>
                <a:gd name="connsiteY0" fmla="*/ 923920 h 1847839"/>
                <a:gd name="connsiteX1" fmla="*/ 923920 w 1847839"/>
                <a:gd name="connsiteY1" fmla="*/ 0 h 1847839"/>
                <a:gd name="connsiteX2" fmla="*/ 1847840 w 1847839"/>
                <a:gd name="connsiteY2" fmla="*/ 923920 h 1847839"/>
                <a:gd name="connsiteX3" fmla="*/ 923920 w 1847839"/>
                <a:gd name="connsiteY3" fmla="*/ 1847840 h 1847839"/>
                <a:gd name="connsiteX4" fmla="*/ 0 w 1847839"/>
                <a:gd name="connsiteY4" fmla="*/ 923920 h 184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839" h="1847839">
                  <a:moveTo>
                    <a:pt x="0" y="923920"/>
                  </a:moveTo>
                  <a:cubicBezTo>
                    <a:pt x="0" y="413653"/>
                    <a:pt x="413653" y="0"/>
                    <a:pt x="923920" y="0"/>
                  </a:cubicBezTo>
                  <a:cubicBezTo>
                    <a:pt x="1434187" y="0"/>
                    <a:pt x="1847840" y="413653"/>
                    <a:pt x="1847840" y="923920"/>
                  </a:cubicBezTo>
                  <a:cubicBezTo>
                    <a:pt x="1847840" y="1434187"/>
                    <a:pt x="1434187" y="1847840"/>
                    <a:pt x="923920" y="1847840"/>
                  </a:cubicBezTo>
                  <a:cubicBezTo>
                    <a:pt x="413653" y="1847840"/>
                    <a:pt x="0" y="1434187"/>
                    <a:pt x="0" y="923920"/>
                  </a:cubicBezTo>
                  <a:close/>
                </a:path>
              </a:pathLst>
            </a:custGeom>
            <a:solidFill>
              <a:schemeClr val="accent3">
                <a:alpha val="9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rtl="0">
                <a:spcBef>
                  <a:spcPct val="0"/>
                </a:spcBef>
                <a:spcAft>
                  <a:spcPct val="35000"/>
                </a:spcAft>
              </a:pPr>
              <a:r>
                <a:rPr lang="en-US" sz="2000" kern="1200" dirty="0">
                  <a:solidFill>
                    <a:schemeClr val="bg1"/>
                  </a:solidFill>
                </a:rPr>
                <a:t>Nausea </a:t>
              </a:r>
              <a:br>
                <a:rPr lang="en-US" sz="2000" kern="1200" dirty="0">
                  <a:solidFill>
                    <a:schemeClr val="bg1"/>
                  </a:solidFill>
                </a:rPr>
              </a:br>
              <a:r>
                <a:rPr lang="en-US" sz="2000" kern="1200" dirty="0">
                  <a:solidFill>
                    <a:schemeClr val="bg1"/>
                  </a:solidFill>
                </a:rPr>
                <a:t>and vomiting</a:t>
              </a:r>
            </a:p>
          </p:txBody>
        </p:sp>
      </p:grpSp>
      <p:grpSp>
        <p:nvGrpSpPr>
          <p:cNvPr id="30" name="Group 29">
            <a:extLst>
              <a:ext uri="{FF2B5EF4-FFF2-40B4-BE49-F238E27FC236}">
                <a16:creationId xmlns:a16="http://schemas.microsoft.com/office/drawing/2014/main" id="{0671E463-9437-A6A2-4D04-0AA6E70A3A5E}"/>
              </a:ext>
            </a:extLst>
          </p:cNvPr>
          <p:cNvGrpSpPr/>
          <p:nvPr/>
        </p:nvGrpSpPr>
        <p:grpSpPr>
          <a:xfrm>
            <a:off x="980875" y="1424538"/>
            <a:ext cx="930291" cy="932688"/>
            <a:chOff x="980875" y="1424538"/>
            <a:chExt cx="930291" cy="932688"/>
          </a:xfrm>
        </p:grpSpPr>
        <p:sp>
          <p:nvSpPr>
            <p:cNvPr id="31" name="Freeform 6">
              <a:extLst>
                <a:ext uri="{FF2B5EF4-FFF2-40B4-BE49-F238E27FC236}">
                  <a16:creationId xmlns:a16="http://schemas.microsoft.com/office/drawing/2014/main" id="{DFD503C2-6ABB-415F-2CC0-8B2B62C0039C}"/>
                </a:ext>
              </a:extLst>
            </p:cNvPr>
            <p:cNvSpPr>
              <a:spLocks noEditPoints="1"/>
            </p:cNvSpPr>
            <p:nvPr/>
          </p:nvSpPr>
          <p:spPr bwMode="auto">
            <a:xfrm>
              <a:off x="1161407" y="1559738"/>
              <a:ext cx="566252" cy="590441"/>
            </a:xfrm>
            <a:custGeom>
              <a:avLst/>
              <a:gdLst>
                <a:gd name="T0" fmla="*/ 2 w 818"/>
                <a:gd name="T1" fmla="*/ 853 h 853"/>
                <a:gd name="T2" fmla="*/ 14 w 818"/>
                <a:gd name="T3" fmla="*/ 749 h 853"/>
                <a:gd name="T4" fmla="*/ 167 w 818"/>
                <a:gd name="T5" fmla="*/ 669 h 853"/>
                <a:gd name="T6" fmla="*/ 353 w 818"/>
                <a:gd name="T7" fmla="*/ 569 h 853"/>
                <a:gd name="T8" fmla="*/ 332 w 818"/>
                <a:gd name="T9" fmla="*/ 405 h 853"/>
                <a:gd name="T10" fmla="*/ 175 w 818"/>
                <a:gd name="T11" fmla="*/ 154 h 853"/>
                <a:gd name="T12" fmla="*/ 157 w 818"/>
                <a:gd name="T13" fmla="*/ 0 h 853"/>
                <a:gd name="T14" fmla="*/ 262 w 818"/>
                <a:gd name="T15" fmla="*/ 7 h 853"/>
                <a:gd name="T16" fmla="*/ 267 w 818"/>
                <a:gd name="T17" fmla="*/ 70 h 853"/>
                <a:gd name="T18" fmla="*/ 407 w 818"/>
                <a:gd name="T19" fmla="*/ 92 h 853"/>
                <a:gd name="T20" fmla="*/ 718 w 818"/>
                <a:gd name="T21" fmla="*/ 188 h 853"/>
                <a:gd name="T22" fmla="*/ 817 w 818"/>
                <a:gd name="T23" fmla="*/ 422 h 853"/>
                <a:gd name="T24" fmla="*/ 667 w 818"/>
                <a:gd name="T25" fmla="*/ 712 h 853"/>
                <a:gd name="T26" fmla="*/ 268 w 818"/>
                <a:gd name="T27" fmla="*/ 781 h 853"/>
                <a:gd name="T28" fmla="*/ 130 w 818"/>
                <a:gd name="T29" fmla="*/ 783 h 853"/>
                <a:gd name="T30" fmla="*/ 108 w 818"/>
                <a:gd name="T31" fmla="*/ 844 h 853"/>
                <a:gd name="T32" fmla="*/ 418 w 818"/>
                <a:gd name="T33" fmla="*/ 653 h 853"/>
                <a:gd name="T34" fmla="*/ 495 w 818"/>
                <a:gd name="T35" fmla="*/ 696 h 853"/>
                <a:gd name="T36" fmla="*/ 451 w 818"/>
                <a:gd name="T37" fmla="*/ 621 h 853"/>
                <a:gd name="T38" fmla="*/ 446 w 818"/>
                <a:gd name="T39" fmla="*/ 666 h 853"/>
                <a:gd name="T40" fmla="*/ 625 w 818"/>
                <a:gd name="T41" fmla="*/ 533 h 853"/>
                <a:gd name="T42" fmla="*/ 701 w 818"/>
                <a:gd name="T43" fmla="*/ 576 h 853"/>
                <a:gd name="T44" fmla="*/ 658 w 818"/>
                <a:gd name="T45" fmla="*/ 501 h 853"/>
                <a:gd name="T46" fmla="*/ 653 w 818"/>
                <a:gd name="T47" fmla="*/ 546 h 853"/>
                <a:gd name="T48" fmla="*/ 439 w 818"/>
                <a:gd name="T49" fmla="*/ 455 h 853"/>
                <a:gd name="T50" fmla="*/ 426 w 818"/>
                <a:gd name="T51" fmla="*/ 521 h 853"/>
                <a:gd name="T52" fmla="*/ 470 w 818"/>
                <a:gd name="T53" fmla="*/ 472 h 853"/>
                <a:gd name="T54" fmla="*/ 436 w 818"/>
                <a:gd name="T55" fmla="*/ 478 h 853"/>
                <a:gd name="T56" fmla="*/ 690 w 818"/>
                <a:gd name="T57" fmla="*/ 313 h 853"/>
                <a:gd name="T58" fmla="*/ 680 w 818"/>
                <a:gd name="T59" fmla="*/ 380 h 853"/>
                <a:gd name="T60" fmla="*/ 721 w 818"/>
                <a:gd name="T61" fmla="*/ 330 h 853"/>
                <a:gd name="T62" fmla="*/ 687 w 818"/>
                <a:gd name="T63" fmla="*/ 336 h 853"/>
                <a:gd name="T64" fmla="*/ 375 w 818"/>
                <a:gd name="T65" fmla="*/ 657 h 853"/>
                <a:gd name="T66" fmla="*/ 324 w 818"/>
                <a:gd name="T67" fmla="*/ 643 h 853"/>
                <a:gd name="T68" fmla="*/ 358 w 818"/>
                <a:gd name="T69" fmla="*/ 681 h 853"/>
                <a:gd name="T70" fmla="*/ 375 w 818"/>
                <a:gd name="T71" fmla="*/ 657 h 853"/>
                <a:gd name="T72" fmla="*/ 601 w 818"/>
                <a:gd name="T73" fmla="*/ 609 h 853"/>
                <a:gd name="T74" fmla="*/ 571 w 818"/>
                <a:gd name="T75" fmla="*/ 652 h 853"/>
                <a:gd name="T76" fmla="*/ 595 w 818"/>
                <a:gd name="T77" fmla="*/ 637 h 853"/>
                <a:gd name="T78" fmla="*/ 621 w 818"/>
                <a:gd name="T79" fmla="*/ 424 h 853"/>
                <a:gd name="T80" fmla="*/ 571 w 818"/>
                <a:gd name="T81" fmla="*/ 409 h 853"/>
                <a:gd name="T82" fmla="*/ 604 w 818"/>
                <a:gd name="T83" fmla="*/ 447 h 853"/>
                <a:gd name="T84" fmla="*/ 621 w 818"/>
                <a:gd name="T85" fmla="*/ 424 h 853"/>
                <a:gd name="T86" fmla="*/ 573 w 818"/>
                <a:gd name="T87" fmla="*/ 537 h 853"/>
                <a:gd name="T88" fmla="*/ 545 w 818"/>
                <a:gd name="T89" fmla="*/ 512 h 853"/>
                <a:gd name="T90" fmla="*/ 554 w 818"/>
                <a:gd name="T91" fmla="*/ 531 h 853"/>
                <a:gd name="T92" fmla="*/ 386 w 818"/>
                <a:gd name="T93" fmla="*/ 722 h 853"/>
                <a:gd name="T94" fmla="*/ 364 w 818"/>
                <a:gd name="T95" fmla="*/ 739 h 853"/>
                <a:gd name="T96" fmla="*/ 390 w 818"/>
                <a:gd name="T97" fmla="*/ 737 h 853"/>
                <a:gd name="T98" fmla="*/ 386 w 818"/>
                <a:gd name="T99" fmla="*/ 722 h 853"/>
                <a:gd name="T100" fmla="*/ 739 w 818"/>
                <a:gd name="T101" fmla="*/ 436 h 853"/>
                <a:gd name="T102" fmla="*/ 752 w 818"/>
                <a:gd name="T103" fmla="*/ 461 h 853"/>
                <a:gd name="T104" fmla="*/ 751 w 818"/>
                <a:gd name="T105" fmla="*/ 446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18" h="853">
                  <a:moveTo>
                    <a:pt x="109" y="853"/>
                  </a:moveTo>
                  <a:cubicBezTo>
                    <a:pt x="73" y="853"/>
                    <a:pt x="37" y="853"/>
                    <a:pt x="2" y="853"/>
                  </a:cubicBezTo>
                  <a:cubicBezTo>
                    <a:pt x="2" y="853"/>
                    <a:pt x="2" y="853"/>
                    <a:pt x="2" y="852"/>
                  </a:cubicBezTo>
                  <a:cubicBezTo>
                    <a:pt x="0" y="817"/>
                    <a:pt x="1" y="783"/>
                    <a:pt x="14" y="749"/>
                  </a:cubicBezTo>
                  <a:cubicBezTo>
                    <a:pt x="26" y="719"/>
                    <a:pt x="50" y="700"/>
                    <a:pt x="81" y="691"/>
                  </a:cubicBezTo>
                  <a:cubicBezTo>
                    <a:pt x="109" y="683"/>
                    <a:pt x="139" y="677"/>
                    <a:pt x="167" y="669"/>
                  </a:cubicBezTo>
                  <a:cubicBezTo>
                    <a:pt x="213" y="656"/>
                    <a:pt x="257" y="641"/>
                    <a:pt x="298" y="617"/>
                  </a:cubicBezTo>
                  <a:cubicBezTo>
                    <a:pt x="319" y="604"/>
                    <a:pt x="338" y="590"/>
                    <a:pt x="353" y="569"/>
                  </a:cubicBezTo>
                  <a:cubicBezTo>
                    <a:pt x="371" y="544"/>
                    <a:pt x="375" y="516"/>
                    <a:pt x="368" y="487"/>
                  </a:cubicBezTo>
                  <a:cubicBezTo>
                    <a:pt x="362" y="457"/>
                    <a:pt x="348" y="430"/>
                    <a:pt x="332" y="405"/>
                  </a:cubicBezTo>
                  <a:cubicBezTo>
                    <a:pt x="303" y="362"/>
                    <a:pt x="274" y="320"/>
                    <a:pt x="245" y="278"/>
                  </a:cubicBezTo>
                  <a:cubicBezTo>
                    <a:pt x="218" y="239"/>
                    <a:pt x="193" y="199"/>
                    <a:pt x="175" y="154"/>
                  </a:cubicBezTo>
                  <a:cubicBezTo>
                    <a:pt x="160" y="116"/>
                    <a:pt x="150" y="77"/>
                    <a:pt x="153" y="36"/>
                  </a:cubicBezTo>
                  <a:cubicBezTo>
                    <a:pt x="154" y="24"/>
                    <a:pt x="156" y="12"/>
                    <a:pt x="157" y="0"/>
                  </a:cubicBezTo>
                  <a:cubicBezTo>
                    <a:pt x="192" y="0"/>
                    <a:pt x="227" y="0"/>
                    <a:pt x="262" y="0"/>
                  </a:cubicBezTo>
                  <a:cubicBezTo>
                    <a:pt x="262" y="2"/>
                    <a:pt x="262" y="4"/>
                    <a:pt x="262" y="7"/>
                  </a:cubicBezTo>
                  <a:cubicBezTo>
                    <a:pt x="263" y="23"/>
                    <a:pt x="263" y="40"/>
                    <a:pt x="264" y="57"/>
                  </a:cubicBezTo>
                  <a:cubicBezTo>
                    <a:pt x="264" y="62"/>
                    <a:pt x="265" y="66"/>
                    <a:pt x="267" y="70"/>
                  </a:cubicBezTo>
                  <a:cubicBezTo>
                    <a:pt x="270" y="78"/>
                    <a:pt x="276" y="82"/>
                    <a:pt x="284" y="83"/>
                  </a:cubicBezTo>
                  <a:cubicBezTo>
                    <a:pt x="325" y="86"/>
                    <a:pt x="366" y="88"/>
                    <a:pt x="407" y="92"/>
                  </a:cubicBezTo>
                  <a:cubicBezTo>
                    <a:pt x="472" y="98"/>
                    <a:pt x="537" y="107"/>
                    <a:pt x="599" y="127"/>
                  </a:cubicBezTo>
                  <a:cubicBezTo>
                    <a:pt x="642" y="141"/>
                    <a:pt x="683" y="160"/>
                    <a:pt x="718" y="188"/>
                  </a:cubicBezTo>
                  <a:cubicBezTo>
                    <a:pt x="763" y="224"/>
                    <a:pt x="791" y="271"/>
                    <a:pt x="805" y="327"/>
                  </a:cubicBezTo>
                  <a:cubicBezTo>
                    <a:pt x="814" y="358"/>
                    <a:pt x="817" y="390"/>
                    <a:pt x="817" y="422"/>
                  </a:cubicBezTo>
                  <a:cubicBezTo>
                    <a:pt x="818" y="463"/>
                    <a:pt x="814" y="503"/>
                    <a:pt x="803" y="541"/>
                  </a:cubicBezTo>
                  <a:cubicBezTo>
                    <a:pt x="781" y="617"/>
                    <a:pt x="735" y="674"/>
                    <a:pt x="667" y="712"/>
                  </a:cubicBezTo>
                  <a:cubicBezTo>
                    <a:pt x="620" y="738"/>
                    <a:pt x="570" y="753"/>
                    <a:pt x="518" y="762"/>
                  </a:cubicBezTo>
                  <a:cubicBezTo>
                    <a:pt x="435" y="778"/>
                    <a:pt x="352" y="780"/>
                    <a:pt x="268" y="781"/>
                  </a:cubicBezTo>
                  <a:cubicBezTo>
                    <a:pt x="228" y="781"/>
                    <a:pt x="187" y="781"/>
                    <a:pt x="147" y="781"/>
                  </a:cubicBezTo>
                  <a:cubicBezTo>
                    <a:pt x="141" y="781"/>
                    <a:pt x="136" y="782"/>
                    <a:pt x="130" y="783"/>
                  </a:cubicBezTo>
                  <a:cubicBezTo>
                    <a:pt x="115" y="787"/>
                    <a:pt x="107" y="797"/>
                    <a:pt x="107" y="813"/>
                  </a:cubicBezTo>
                  <a:cubicBezTo>
                    <a:pt x="106" y="823"/>
                    <a:pt x="107" y="833"/>
                    <a:pt x="108" y="844"/>
                  </a:cubicBezTo>
                  <a:cubicBezTo>
                    <a:pt x="108" y="847"/>
                    <a:pt x="109" y="850"/>
                    <a:pt x="109" y="853"/>
                  </a:cubicBezTo>
                  <a:close/>
                  <a:moveTo>
                    <a:pt x="418" y="653"/>
                  </a:moveTo>
                  <a:cubicBezTo>
                    <a:pt x="413" y="674"/>
                    <a:pt x="422" y="694"/>
                    <a:pt x="440" y="704"/>
                  </a:cubicBezTo>
                  <a:cubicBezTo>
                    <a:pt x="458" y="714"/>
                    <a:pt x="481" y="710"/>
                    <a:pt x="495" y="696"/>
                  </a:cubicBezTo>
                  <a:cubicBezTo>
                    <a:pt x="509" y="680"/>
                    <a:pt x="512" y="657"/>
                    <a:pt x="500" y="639"/>
                  </a:cubicBezTo>
                  <a:cubicBezTo>
                    <a:pt x="489" y="623"/>
                    <a:pt x="469" y="615"/>
                    <a:pt x="451" y="621"/>
                  </a:cubicBezTo>
                  <a:cubicBezTo>
                    <a:pt x="461" y="627"/>
                    <a:pt x="467" y="636"/>
                    <a:pt x="464" y="648"/>
                  </a:cubicBezTo>
                  <a:cubicBezTo>
                    <a:pt x="462" y="658"/>
                    <a:pt x="455" y="664"/>
                    <a:pt x="446" y="666"/>
                  </a:cubicBezTo>
                  <a:cubicBezTo>
                    <a:pt x="434" y="668"/>
                    <a:pt x="425" y="664"/>
                    <a:pt x="418" y="653"/>
                  </a:cubicBezTo>
                  <a:close/>
                  <a:moveTo>
                    <a:pt x="625" y="533"/>
                  </a:moveTo>
                  <a:cubicBezTo>
                    <a:pt x="619" y="549"/>
                    <a:pt x="627" y="572"/>
                    <a:pt x="644" y="582"/>
                  </a:cubicBezTo>
                  <a:cubicBezTo>
                    <a:pt x="662" y="594"/>
                    <a:pt x="686" y="591"/>
                    <a:pt x="701" y="576"/>
                  </a:cubicBezTo>
                  <a:cubicBezTo>
                    <a:pt x="716" y="560"/>
                    <a:pt x="718" y="536"/>
                    <a:pt x="705" y="518"/>
                  </a:cubicBezTo>
                  <a:cubicBezTo>
                    <a:pt x="695" y="503"/>
                    <a:pt x="672" y="495"/>
                    <a:pt x="658" y="501"/>
                  </a:cubicBezTo>
                  <a:cubicBezTo>
                    <a:pt x="668" y="507"/>
                    <a:pt x="673" y="516"/>
                    <a:pt x="670" y="527"/>
                  </a:cubicBezTo>
                  <a:cubicBezTo>
                    <a:pt x="669" y="537"/>
                    <a:pt x="662" y="544"/>
                    <a:pt x="653" y="546"/>
                  </a:cubicBezTo>
                  <a:cubicBezTo>
                    <a:pt x="641" y="549"/>
                    <a:pt x="631" y="544"/>
                    <a:pt x="625" y="533"/>
                  </a:cubicBezTo>
                  <a:close/>
                  <a:moveTo>
                    <a:pt x="439" y="455"/>
                  </a:moveTo>
                  <a:cubicBezTo>
                    <a:pt x="423" y="455"/>
                    <a:pt x="409" y="466"/>
                    <a:pt x="406" y="482"/>
                  </a:cubicBezTo>
                  <a:cubicBezTo>
                    <a:pt x="403" y="498"/>
                    <a:pt x="411" y="514"/>
                    <a:pt x="426" y="521"/>
                  </a:cubicBezTo>
                  <a:cubicBezTo>
                    <a:pt x="441" y="528"/>
                    <a:pt x="459" y="523"/>
                    <a:pt x="469" y="510"/>
                  </a:cubicBezTo>
                  <a:cubicBezTo>
                    <a:pt x="478" y="498"/>
                    <a:pt x="478" y="479"/>
                    <a:pt x="470" y="472"/>
                  </a:cubicBezTo>
                  <a:cubicBezTo>
                    <a:pt x="468" y="480"/>
                    <a:pt x="462" y="486"/>
                    <a:pt x="453" y="487"/>
                  </a:cubicBezTo>
                  <a:cubicBezTo>
                    <a:pt x="446" y="487"/>
                    <a:pt x="440" y="484"/>
                    <a:pt x="436" y="478"/>
                  </a:cubicBezTo>
                  <a:cubicBezTo>
                    <a:pt x="431" y="470"/>
                    <a:pt x="432" y="462"/>
                    <a:pt x="439" y="455"/>
                  </a:cubicBezTo>
                  <a:close/>
                  <a:moveTo>
                    <a:pt x="690" y="313"/>
                  </a:moveTo>
                  <a:cubicBezTo>
                    <a:pt x="673" y="314"/>
                    <a:pt x="659" y="327"/>
                    <a:pt x="657" y="342"/>
                  </a:cubicBezTo>
                  <a:cubicBezTo>
                    <a:pt x="655" y="359"/>
                    <a:pt x="664" y="375"/>
                    <a:pt x="680" y="380"/>
                  </a:cubicBezTo>
                  <a:cubicBezTo>
                    <a:pt x="696" y="386"/>
                    <a:pt x="713" y="380"/>
                    <a:pt x="722" y="366"/>
                  </a:cubicBezTo>
                  <a:cubicBezTo>
                    <a:pt x="728" y="356"/>
                    <a:pt x="729" y="338"/>
                    <a:pt x="721" y="330"/>
                  </a:cubicBezTo>
                  <a:cubicBezTo>
                    <a:pt x="719" y="339"/>
                    <a:pt x="714" y="344"/>
                    <a:pt x="705" y="345"/>
                  </a:cubicBezTo>
                  <a:cubicBezTo>
                    <a:pt x="697" y="346"/>
                    <a:pt x="691" y="343"/>
                    <a:pt x="687" y="336"/>
                  </a:cubicBezTo>
                  <a:cubicBezTo>
                    <a:pt x="682" y="328"/>
                    <a:pt x="684" y="320"/>
                    <a:pt x="690" y="313"/>
                  </a:cubicBezTo>
                  <a:close/>
                  <a:moveTo>
                    <a:pt x="375" y="657"/>
                  </a:moveTo>
                  <a:cubicBezTo>
                    <a:pt x="376" y="646"/>
                    <a:pt x="368" y="634"/>
                    <a:pt x="357" y="631"/>
                  </a:cubicBezTo>
                  <a:cubicBezTo>
                    <a:pt x="344" y="626"/>
                    <a:pt x="331" y="631"/>
                    <a:pt x="324" y="643"/>
                  </a:cubicBezTo>
                  <a:cubicBezTo>
                    <a:pt x="317" y="654"/>
                    <a:pt x="320" y="668"/>
                    <a:pt x="329" y="677"/>
                  </a:cubicBezTo>
                  <a:cubicBezTo>
                    <a:pt x="337" y="684"/>
                    <a:pt x="350" y="686"/>
                    <a:pt x="358" y="681"/>
                  </a:cubicBezTo>
                  <a:cubicBezTo>
                    <a:pt x="348" y="675"/>
                    <a:pt x="346" y="667"/>
                    <a:pt x="350" y="660"/>
                  </a:cubicBezTo>
                  <a:cubicBezTo>
                    <a:pt x="355" y="651"/>
                    <a:pt x="364" y="651"/>
                    <a:pt x="375" y="657"/>
                  </a:cubicBezTo>
                  <a:close/>
                  <a:moveTo>
                    <a:pt x="619" y="636"/>
                  </a:moveTo>
                  <a:cubicBezTo>
                    <a:pt x="620" y="624"/>
                    <a:pt x="612" y="613"/>
                    <a:pt x="601" y="609"/>
                  </a:cubicBezTo>
                  <a:cubicBezTo>
                    <a:pt x="589" y="605"/>
                    <a:pt x="577" y="609"/>
                    <a:pt x="569" y="619"/>
                  </a:cubicBezTo>
                  <a:cubicBezTo>
                    <a:pt x="563" y="629"/>
                    <a:pt x="563" y="643"/>
                    <a:pt x="571" y="652"/>
                  </a:cubicBezTo>
                  <a:cubicBezTo>
                    <a:pt x="579" y="662"/>
                    <a:pt x="591" y="665"/>
                    <a:pt x="602" y="660"/>
                  </a:cubicBezTo>
                  <a:cubicBezTo>
                    <a:pt x="592" y="652"/>
                    <a:pt x="590" y="644"/>
                    <a:pt x="595" y="637"/>
                  </a:cubicBezTo>
                  <a:cubicBezTo>
                    <a:pt x="601" y="630"/>
                    <a:pt x="609" y="629"/>
                    <a:pt x="619" y="636"/>
                  </a:cubicBezTo>
                  <a:close/>
                  <a:moveTo>
                    <a:pt x="621" y="424"/>
                  </a:moveTo>
                  <a:cubicBezTo>
                    <a:pt x="622" y="411"/>
                    <a:pt x="614" y="400"/>
                    <a:pt x="602" y="397"/>
                  </a:cubicBezTo>
                  <a:cubicBezTo>
                    <a:pt x="589" y="393"/>
                    <a:pt x="577" y="398"/>
                    <a:pt x="571" y="409"/>
                  </a:cubicBezTo>
                  <a:cubicBezTo>
                    <a:pt x="564" y="420"/>
                    <a:pt x="566" y="434"/>
                    <a:pt x="575" y="443"/>
                  </a:cubicBezTo>
                  <a:cubicBezTo>
                    <a:pt x="583" y="451"/>
                    <a:pt x="596" y="453"/>
                    <a:pt x="604" y="447"/>
                  </a:cubicBezTo>
                  <a:cubicBezTo>
                    <a:pt x="595" y="442"/>
                    <a:pt x="592" y="434"/>
                    <a:pt x="597" y="426"/>
                  </a:cubicBezTo>
                  <a:cubicBezTo>
                    <a:pt x="602" y="418"/>
                    <a:pt x="611" y="417"/>
                    <a:pt x="621" y="424"/>
                  </a:cubicBezTo>
                  <a:close/>
                  <a:moveTo>
                    <a:pt x="553" y="547"/>
                  </a:moveTo>
                  <a:cubicBezTo>
                    <a:pt x="561" y="548"/>
                    <a:pt x="569" y="544"/>
                    <a:pt x="573" y="537"/>
                  </a:cubicBezTo>
                  <a:cubicBezTo>
                    <a:pt x="576" y="529"/>
                    <a:pt x="574" y="519"/>
                    <a:pt x="568" y="514"/>
                  </a:cubicBezTo>
                  <a:cubicBezTo>
                    <a:pt x="561" y="508"/>
                    <a:pt x="552" y="507"/>
                    <a:pt x="545" y="512"/>
                  </a:cubicBezTo>
                  <a:cubicBezTo>
                    <a:pt x="537" y="517"/>
                    <a:pt x="534" y="525"/>
                    <a:pt x="537" y="533"/>
                  </a:cubicBezTo>
                  <a:cubicBezTo>
                    <a:pt x="544" y="527"/>
                    <a:pt x="549" y="527"/>
                    <a:pt x="554" y="531"/>
                  </a:cubicBezTo>
                  <a:cubicBezTo>
                    <a:pt x="558" y="535"/>
                    <a:pt x="558" y="540"/>
                    <a:pt x="553" y="547"/>
                  </a:cubicBezTo>
                  <a:close/>
                  <a:moveTo>
                    <a:pt x="386" y="722"/>
                  </a:moveTo>
                  <a:cubicBezTo>
                    <a:pt x="378" y="718"/>
                    <a:pt x="372" y="719"/>
                    <a:pt x="367" y="723"/>
                  </a:cubicBezTo>
                  <a:cubicBezTo>
                    <a:pt x="363" y="727"/>
                    <a:pt x="361" y="734"/>
                    <a:pt x="364" y="739"/>
                  </a:cubicBezTo>
                  <a:cubicBezTo>
                    <a:pt x="366" y="745"/>
                    <a:pt x="373" y="749"/>
                    <a:pt x="379" y="748"/>
                  </a:cubicBezTo>
                  <a:cubicBezTo>
                    <a:pt x="385" y="747"/>
                    <a:pt x="389" y="743"/>
                    <a:pt x="390" y="737"/>
                  </a:cubicBezTo>
                  <a:cubicBezTo>
                    <a:pt x="385" y="738"/>
                    <a:pt x="381" y="738"/>
                    <a:pt x="379" y="733"/>
                  </a:cubicBezTo>
                  <a:cubicBezTo>
                    <a:pt x="377" y="727"/>
                    <a:pt x="380" y="724"/>
                    <a:pt x="386" y="722"/>
                  </a:cubicBezTo>
                  <a:close/>
                  <a:moveTo>
                    <a:pt x="757" y="435"/>
                  </a:moveTo>
                  <a:cubicBezTo>
                    <a:pt x="750" y="431"/>
                    <a:pt x="744" y="432"/>
                    <a:pt x="739" y="436"/>
                  </a:cubicBezTo>
                  <a:cubicBezTo>
                    <a:pt x="734" y="440"/>
                    <a:pt x="733" y="448"/>
                    <a:pt x="736" y="454"/>
                  </a:cubicBezTo>
                  <a:cubicBezTo>
                    <a:pt x="739" y="459"/>
                    <a:pt x="745" y="462"/>
                    <a:pt x="752" y="461"/>
                  </a:cubicBezTo>
                  <a:cubicBezTo>
                    <a:pt x="758" y="459"/>
                    <a:pt x="761" y="456"/>
                    <a:pt x="762" y="450"/>
                  </a:cubicBezTo>
                  <a:cubicBezTo>
                    <a:pt x="757" y="452"/>
                    <a:pt x="753" y="451"/>
                    <a:pt x="751" y="446"/>
                  </a:cubicBezTo>
                  <a:cubicBezTo>
                    <a:pt x="749" y="440"/>
                    <a:pt x="753" y="437"/>
                    <a:pt x="757" y="43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32" name="Group 31">
              <a:extLst>
                <a:ext uri="{FF2B5EF4-FFF2-40B4-BE49-F238E27FC236}">
                  <a16:creationId xmlns:a16="http://schemas.microsoft.com/office/drawing/2014/main" id="{6C317EE9-525D-25C2-DD18-D9A2F730321B}"/>
                </a:ext>
              </a:extLst>
            </p:cNvPr>
            <p:cNvGrpSpPr>
              <a:grpSpLocks noChangeAspect="1"/>
            </p:cNvGrpSpPr>
            <p:nvPr/>
          </p:nvGrpSpPr>
          <p:grpSpPr>
            <a:xfrm>
              <a:off x="980875" y="1424538"/>
              <a:ext cx="930291" cy="932688"/>
              <a:chOff x="-4083050" y="1579563"/>
              <a:chExt cx="3694112" cy="3703638"/>
            </a:xfrm>
            <a:solidFill>
              <a:schemeClr val="accent5"/>
            </a:solidFill>
          </p:grpSpPr>
          <p:sp>
            <p:nvSpPr>
              <p:cNvPr id="34" name="Freeform 5">
                <a:extLst>
                  <a:ext uri="{FF2B5EF4-FFF2-40B4-BE49-F238E27FC236}">
                    <a16:creationId xmlns:a16="http://schemas.microsoft.com/office/drawing/2014/main" id="{442691DE-2D27-FAA6-B0B8-827088D83DC3}"/>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6">
                <a:extLst>
                  <a:ext uri="{FF2B5EF4-FFF2-40B4-BE49-F238E27FC236}">
                    <a16:creationId xmlns:a16="http://schemas.microsoft.com/office/drawing/2014/main" id="{9E0E3685-027E-2864-83F4-25947F010291}"/>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7">
                <a:extLst>
                  <a:ext uri="{FF2B5EF4-FFF2-40B4-BE49-F238E27FC236}">
                    <a16:creationId xmlns:a16="http://schemas.microsoft.com/office/drawing/2014/main" id="{0FA54C7D-0862-23D7-EA6F-EB0474AF0581}"/>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8">
                <a:extLst>
                  <a:ext uri="{FF2B5EF4-FFF2-40B4-BE49-F238E27FC236}">
                    <a16:creationId xmlns:a16="http://schemas.microsoft.com/office/drawing/2014/main" id="{BE07714D-241A-0B18-64FA-E9FF6A3BA5D2}"/>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9">
                <a:extLst>
                  <a:ext uri="{FF2B5EF4-FFF2-40B4-BE49-F238E27FC236}">
                    <a16:creationId xmlns:a16="http://schemas.microsoft.com/office/drawing/2014/main" id="{178EAC15-7D01-9207-7E3F-01F4BFF12597}"/>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0">
                <a:extLst>
                  <a:ext uri="{FF2B5EF4-FFF2-40B4-BE49-F238E27FC236}">
                    <a16:creationId xmlns:a16="http://schemas.microsoft.com/office/drawing/2014/main" id="{FBAC58D6-B41A-3918-1C35-3DAE8C720060}"/>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1">
                <a:extLst>
                  <a:ext uri="{FF2B5EF4-FFF2-40B4-BE49-F238E27FC236}">
                    <a16:creationId xmlns:a16="http://schemas.microsoft.com/office/drawing/2014/main" id="{351B5931-9037-A9AE-26FC-C1B0FC87C393}"/>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2">
                <a:extLst>
                  <a:ext uri="{FF2B5EF4-FFF2-40B4-BE49-F238E27FC236}">
                    <a16:creationId xmlns:a16="http://schemas.microsoft.com/office/drawing/2014/main" id="{F2CF90B0-F0CA-264F-8903-025BA9AED4D8}"/>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3">
                <a:extLst>
                  <a:ext uri="{FF2B5EF4-FFF2-40B4-BE49-F238E27FC236}">
                    <a16:creationId xmlns:a16="http://schemas.microsoft.com/office/drawing/2014/main" id="{BBEAB146-A6DE-5474-3F1B-82513191735A}"/>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4">
                <a:extLst>
                  <a:ext uri="{FF2B5EF4-FFF2-40B4-BE49-F238E27FC236}">
                    <a16:creationId xmlns:a16="http://schemas.microsoft.com/office/drawing/2014/main" id="{3BC44923-8F11-1C46-B7E4-69A72AF818E5}"/>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5">
                <a:extLst>
                  <a:ext uri="{FF2B5EF4-FFF2-40B4-BE49-F238E27FC236}">
                    <a16:creationId xmlns:a16="http://schemas.microsoft.com/office/drawing/2014/main" id="{EE69A688-BEDD-63BD-AF0E-45FD799057FB}"/>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6">
                <a:extLst>
                  <a:ext uri="{FF2B5EF4-FFF2-40B4-BE49-F238E27FC236}">
                    <a16:creationId xmlns:a16="http://schemas.microsoft.com/office/drawing/2014/main" id="{594577C9-E5B8-F322-36FB-1AC1D0F94832}"/>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7">
                <a:extLst>
                  <a:ext uri="{FF2B5EF4-FFF2-40B4-BE49-F238E27FC236}">
                    <a16:creationId xmlns:a16="http://schemas.microsoft.com/office/drawing/2014/main" id="{6A50A8ED-9DA4-88BF-7C53-F2C01436BD8B}"/>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8">
                <a:extLst>
                  <a:ext uri="{FF2B5EF4-FFF2-40B4-BE49-F238E27FC236}">
                    <a16:creationId xmlns:a16="http://schemas.microsoft.com/office/drawing/2014/main" id="{F17AC131-212A-B57A-252F-FDADD814CBF2}"/>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9">
                <a:extLst>
                  <a:ext uri="{FF2B5EF4-FFF2-40B4-BE49-F238E27FC236}">
                    <a16:creationId xmlns:a16="http://schemas.microsoft.com/office/drawing/2014/main" id="{341F3821-C10F-6078-F89D-4B64C57A4B02}"/>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0">
                <a:extLst>
                  <a:ext uri="{FF2B5EF4-FFF2-40B4-BE49-F238E27FC236}">
                    <a16:creationId xmlns:a16="http://schemas.microsoft.com/office/drawing/2014/main" id="{975D95B6-DA9C-24B9-98FE-917D5A84ABC9}"/>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21">
                <a:extLst>
                  <a:ext uri="{FF2B5EF4-FFF2-40B4-BE49-F238E27FC236}">
                    <a16:creationId xmlns:a16="http://schemas.microsoft.com/office/drawing/2014/main" id="{2F2933FC-A719-A7BE-722F-D25AB1F6A602}"/>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22">
                <a:extLst>
                  <a:ext uri="{FF2B5EF4-FFF2-40B4-BE49-F238E27FC236}">
                    <a16:creationId xmlns:a16="http://schemas.microsoft.com/office/drawing/2014/main" id="{570BEC9B-D923-37AF-D30B-99C0F3E1C032}"/>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23">
                <a:extLst>
                  <a:ext uri="{FF2B5EF4-FFF2-40B4-BE49-F238E27FC236}">
                    <a16:creationId xmlns:a16="http://schemas.microsoft.com/office/drawing/2014/main" id="{D220AC39-AC96-201D-985E-CA45DED6449E}"/>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4">
                <a:extLst>
                  <a:ext uri="{FF2B5EF4-FFF2-40B4-BE49-F238E27FC236}">
                    <a16:creationId xmlns:a16="http://schemas.microsoft.com/office/drawing/2014/main" id="{57C33097-2F9F-1A63-C1A6-8011965B71D3}"/>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5">
                <a:extLst>
                  <a:ext uri="{FF2B5EF4-FFF2-40B4-BE49-F238E27FC236}">
                    <a16:creationId xmlns:a16="http://schemas.microsoft.com/office/drawing/2014/main" id="{C188CD87-C1DD-FC01-6E55-69A1A032C53C}"/>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6">
                <a:extLst>
                  <a:ext uri="{FF2B5EF4-FFF2-40B4-BE49-F238E27FC236}">
                    <a16:creationId xmlns:a16="http://schemas.microsoft.com/office/drawing/2014/main" id="{6B04AE27-E669-A455-BCF4-386329B9034B}"/>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27">
                <a:extLst>
                  <a:ext uri="{FF2B5EF4-FFF2-40B4-BE49-F238E27FC236}">
                    <a16:creationId xmlns:a16="http://schemas.microsoft.com/office/drawing/2014/main" id="{6B8EBADF-610C-B2E2-6C92-E6DDCDF56242}"/>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28">
                <a:extLst>
                  <a:ext uri="{FF2B5EF4-FFF2-40B4-BE49-F238E27FC236}">
                    <a16:creationId xmlns:a16="http://schemas.microsoft.com/office/drawing/2014/main" id="{ECF076AA-30B5-05E0-D1B5-BDCA0B0FDABC}"/>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9">
                <a:extLst>
                  <a:ext uri="{FF2B5EF4-FFF2-40B4-BE49-F238E27FC236}">
                    <a16:creationId xmlns:a16="http://schemas.microsoft.com/office/drawing/2014/main" id="{33457AE7-9F35-FF6B-0A0F-356787791F44}"/>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30">
                <a:extLst>
                  <a:ext uri="{FF2B5EF4-FFF2-40B4-BE49-F238E27FC236}">
                    <a16:creationId xmlns:a16="http://schemas.microsoft.com/office/drawing/2014/main" id="{6EC7A3E2-564C-9FF7-47A3-A26221244AFB}"/>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31">
                <a:extLst>
                  <a:ext uri="{FF2B5EF4-FFF2-40B4-BE49-F238E27FC236}">
                    <a16:creationId xmlns:a16="http://schemas.microsoft.com/office/drawing/2014/main" id="{564D7CBB-B881-7A52-D16F-614D3B2F9EF4}"/>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32">
                <a:extLst>
                  <a:ext uri="{FF2B5EF4-FFF2-40B4-BE49-F238E27FC236}">
                    <a16:creationId xmlns:a16="http://schemas.microsoft.com/office/drawing/2014/main" id="{1606F5AD-FBC8-1A97-967C-8ED9E0793D51}"/>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33">
                <a:extLst>
                  <a:ext uri="{FF2B5EF4-FFF2-40B4-BE49-F238E27FC236}">
                    <a16:creationId xmlns:a16="http://schemas.microsoft.com/office/drawing/2014/main" id="{4E461A32-CA5C-4117-6A87-4D941E7AE812}"/>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2849081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598" y="354645"/>
            <a:ext cx="10573640" cy="903124"/>
          </a:xfrm>
        </p:spPr>
        <p:txBody>
          <a:bodyPr/>
          <a:lstStyle/>
          <a:p>
            <a:r>
              <a:rPr lang="en-US" dirty="0"/>
              <a:t>As Antipsychotic Usage Expands, the Number of People </a:t>
            </a:r>
            <a:br>
              <a:rPr lang="en-US" dirty="0"/>
            </a:br>
            <a:r>
              <a:rPr lang="en-US" dirty="0"/>
              <a:t>at Risk for TD Continues to Increase</a:t>
            </a:r>
          </a:p>
        </p:txBody>
      </p:sp>
      <p:sp>
        <p:nvSpPr>
          <p:cNvPr id="5" name="Slide Number Placeholder 4"/>
          <p:cNvSpPr>
            <a:spLocks noGrp="1"/>
          </p:cNvSpPr>
          <p:nvPr>
            <p:ph type="sldNum" sz="quarter" idx="4"/>
          </p:nvPr>
        </p:nvSpPr>
        <p:spPr/>
        <p:txBody>
          <a:bodyPr/>
          <a:lstStyle/>
          <a:p>
            <a:fld id="{F3C1FD0B-2342-48FB-A867-BE1FD0EAA53B}" type="slidenum">
              <a:rPr lang="en-US"/>
              <a:pPr/>
              <a:t>36</a:t>
            </a:fld>
            <a:endParaRPr lang="en-US" dirty="0"/>
          </a:p>
        </p:txBody>
      </p:sp>
      <p:sp>
        <p:nvSpPr>
          <p:cNvPr id="37" name="Text Placeholder 6"/>
          <p:cNvSpPr>
            <a:spLocks noGrp="1"/>
          </p:cNvSpPr>
          <p:nvPr>
            <p:ph type="body" sz="quarter" idx="10"/>
          </p:nvPr>
        </p:nvSpPr>
        <p:spPr/>
        <p:txBody>
          <a:bodyPr/>
          <a:lstStyle/>
          <a:p>
            <a:r>
              <a:rPr lang="en-US" dirty="0"/>
              <a:t>Epidemiology and Risk Factors for Tardive Dyskinesia</a:t>
            </a:r>
          </a:p>
        </p:txBody>
      </p:sp>
      <p:sp>
        <p:nvSpPr>
          <p:cNvPr id="41" name="TextBox 40">
            <a:extLst>
              <a:ext uri="{FF2B5EF4-FFF2-40B4-BE49-F238E27FC236}">
                <a16:creationId xmlns:a16="http://schemas.microsoft.com/office/drawing/2014/main" id="{93E58FC6-45F3-D2A4-FF95-BC92869D7B71}"/>
              </a:ext>
            </a:extLst>
          </p:cNvPr>
          <p:cNvSpPr txBox="1"/>
          <p:nvPr/>
        </p:nvSpPr>
        <p:spPr>
          <a:xfrm>
            <a:off x="977900" y="6035242"/>
            <a:ext cx="10574338" cy="477054"/>
          </a:xfrm>
          <a:prstGeom prst="rect">
            <a:avLst/>
          </a:prstGeom>
          <a:noFill/>
        </p:spPr>
        <p:txBody>
          <a:bodyPr wrap="square" lIns="0" tIns="0" rIns="0" bIns="0" rtlCol="0" anchor="b" anchorCtr="0">
            <a:sp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spcAft>
                <a:spcPts val="300"/>
              </a:spcAft>
              <a:defRPr/>
            </a:pPr>
            <a:r>
              <a:rPr lang="en-US" sz="1050" b="1" baseline="30000" dirty="0"/>
              <a:t>a</a:t>
            </a:r>
            <a:r>
              <a:rPr lang="en-US" sz="1050" b="1" dirty="0"/>
              <a:t>In a study using nationally representative data from the IMS Health National Disease and Therapeutic Index.</a:t>
            </a:r>
          </a:p>
          <a:p>
            <a:pPr marL="0">
              <a:defRPr/>
            </a:pPr>
            <a:r>
              <a:rPr lang="en-US" b="1" dirty="0"/>
              <a:t>1. </a:t>
            </a:r>
            <a:r>
              <a:rPr lang="en-US" dirty="0"/>
              <a:t>Carton L, et al. </a:t>
            </a:r>
            <a:r>
              <a:rPr lang="en-US" i="1" dirty="0"/>
              <a:t>Curr Pharm Des</a:t>
            </a:r>
            <a:r>
              <a:rPr lang="en-US" dirty="0"/>
              <a:t>. 2015;21(23):3280-3297. </a:t>
            </a:r>
            <a:r>
              <a:rPr lang="en-US" b="1" dirty="0"/>
              <a:t>2.</a:t>
            </a:r>
            <a:r>
              <a:rPr lang="en-US" dirty="0"/>
              <a:t> Citrome L, et al. </a:t>
            </a:r>
            <a:r>
              <a:rPr lang="en-US" i="1" dirty="0"/>
              <a:t>Clin Ther</a:t>
            </a:r>
            <a:r>
              <a:rPr lang="en-US" dirty="0"/>
              <a:t>. 2013;35(12):1867-1875. </a:t>
            </a:r>
            <a:r>
              <a:rPr lang="en-US" b="1" dirty="0"/>
              <a:t>3.</a:t>
            </a:r>
            <a:r>
              <a:rPr lang="en-US" dirty="0"/>
              <a:t> Domino ME, Swartz M. </a:t>
            </a:r>
            <a:r>
              <a:rPr lang="en-US" i="1" dirty="0"/>
              <a:t>Psychiatr Serv. </a:t>
            </a:r>
            <a:r>
              <a:rPr lang="en-US" dirty="0"/>
              <a:t>2008;59(5):507-514. </a:t>
            </a:r>
            <a:br>
              <a:rPr lang="en-US" dirty="0"/>
            </a:br>
            <a:r>
              <a:rPr lang="en-US" b="1" dirty="0"/>
              <a:t>4. </a:t>
            </a:r>
            <a:r>
              <a:rPr lang="en-US" dirty="0"/>
              <a:t>Data on file. Neurocrine Biosciences, Inc.</a:t>
            </a:r>
          </a:p>
        </p:txBody>
      </p:sp>
      <p:grpSp>
        <p:nvGrpSpPr>
          <p:cNvPr id="42" name="Group 41">
            <a:extLst>
              <a:ext uri="{FF2B5EF4-FFF2-40B4-BE49-F238E27FC236}">
                <a16:creationId xmlns:a16="http://schemas.microsoft.com/office/drawing/2014/main" id="{7D0E9AF5-C672-1E2E-9C38-79B9EB312184}"/>
              </a:ext>
            </a:extLst>
          </p:cNvPr>
          <p:cNvGrpSpPr/>
          <p:nvPr/>
        </p:nvGrpSpPr>
        <p:grpSpPr>
          <a:xfrm>
            <a:off x="1381659" y="1507402"/>
            <a:ext cx="9425506" cy="4088350"/>
            <a:chOff x="1610685" y="1507402"/>
            <a:chExt cx="9425506" cy="4088350"/>
          </a:xfrm>
        </p:grpSpPr>
        <p:sp>
          <p:nvSpPr>
            <p:cNvPr id="43" name="TextBox 42">
              <a:extLst>
                <a:ext uri="{FF2B5EF4-FFF2-40B4-BE49-F238E27FC236}">
                  <a16:creationId xmlns:a16="http://schemas.microsoft.com/office/drawing/2014/main" id="{A71CEC4E-83BB-974D-FA13-AA0CE9025428}"/>
                </a:ext>
              </a:extLst>
            </p:cNvPr>
            <p:cNvSpPr txBox="1"/>
            <p:nvPr/>
          </p:nvSpPr>
          <p:spPr>
            <a:xfrm>
              <a:off x="4178191" y="4352458"/>
              <a:ext cx="6856214" cy="1046167"/>
            </a:xfrm>
            <a:prstGeom prst="rect">
              <a:avLst/>
            </a:prstGeom>
            <a:noFill/>
          </p:spPr>
          <p:txBody>
            <a:bodyPr wrap="square" rtlCol="0">
              <a:spAutoFit/>
            </a:bodyPr>
            <a:lstStyle/>
            <a:p>
              <a:pPr marL="63481" lvl="1"/>
              <a:r>
                <a:rPr lang="en-US" sz="1999" dirty="0"/>
                <a:t>Use of antipsychotics increased from approximately </a:t>
              </a:r>
              <a:br>
                <a:rPr lang="en-US" sz="1999" dirty="0"/>
              </a:br>
              <a:r>
                <a:rPr lang="en-US" sz="2199" b="1" dirty="0">
                  <a:solidFill>
                    <a:schemeClr val="accent1"/>
                  </a:solidFill>
                </a:rPr>
                <a:t>15 million </a:t>
              </a:r>
              <a:r>
                <a:rPr lang="en-US" sz="1999" dirty="0"/>
                <a:t>prescriptions in 1992 to </a:t>
              </a:r>
              <a:r>
                <a:rPr lang="en-US" sz="2199" b="1" dirty="0">
                  <a:solidFill>
                    <a:schemeClr val="accent1"/>
                  </a:solidFill>
                </a:rPr>
                <a:t>66 million </a:t>
              </a:r>
              <a:r>
                <a:rPr lang="en-US" sz="1999" dirty="0"/>
                <a:t>prescriptions in 2017</a:t>
              </a:r>
              <a:r>
                <a:rPr lang="en-US" sz="1999" baseline="30000" dirty="0"/>
                <a:t>4,a</a:t>
              </a:r>
              <a:endParaRPr lang="en-US" sz="1999" baseline="30000" dirty="0">
                <a:solidFill>
                  <a:srgbClr val="FF0000"/>
                </a:solidFill>
              </a:endParaRPr>
            </a:p>
          </p:txBody>
        </p:sp>
        <p:grpSp>
          <p:nvGrpSpPr>
            <p:cNvPr id="44" name="Group 43">
              <a:extLst>
                <a:ext uri="{FF2B5EF4-FFF2-40B4-BE49-F238E27FC236}">
                  <a16:creationId xmlns:a16="http://schemas.microsoft.com/office/drawing/2014/main" id="{ADA77092-F447-CF18-401E-5D386C9B265B}"/>
                </a:ext>
              </a:extLst>
            </p:cNvPr>
            <p:cNvGrpSpPr/>
            <p:nvPr/>
          </p:nvGrpSpPr>
          <p:grpSpPr>
            <a:xfrm>
              <a:off x="4178191" y="1947155"/>
              <a:ext cx="6858000" cy="1123135"/>
              <a:chOff x="4694238" y="1947155"/>
              <a:chExt cx="6858000" cy="1123135"/>
            </a:xfrm>
          </p:grpSpPr>
          <p:sp>
            <p:nvSpPr>
              <p:cNvPr id="155" name="TextBox 154">
                <a:extLst>
                  <a:ext uri="{FF2B5EF4-FFF2-40B4-BE49-F238E27FC236}">
                    <a16:creationId xmlns:a16="http://schemas.microsoft.com/office/drawing/2014/main" id="{C6EE33D5-320A-E138-F14D-0EEAB279EA8E}"/>
                  </a:ext>
                </a:extLst>
              </p:cNvPr>
              <p:cNvSpPr txBox="1"/>
              <p:nvPr/>
            </p:nvSpPr>
            <p:spPr>
              <a:xfrm>
                <a:off x="4694238" y="1947155"/>
                <a:ext cx="6858000" cy="399981"/>
              </a:xfrm>
              <a:prstGeom prst="rect">
                <a:avLst/>
              </a:prstGeom>
              <a:noFill/>
            </p:spPr>
            <p:txBody>
              <a:bodyPr wrap="square" rtlCol="0">
                <a:spAutoFit/>
              </a:bodyPr>
              <a:lstStyle/>
              <a:p>
                <a:pPr marL="63481" lvl="1"/>
                <a:r>
                  <a:rPr lang="en-US" sz="1999" b="1" dirty="0">
                    <a:solidFill>
                      <a:schemeClr val="accent5">
                        <a:lumMod val="75000"/>
                      </a:schemeClr>
                    </a:solidFill>
                  </a:rPr>
                  <a:t>Increased Off-label Use by Patients of Varying Ages</a:t>
                </a:r>
                <a:r>
                  <a:rPr lang="en-US" sz="1999" b="1" baseline="30000" dirty="0">
                    <a:solidFill>
                      <a:schemeClr val="accent5">
                        <a:lumMod val="75000"/>
                      </a:schemeClr>
                    </a:solidFill>
                  </a:rPr>
                  <a:t>1-3</a:t>
                </a:r>
              </a:p>
            </p:txBody>
          </p:sp>
          <p:sp>
            <p:nvSpPr>
              <p:cNvPr id="156" name="TextBox 155">
                <a:extLst>
                  <a:ext uri="{FF2B5EF4-FFF2-40B4-BE49-F238E27FC236}">
                    <a16:creationId xmlns:a16="http://schemas.microsoft.com/office/drawing/2014/main" id="{E9E95E5A-0F29-4CB6-27F5-F8C332FE0778}"/>
                  </a:ext>
                </a:extLst>
              </p:cNvPr>
              <p:cNvSpPr txBox="1"/>
              <p:nvPr/>
            </p:nvSpPr>
            <p:spPr>
              <a:xfrm>
                <a:off x="4694238" y="2362589"/>
                <a:ext cx="6858000" cy="707701"/>
              </a:xfrm>
              <a:prstGeom prst="rect">
                <a:avLst/>
              </a:prstGeom>
              <a:noFill/>
            </p:spPr>
            <p:txBody>
              <a:bodyPr wrap="square" rtlCol="0">
                <a:spAutoFit/>
              </a:bodyPr>
              <a:lstStyle/>
              <a:p>
                <a:pPr marL="63481" lvl="1"/>
                <a:r>
                  <a:rPr lang="en-US" sz="1999" dirty="0"/>
                  <a:t>Antipsychotic use is increasing in the adult, elderly, and pediatric populations</a:t>
                </a:r>
              </a:p>
            </p:txBody>
          </p:sp>
        </p:grpSp>
        <p:grpSp>
          <p:nvGrpSpPr>
            <p:cNvPr id="45" name="Group 44">
              <a:extLst>
                <a:ext uri="{FF2B5EF4-FFF2-40B4-BE49-F238E27FC236}">
                  <a16:creationId xmlns:a16="http://schemas.microsoft.com/office/drawing/2014/main" id="{C1CB0560-8272-31D2-6CA6-7D34CC2DC993}"/>
                </a:ext>
              </a:extLst>
            </p:cNvPr>
            <p:cNvGrpSpPr/>
            <p:nvPr/>
          </p:nvGrpSpPr>
          <p:grpSpPr>
            <a:xfrm>
              <a:off x="1782485" y="1507402"/>
              <a:ext cx="2141989" cy="1801368"/>
              <a:chOff x="1637629" y="1507402"/>
              <a:chExt cx="2141989" cy="1801368"/>
            </a:xfrm>
          </p:grpSpPr>
          <p:grpSp>
            <p:nvGrpSpPr>
              <p:cNvPr id="113" name="Group 112">
                <a:extLst>
                  <a:ext uri="{FF2B5EF4-FFF2-40B4-BE49-F238E27FC236}">
                    <a16:creationId xmlns:a16="http://schemas.microsoft.com/office/drawing/2014/main" id="{52E3B58D-0CAE-3C50-AD05-E2A145226C52}"/>
                  </a:ext>
                </a:extLst>
              </p:cNvPr>
              <p:cNvGrpSpPr>
                <a:grpSpLocks noChangeAspect="1"/>
              </p:cNvGrpSpPr>
              <p:nvPr/>
            </p:nvGrpSpPr>
            <p:grpSpPr>
              <a:xfrm>
                <a:off x="1637629" y="1507402"/>
                <a:ext cx="1801275" cy="1801368"/>
                <a:chOff x="-4083050" y="1579563"/>
                <a:chExt cx="3686175" cy="3703638"/>
              </a:xfrm>
              <a:solidFill>
                <a:schemeClr val="accent5"/>
              </a:solidFill>
            </p:grpSpPr>
            <p:sp>
              <p:nvSpPr>
                <p:cNvPr id="127" name="Freeform 5">
                  <a:extLst>
                    <a:ext uri="{FF2B5EF4-FFF2-40B4-BE49-F238E27FC236}">
                      <a16:creationId xmlns:a16="http://schemas.microsoft.com/office/drawing/2014/main" id="{5312A4E4-E8CD-EA01-5535-44EDFA598D47}"/>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6">
                  <a:extLst>
                    <a:ext uri="{FF2B5EF4-FFF2-40B4-BE49-F238E27FC236}">
                      <a16:creationId xmlns:a16="http://schemas.microsoft.com/office/drawing/2014/main" id="{C61FEC23-A37A-CD0F-64DC-8B0DA9B76AF2}"/>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7">
                  <a:extLst>
                    <a:ext uri="{FF2B5EF4-FFF2-40B4-BE49-F238E27FC236}">
                      <a16:creationId xmlns:a16="http://schemas.microsoft.com/office/drawing/2014/main" id="{2C8CAACC-8C9F-C2FD-8AAD-FFD7EFDEE206}"/>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8">
                  <a:extLst>
                    <a:ext uri="{FF2B5EF4-FFF2-40B4-BE49-F238E27FC236}">
                      <a16:creationId xmlns:a16="http://schemas.microsoft.com/office/drawing/2014/main" id="{158AEF34-EEB2-6299-C1B3-0FDE5ACEE826}"/>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9">
                  <a:extLst>
                    <a:ext uri="{FF2B5EF4-FFF2-40B4-BE49-F238E27FC236}">
                      <a16:creationId xmlns:a16="http://schemas.microsoft.com/office/drawing/2014/main" id="{3D027EDE-9336-9BF1-9AF3-1D39225BAB28}"/>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10">
                  <a:extLst>
                    <a:ext uri="{FF2B5EF4-FFF2-40B4-BE49-F238E27FC236}">
                      <a16:creationId xmlns:a16="http://schemas.microsoft.com/office/drawing/2014/main" id="{D8323C0C-20F7-E13B-2043-2B8582F326F4}"/>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11">
                  <a:extLst>
                    <a:ext uri="{FF2B5EF4-FFF2-40B4-BE49-F238E27FC236}">
                      <a16:creationId xmlns:a16="http://schemas.microsoft.com/office/drawing/2014/main" id="{EEDE08C9-CDBF-EB19-0BFC-EC5FD058C3D4}"/>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12">
                  <a:extLst>
                    <a:ext uri="{FF2B5EF4-FFF2-40B4-BE49-F238E27FC236}">
                      <a16:creationId xmlns:a16="http://schemas.microsoft.com/office/drawing/2014/main" id="{C218CA9C-11F5-19F8-D47C-52079F1B8770}"/>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13">
                  <a:extLst>
                    <a:ext uri="{FF2B5EF4-FFF2-40B4-BE49-F238E27FC236}">
                      <a16:creationId xmlns:a16="http://schemas.microsoft.com/office/drawing/2014/main" id="{47CB88F4-6A19-7B25-9CB7-3227EC15B8C0}"/>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14">
                  <a:extLst>
                    <a:ext uri="{FF2B5EF4-FFF2-40B4-BE49-F238E27FC236}">
                      <a16:creationId xmlns:a16="http://schemas.microsoft.com/office/drawing/2014/main" id="{39AF0BE7-8043-E29B-23DD-817F7505008D}"/>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5">
                  <a:extLst>
                    <a:ext uri="{FF2B5EF4-FFF2-40B4-BE49-F238E27FC236}">
                      <a16:creationId xmlns:a16="http://schemas.microsoft.com/office/drawing/2014/main" id="{8DF366B2-F7C7-0B68-8D99-4D106E2DDB49}"/>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6">
                  <a:extLst>
                    <a:ext uri="{FF2B5EF4-FFF2-40B4-BE49-F238E27FC236}">
                      <a16:creationId xmlns:a16="http://schemas.microsoft.com/office/drawing/2014/main" id="{1D6E1762-0045-50E4-44A9-56252BBD1064}"/>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7">
                  <a:extLst>
                    <a:ext uri="{FF2B5EF4-FFF2-40B4-BE49-F238E27FC236}">
                      <a16:creationId xmlns:a16="http://schemas.microsoft.com/office/drawing/2014/main" id="{127790EF-E445-9521-4FD3-AC908A4BEA13}"/>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18">
                  <a:extLst>
                    <a:ext uri="{FF2B5EF4-FFF2-40B4-BE49-F238E27FC236}">
                      <a16:creationId xmlns:a16="http://schemas.microsoft.com/office/drawing/2014/main" id="{3157F798-2FDA-52FA-0840-6C65249EC7BA}"/>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19">
                  <a:extLst>
                    <a:ext uri="{FF2B5EF4-FFF2-40B4-BE49-F238E27FC236}">
                      <a16:creationId xmlns:a16="http://schemas.microsoft.com/office/drawing/2014/main" id="{24513105-00CF-A0CA-93D6-5AD9A3F1055F}"/>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20">
                  <a:extLst>
                    <a:ext uri="{FF2B5EF4-FFF2-40B4-BE49-F238E27FC236}">
                      <a16:creationId xmlns:a16="http://schemas.microsoft.com/office/drawing/2014/main" id="{97F48519-C2C8-0304-47BF-AB0A41E8D102}"/>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21">
                  <a:extLst>
                    <a:ext uri="{FF2B5EF4-FFF2-40B4-BE49-F238E27FC236}">
                      <a16:creationId xmlns:a16="http://schemas.microsoft.com/office/drawing/2014/main" id="{B50F79A2-3262-6F78-4DD0-9A5F1DD67302}"/>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22">
                  <a:extLst>
                    <a:ext uri="{FF2B5EF4-FFF2-40B4-BE49-F238E27FC236}">
                      <a16:creationId xmlns:a16="http://schemas.microsoft.com/office/drawing/2014/main" id="{9D19F039-4C94-EE3A-1B0F-A6616A33CB5B}"/>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23">
                  <a:extLst>
                    <a:ext uri="{FF2B5EF4-FFF2-40B4-BE49-F238E27FC236}">
                      <a16:creationId xmlns:a16="http://schemas.microsoft.com/office/drawing/2014/main" id="{5B888301-F785-8BDC-252B-C9B1D8F755B2}"/>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24">
                  <a:extLst>
                    <a:ext uri="{FF2B5EF4-FFF2-40B4-BE49-F238E27FC236}">
                      <a16:creationId xmlns:a16="http://schemas.microsoft.com/office/drawing/2014/main" id="{6B8EB6C1-9B6B-B6FC-846F-383BBD24C1E0}"/>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25">
                  <a:extLst>
                    <a:ext uri="{FF2B5EF4-FFF2-40B4-BE49-F238E27FC236}">
                      <a16:creationId xmlns:a16="http://schemas.microsoft.com/office/drawing/2014/main" id="{EF0549B4-E828-1034-25E8-A435CC3E238D}"/>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26">
                  <a:extLst>
                    <a:ext uri="{FF2B5EF4-FFF2-40B4-BE49-F238E27FC236}">
                      <a16:creationId xmlns:a16="http://schemas.microsoft.com/office/drawing/2014/main" id="{EEB47B95-996B-FB5C-591A-4495B96DC9BB}"/>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27">
                  <a:extLst>
                    <a:ext uri="{FF2B5EF4-FFF2-40B4-BE49-F238E27FC236}">
                      <a16:creationId xmlns:a16="http://schemas.microsoft.com/office/drawing/2014/main" id="{8A5758CE-FB88-4745-F2E9-544B59DF404C}"/>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29">
                  <a:extLst>
                    <a:ext uri="{FF2B5EF4-FFF2-40B4-BE49-F238E27FC236}">
                      <a16:creationId xmlns:a16="http://schemas.microsoft.com/office/drawing/2014/main" id="{B542752F-6991-BF76-CAE9-8CF3C45E4417}"/>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30">
                  <a:extLst>
                    <a:ext uri="{FF2B5EF4-FFF2-40B4-BE49-F238E27FC236}">
                      <a16:creationId xmlns:a16="http://schemas.microsoft.com/office/drawing/2014/main" id="{C19E0D44-E368-2628-4C05-DC599B5C4748}"/>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31">
                  <a:extLst>
                    <a:ext uri="{FF2B5EF4-FFF2-40B4-BE49-F238E27FC236}">
                      <a16:creationId xmlns:a16="http://schemas.microsoft.com/office/drawing/2014/main" id="{C0D62988-2587-210B-7406-E565BC1040ED}"/>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32">
                  <a:extLst>
                    <a:ext uri="{FF2B5EF4-FFF2-40B4-BE49-F238E27FC236}">
                      <a16:creationId xmlns:a16="http://schemas.microsoft.com/office/drawing/2014/main" id="{ACF303B9-F2B1-A023-A8CE-AA6CC1DC9EB0}"/>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33">
                  <a:extLst>
                    <a:ext uri="{FF2B5EF4-FFF2-40B4-BE49-F238E27FC236}">
                      <a16:creationId xmlns:a16="http://schemas.microsoft.com/office/drawing/2014/main" id="{A652861D-2BBA-A0C0-AE97-18D9D9966316}"/>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4" name="Group 113">
                <a:extLst>
                  <a:ext uri="{FF2B5EF4-FFF2-40B4-BE49-F238E27FC236}">
                    <a16:creationId xmlns:a16="http://schemas.microsoft.com/office/drawing/2014/main" id="{641DBF27-DD14-B593-2B6C-642E39EAFD0B}"/>
                  </a:ext>
                </a:extLst>
              </p:cNvPr>
              <p:cNvGrpSpPr/>
              <p:nvPr/>
            </p:nvGrpSpPr>
            <p:grpSpPr>
              <a:xfrm>
                <a:off x="1913975" y="1694506"/>
                <a:ext cx="1865643" cy="1097732"/>
                <a:chOff x="4521614" y="1924050"/>
                <a:chExt cx="2335738" cy="1374333"/>
              </a:xfrm>
            </p:grpSpPr>
            <p:grpSp>
              <p:nvGrpSpPr>
                <p:cNvPr id="115" name="Group 114">
                  <a:extLst>
                    <a:ext uri="{FF2B5EF4-FFF2-40B4-BE49-F238E27FC236}">
                      <a16:creationId xmlns:a16="http://schemas.microsoft.com/office/drawing/2014/main" id="{2CB6CCB3-E2E3-936F-AADD-6C6541B88446}"/>
                    </a:ext>
                  </a:extLst>
                </p:cNvPr>
                <p:cNvGrpSpPr/>
                <p:nvPr/>
              </p:nvGrpSpPr>
              <p:grpSpPr>
                <a:xfrm>
                  <a:off x="4521614" y="2543175"/>
                  <a:ext cx="391665" cy="755207"/>
                  <a:chOff x="2432051" y="1824038"/>
                  <a:chExt cx="1525588" cy="2941637"/>
                </a:xfrm>
                <a:solidFill>
                  <a:srgbClr val="D59325"/>
                </a:solidFill>
              </p:grpSpPr>
              <p:sp>
                <p:nvSpPr>
                  <p:cNvPr id="125" name="Freeform 6">
                    <a:extLst>
                      <a:ext uri="{FF2B5EF4-FFF2-40B4-BE49-F238E27FC236}">
                        <a16:creationId xmlns:a16="http://schemas.microsoft.com/office/drawing/2014/main" id="{E7DA1006-2A6B-77B3-15F6-9DAE0DA28855}"/>
                      </a:ext>
                    </a:extLst>
                  </p:cNvPr>
                  <p:cNvSpPr>
                    <a:spLocks/>
                  </p:cNvSpPr>
                  <p:nvPr/>
                </p:nvSpPr>
                <p:spPr bwMode="auto">
                  <a:xfrm>
                    <a:off x="2432051" y="2482850"/>
                    <a:ext cx="1525588" cy="2282825"/>
                  </a:xfrm>
                  <a:custGeom>
                    <a:avLst/>
                    <a:gdLst>
                      <a:gd name="T0" fmla="*/ 132 w 426"/>
                      <a:gd name="T1" fmla="*/ 152 h 637"/>
                      <a:gd name="T2" fmla="*/ 92 w 426"/>
                      <a:gd name="T3" fmla="*/ 221 h 637"/>
                      <a:gd name="T4" fmla="*/ 72 w 426"/>
                      <a:gd name="T5" fmla="*/ 256 h 637"/>
                      <a:gd name="T6" fmla="*/ 12 w 426"/>
                      <a:gd name="T7" fmla="*/ 263 h 637"/>
                      <a:gd name="T8" fmla="*/ 6 w 426"/>
                      <a:gd name="T9" fmla="*/ 225 h 637"/>
                      <a:gd name="T10" fmla="*/ 33 w 426"/>
                      <a:gd name="T11" fmla="*/ 177 h 637"/>
                      <a:gd name="T12" fmla="*/ 96 w 426"/>
                      <a:gd name="T13" fmla="*/ 70 h 637"/>
                      <a:gd name="T14" fmla="*/ 196 w 426"/>
                      <a:gd name="T15" fmla="*/ 6 h 637"/>
                      <a:gd name="T16" fmla="*/ 314 w 426"/>
                      <a:gd name="T17" fmla="*/ 48 h 637"/>
                      <a:gd name="T18" fmla="*/ 332 w 426"/>
                      <a:gd name="T19" fmla="*/ 73 h 637"/>
                      <a:gd name="T20" fmla="*/ 417 w 426"/>
                      <a:gd name="T21" fmla="*/ 218 h 637"/>
                      <a:gd name="T22" fmla="*/ 418 w 426"/>
                      <a:gd name="T23" fmla="*/ 257 h 637"/>
                      <a:gd name="T24" fmla="*/ 356 w 426"/>
                      <a:gd name="T25" fmla="*/ 258 h 637"/>
                      <a:gd name="T26" fmla="*/ 324 w 426"/>
                      <a:gd name="T27" fmla="*/ 204 h 637"/>
                      <a:gd name="T28" fmla="*/ 293 w 426"/>
                      <a:gd name="T29" fmla="*/ 151 h 637"/>
                      <a:gd name="T30" fmla="*/ 293 w 426"/>
                      <a:gd name="T31" fmla="*/ 156 h 637"/>
                      <a:gd name="T32" fmla="*/ 293 w 426"/>
                      <a:gd name="T33" fmla="*/ 276 h 637"/>
                      <a:gd name="T34" fmla="*/ 300 w 426"/>
                      <a:gd name="T35" fmla="*/ 308 h 637"/>
                      <a:gd name="T36" fmla="*/ 364 w 426"/>
                      <a:gd name="T37" fmla="*/ 576 h 637"/>
                      <a:gd name="T38" fmla="*/ 335 w 426"/>
                      <a:gd name="T39" fmla="*/ 629 h 637"/>
                      <a:gd name="T40" fmla="*/ 280 w 426"/>
                      <a:gd name="T41" fmla="*/ 602 h 637"/>
                      <a:gd name="T42" fmla="*/ 264 w 426"/>
                      <a:gd name="T43" fmla="*/ 538 h 637"/>
                      <a:gd name="T44" fmla="*/ 215 w 426"/>
                      <a:gd name="T45" fmla="*/ 333 h 637"/>
                      <a:gd name="T46" fmla="*/ 213 w 426"/>
                      <a:gd name="T47" fmla="*/ 328 h 637"/>
                      <a:gd name="T48" fmla="*/ 209 w 426"/>
                      <a:gd name="T49" fmla="*/ 342 h 637"/>
                      <a:gd name="T50" fmla="*/ 149 w 426"/>
                      <a:gd name="T51" fmla="*/ 594 h 637"/>
                      <a:gd name="T52" fmla="*/ 96 w 426"/>
                      <a:gd name="T53" fmla="*/ 631 h 637"/>
                      <a:gd name="T54" fmla="*/ 61 w 426"/>
                      <a:gd name="T55" fmla="*/ 582 h 637"/>
                      <a:gd name="T56" fmla="*/ 78 w 426"/>
                      <a:gd name="T57" fmla="*/ 512 h 637"/>
                      <a:gd name="T58" fmla="*/ 133 w 426"/>
                      <a:gd name="T59" fmla="*/ 282 h 637"/>
                      <a:gd name="T60" fmla="*/ 133 w 426"/>
                      <a:gd name="T61" fmla="*/ 277 h 637"/>
                      <a:gd name="T62" fmla="*/ 133 w 426"/>
                      <a:gd name="T63" fmla="*/ 155 h 637"/>
                      <a:gd name="T64" fmla="*/ 133 w 426"/>
                      <a:gd name="T65" fmla="*/ 153 h 637"/>
                      <a:gd name="T66" fmla="*/ 132 w 426"/>
                      <a:gd name="T67" fmla="*/ 152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6" h="637">
                        <a:moveTo>
                          <a:pt x="132" y="152"/>
                        </a:moveTo>
                        <a:cubicBezTo>
                          <a:pt x="119" y="175"/>
                          <a:pt x="105" y="198"/>
                          <a:pt x="92" y="221"/>
                        </a:cubicBezTo>
                        <a:cubicBezTo>
                          <a:pt x="85" y="233"/>
                          <a:pt x="79" y="245"/>
                          <a:pt x="72" y="256"/>
                        </a:cubicBezTo>
                        <a:cubicBezTo>
                          <a:pt x="58" y="279"/>
                          <a:pt x="30" y="282"/>
                          <a:pt x="12" y="263"/>
                        </a:cubicBezTo>
                        <a:cubicBezTo>
                          <a:pt x="3" y="253"/>
                          <a:pt x="0" y="237"/>
                          <a:pt x="6" y="225"/>
                        </a:cubicBezTo>
                        <a:cubicBezTo>
                          <a:pt x="15" y="209"/>
                          <a:pt x="24" y="193"/>
                          <a:pt x="33" y="177"/>
                        </a:cubicBezTo>
                        <a:cubicBezTo>
                          <a:pt x="54" y="141"/>
                          <a:pt x="75" y="106"/>
                          <a:pt x="96" y="70"/>
                        </a:cubicBezTo>
                        <a:cubicBezTo>
                          <a:pt x="119" y="33"/>
                          <a:pt x="152" y="11"/>
                          <a:pt x="196" y="6"/>
                        </a:cubicBezTo>
                        <a:cubicBezTo>
                          <a:pt x="242" y="0"/>
                          <a:pt x="281" y="15"/>
                          <a:pt x="314" y="48"/>
                        </a:cubicBezTo>
                        <a:cubicBezTo>
                          <a:pt x="321" y="56"/>
                          <a:pt x="327" y="64"/>
                          <a:pt x="332" y="73"/>
                        </a:cubicBezTo>
                        <a:cubicBezTo>
                          <a:pt x="360" y="121"/>
                          <a:pt x="388" y="169"/>
                          <a:pt x="417" y="218"/>
                        </a:cubicBezTo>
                        <a:cubicBezTo>
                          <a:pt x="424" y="231"/>
                          <a:pt x="426" y="244"/>
                          <a:pt x="418" y="257"/>
                        </a:cubicBezTo>
                        <a:cubicBezTo>
                          <a:pt x="406" y="277"/>
                          <a:pt x="372" y="284"/>
                          <a:pt x="356" y="258"/>
                        </a:cubicBezTo>
                        <a:cubicBezTo>
                          <a:pt x="344" y="240"/>
                          <a:pt x="334" y="222"/>
                          <a:pt x="324" y="204"/>
                        </a:cubicBezTo>
                        <a:cubicBezTo>
                          <a:pt x="314" y="187"/>
                          <a:pt x="304" y="170"/>
                          <a:pt x="293" y="151"/>
                        </a:cubicBezTo>
                        <a:cubicBezTo>
                          <a:pt x="293" y="154"/>
                          <a:pt x="293" y="155"/>
                          <a:pt x="293" y="156"/>
                        </a:cubicBezTo>
                        <a:cubicBezTo>
                          <a:pt x="293" y="196"/>
                          <a:pt x="292" y="236"/>
                          <a:pt x="293" y="276"/>
                        </a:cubicBezTo>
                        <a:cubicBezTo>
                          <a:pt x="293" y="287"/>
                          <a:pt x="297" y="297"/>
                          <a:pt x="300" y="308"/>
                        </a:cubicBezTo>
                        <a:cubicBezTo>
                          <a:pt x="321" y="397"/>
                          <a:pt x="343" y="486"/>
                          <a:pt x="364" y="576"/>
                        </a:cubicBezTo>
                        <a:cubicBezTo>
                          <a:pt x="370" y="600"/>
                          <a:pt x="358" y="621"/>
                          <a:pt x="335" y="629"/>
                        </a:cubicBezTo>
                        <a:cubicBezTo>
                          <a:pt x="314" y="637"/>
                          <a:pt x="286" y="624"/>
                          <a:pt x="280" y="602"/>
                        </a:cubicBezTo>
                        <a:cubicBezTo>
                          <a:pt x="274" y="581"/>
                          <a:pt x="269" y="559"/>
                          <a:pt x="264" y="538"/>
                        </a:cubicBezTo>
                        <a:cubicBezTo>
                          <a:pt x="248" y="470"/>
                          <a:pt x="231" y="402"/>
                          <a:pt x="215" y="333"/>
                        </a:cubicBezTo>
                        <a:cubicBezTo>
                          <a:pt x="215" y="332"/>
                          <a:pt x="214" y="330"/>
                          <a:pt x="213" y="328"/>
                        </a:cubicBezTo>
                        <a:cubicBezTo>
                          <a:pt x="211" y="333"/>
                          <a:pt x="210" y="338"/>
                          <a:pt x="209" y="342"/>
                        </a:cubicBezTo>
                        <a:cubicBezTo>
                          <a:pt x="189" y="426"/>
                          <a:pt x="169" y="510"/>
                          <a:pt x="149" y="594"/>
                        </a:cubicBezTo>
                        <a:cubicBezTo>
                          <a:pt x="143" y="620"/>
                          <a:pt x="122" y="635"/>
                          <a:pt x="96" y="631"/>
                        </a:cubicBezTo>
                        <a:cubicBezTo>
                          <a:pt x="73" y="627"/>
                          <a:pt x="57" y="604"/>
                          <a:pt x="61" y="582"/>
                        </a:cubicBezTo>
                        <a:cubicBezTo>
                          <a:pt x="66" y="559"/>
                          <a:pt x="72" y="535"/>
                          <a:pt x="78" y="512"/>
                        </a:cubicBezTo>
                        <a:cubicBezTo>
                          <a:pt x="96" y="435"/>
                          <a:pt x="114" y="359"/>
                          <a:pt x="133" y="282"/>
                        </a:cubicBezTo>
                        <a:cubicBezTo>
                          <a:pt x="133" y="280"/>
                          <a:pt x="133" y="279"/>
                          <a:pt x="133" y="277"/>
                        </a:cubicBezTo>
                        <a:cubicBezTo>
                          <a:pt x="133" y="236"/>
                          <a:pt x="133" y="196"/>
                          <a:pt x="133" y="155"/>
                        </a:cubicBezTo>
                        <a:cubicBezTo>
                          <a:pt x="133" y="154"/>
                          <a:pt x="133" y="153"/>
                          <a:pt x="133" y="153"/>
                        </a:cubicBezTo>
                        <a:cubicBezTo>
                          <a:pt x="133" y="153"/>
                          <a:pt x="132" y="152"/>
                          <a:pt x="132" y="152"/>
                        </a:cubicBezTo>
                        <a:close/>
                      </a:path>
                    </a:pathLst>
                  </a:custGeom>
                  <a:solidFill>
                    <a:schemeClr val="accent2"/>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6" name="Freeform 7">
                    <a:extLst>
                      <a:ext uri="{FF2B5EF4-FFF2-40B4-BE49-F238E27FC236}">
                        <a16:creationId xmlns:a16="http://schemas.microsoft.com/office/drawing/2014/main" id="{FACE476E-9B41-752D-AB6F-A09890B68CBB}"/>
                      </a:ext>
                    </a:extLst>
                  </p:cNvPr>
                  <p:cNvSpPr>
                    <a:spLocks/>
                  </p:cNvSpPr>
                  <p:nvPr/>
                </p:nvSpPr>
                <p:spPr bwMode="auto">
                  <a:xfrm>
                    <a:off x="2894013" y="1824038"/>
                    <a:ext cx="601663" cy="604838"/>
                  </a:xfrm>
                  <a:custGeom>
                    <a:avLst/>
                    <a:gdLst>
                      <a:gd name="T0" fmla="*/ 168 w 168"/>
                      <a:gd name="T1" fmla="*/ 85 h 169"/>
                      <a:gd name="T2" fmla="*/ 84 w 168"/>
                      <a:gd name="T3" fmla="*/ 169 h 169"/>
                      <a:gd name="T4" fmla="*/ 0 w 168"/>
                      <a:gd name="T5" fmla="*/ 84 h 169"/>
                      <a:gd name="T6" fmla="*/ 85 w 168"/>
                      <a:gd name="T7" fmla="*/ 1 h 169"/>
                      <a:gd name="T8" fmla="*/ 168 w 168"/>
                      <a:gd name="T9" fmla="*/ 85 h 169"/>
                    </a:gdLst>
                    <a:ahLst/>
                    <a:cxnLst>
                      <a:cxn ang="0">
                        <a:pos x="T0" y="T1"/>
                      </a:cxn>
                      <a:cxn ang="0">
                        <a:pos x="T2" y="T3"/>
                      </a:cxn>
                      <a:cxn ang="0">
                        <a:pos x="T4" y="T5"/>
                      </a:cxn>
                      <a:cxn ang="0">
                        <a:pos x="T6" y="T7"/>
                      </a:cxn>
                      <a:cxn ang="0">
                        <a:pos x="T8" y="T9"/>
                      </a:cxn>
                    </a:cxnLst>
                    <a:rect l="0" t="0" r="r" b="b"/>
                    <a:pathLst>
                      <a:path w="168" h="169">
                        <a:moveTo>
                          <a:pt x="168" y="85"/>
                        </a:moveTo>
                        <a:cubicBezTo>
                          <a:pt x="168" y="131"/>
                          <a:pt x="130" y="169"/>
                          <a:pt x="84" y="169"/>
                        </a:cubicBezTo>
                        <a:cubicBezTo>
                          <a:pt x="37" y="169"/>
                          <a:pt x="0" y="131"/>
                          <a:pt x="0" y="84"/>
                        </a:cubicBezTo>
                        <a:cubicBezTo>
                          <a:pt x="0" y="38"/>
                          <a:pt x="38" y="0"/>
                          <a:pt x="85" y="1"/>
                        </a:cubicBezTo>
                        <a:cubicBezTo>
                          <a:pt x="131" y="1"/>
                          <a:pt x="168" y="38"/>
                          <a:pt x="168" y="85"/>
                        </a:cubicBezTo>
                        <a:close/>
                      </a:path>
                    </a:pathLst>
                  </a:custGeom>
                  <a:solidFill>
                    <a:schemeClr val="accent2"/>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16" name="Group 115">
                  <a:extLst>
                    <a:ext uri="{FF2B5EF4-FFF2-40B4-BE49-F238E27FC236}">
                      <a16:creationId xmlns:a16="http://schemas.microsoft.com/office/drawing/2014/main" id="{4FE7DDC6-CAA4-3B50-3BFB-4573218513D0}"/>
                    </a:ext>
                  </a:extLst>
                </p:cNvPr>
                <p:cNvGrpSpPr/>
                <p:nvPr/>
              </p:nvGrpSpPr>
              <p:grpSpPr>
                <a:xfrm>
                  <a:off x="4946281" y="2324099"/>
                  <a:ext cx="505282" cy="974283"/>
                  <a:chOff x="2432051" y="1824038"/>
                  <a:chExt cx="1525588" cy="2941637"/>
                </a:xfrm>
                <a:solidFill>
                  <a:srgbClr val="F0DCBE"/>
                </a:solidFill>
              </p:grpSpPr>
              <p:sp>
                <p:nvSpPr>
                  <p:cNvPr id="123" name="Freeform 6">
                    <a:extLst>
                      <a:ext uri="{FF2B5EF4-FFF2-40B4-BE49-F238E27FC236}">
                        <a16:creationId xmlns:a16="http://schemas.microsoft.com/office/drawing/2014/main" id="{48A3704D-686E-C708-7E38-63F3F0705149}"/>
                      </a:ext>
                    </a:extLst>
                  </p:cNvPr>
                  <p:cNvSpPr>
                    <a:spLocks/>
                  </p:cNvSpPr>
                  <p:nvPr/>
                </p:nvSpPr>
                <p:spPr bwMode="auto">
                  <a:xfrm>
                    <a:off x="2432051" y="2482850"/>
                    <a:ext cx="1525588" cy="2282825"/>
                  </a:xfrm>
                  <a:custGeom>
                    <a:avLst/>
                    <a:gdLst>
                      <a:gd name="T0" fmla="*/ 132 w 426"/>
                      <a:gd name="T1" fmla="*/ 152 h 637"/>
                      <a:gd name="T2" fmla="*/ 92 w 426"/>
                      <a:gd name="T3" fmla="*/ 221 h 637"/>
                      <a:gd name="T4" fmla="*/ 72 w 426"/>
                      <a:gd name="T5" fmla="*/ 256 h 637"/>
                      <a:gd name="T6" fmla="*/ 12 w 426"/>
                      <a:gd name="T7" fmla="*/ 263 h 637"/>
                      <a:gd name="T8" fmla="*/ 6 w 426"/>
                      <a:gd name="T9" fmla="*/ 225 h 637"/>
                      <a:gd name="T10" fmla="*/ 33 w 426"/>
                      <a:gd name="T11" fmla="*/ 177 h 637"/>
                      <a:gd name="T12" fmla="*/ 96 w 426"/>
                      <a:gd name="T13" fmla="*/ 70 h 637"/>
                      <a:gd name="T14" fmla="*/ 196 w 426"/>
                      <a:gd name="T15" fmla="*/ 6 h 637"/>
                      <a:gd name="T16" fmla="*/ 314 w 426"/>
                      <a:gd name="T17" fmla="*/ 48 h 637"/>
                      <a:gd name="T18" fmla="*/ 332 w 426"/>
                      <a:gd name="T19" fmla="*/ 73 h 637"/>
                      <a:gd name="T20" fmla="*/ 417 w 426"/>
                      <a:gd name="T21" fmla="*/ 218 h 637"/>
                      <a:gd name="T22" fmla="*/ 418 w 426"/>
                      <a:gd name="T23" fmla="*/ 257 h 637"/>
                      <a:gd name="T24" fmla="*/ 356 w 426"/>
                      <a:gd name="T25" fmla="*/ 258 h 637"/>
                      <a:gd name="T26" fmla="*/ 324 w 426"/>
                      <a:gd name="T27" fmla="*/ 204 h 637"/>
                      <a:gd name="T28" fmla="*/ 293 w 426"/>
                      <a:gd name="T29" fmla="*/ 151 h 637"/>
                      <a:gd name="T30" fmla="*/ 293 w 426"/>
                      <a:gd name="T31" fmla="*/ 156 h 637"/>
                      <a:gd name="T32" fmla="*/ 293 w 426"/>
                      <a:gd name="T33" fmla="*/ 276 h 637"/>
                      <a:gd name="T34" fmla="*/ 300 w 426"/>
                      <a:gd name="T35" fmla="*/ 308 h 637"/>
                      <a:gd name="T36" fmla="*/ 364 w 426"/>
                      <a:gd name="T37" fmla="*/ 576 h 637"/>
                      <a:gd name="T38" fmla="*/ 335 w 426"/>
                      <a:gd name="T39" fmla="*/ 629 h 637"/>
                      <a:gd name="T40" fmla="*/ 280 w 426"/>
                      <a:gd name="T41" fmla="*/ 602 h 637"/>
                      <a:gd name="T42" fmla="*/ 264 w 426"/>
                      <a:gd name="T43" fmla="*/ 538 h 637"/>
                      <a:gd name="T44" fmla="*/ 215 w 426"/>
                      <a:gd name="T45" fmla="*/ 333 h 637"/>
                      <a:gd name="T46" fmla="*/ 213 w 426"/>
                      <a:gd name="T47" fmla="*/ 328 h 637"/>
                      <a:gd name="T48" fmla="*/ 209 w 426"/>
                      <a:gd name="T49" fmla="*/ 342 h 637"/>
                      <a:gd name="T50" fmla="*/ 149 w 426"/>
                      <a:gd name="T51" fmla="*/ 594 h 637"/>
                      <a:gd name="T52" fmla="*/ 96 w 426"/>
                      <a:gd name="T53" fmla="*/ 631 h 637"/>
                      <a:gd name="T54" fmla="*/ 61 w 426"/>
                      <a:gd name="T55" fmla="*/ 582 h 637"/>
                      <a:gd name="T56" fmla="*/ 78 w 426"/>
                      <a:gd name="T57" fmla="*/ 512 h 637"/>
                      <a:gd name="T58" fmla="*/ 133 w 426"/>
                      <a:gd name="T59" fmla="*/ 282 h 637"/>
                      <a:gd name="T60" fmla="*/ 133 w 426"/>
                      <a:gd name="T61" fmla="*/ 277 h 637"/>
                      <a:gd name="T62" fmla="*/ 133 w 426"/>
                      <a:gd name="T63" fmla="*/ 155 h 637"/>
                      <a:gd name="T64" fmla="*/ 133 w 426"/>
                      <a:gd name="T65" fmla="*/ 153 h 637"/>
                      <a:gd name="T66" fmla="*/ 132 w 426"/>
                      <a:gd name="T67" fmla="*/ 152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6" h="637">
                        <a:moveTo>
                          <a:pt x="132" y="152"/>
                        </a:moveTo>
                        <a:cubicBezTo>
                          <a:pt x="119" y="175"/>
                          <a:pt x="105" y="198"/>
                          <a:pt x="92" y="221"/>
                        </a:cubicBezTo>
                        <a:cubicBezTo>
                          <a:pt x="85" y="233"/>
                          <a:pt x="79" y="245"/>
                          <a:pt x="72" y="256"/>
                        </a:cubicBezTo>
                        <a:cubicBezTo>
                          <a:pt x="58" y="279"/>
                          <a:pt x="30" y="282"/>
                          <a:pt x="12" y="263"/>
                        </a:cubicBezTo>
                        <a:cubicBezTo>
                          <a:pt x="3" y="253"/>
                          <a:pt x="0" y="237"/>
                          <a:pt x="6" y="225"/>
                        </a:cubicBezTo>
                        <a:cubicBezTo>
                          <a:pt x="15" y="209"/>
                          <a:pt x="24" y="193"/>
                          <a:pt x="33" y="177"/>
                        </a:cubicBezTo>
                        <a:cubicBezTo>
                          <a:pt x="54" y="141"/>
                          <a:pt x="75" y="106"/>
                          <a:pt x="96" y="70"/>
                        </a:cubicBezTo>
                        <a:cubicBezTo>
                          <a:pt x="119" y="33"/>
                          <a:pt x="152" y="11"/>
                          <a:pt x="196" y="6"/>
                        </a:cubicBezTo>
                        <a:cubicBezTo>
                          <a:pt x="242" y="0"/>
                          <a:pt x="281" y="15"/>
                          <a:pt x="314" y="48"/>
                        </a:cubicBezTo>
                        <a:cubicBezTo>
                          <a:pt x="321" y="56"/>
                          <a:pt x="327" y="64"/>
                          <a:pt x="332" y="73"/>
                        </a:cubicBezTo>
                        <a:cubicBezTo>
                          <a:pt x="360" y="121"/>
                          <a:pt x="388" y="169"/>
                          <a:pt x="417" y="218"/>
                        </a:cubicBezTo>
                        <a:cubicBezTo>
                          <a:pt x="424" y="231"/>
                          <a:pt x="426" y="244"/>
                          <a:pt x="418" y="257"/>
                        </a:cubicBezTo>
                        <a:cubicBezTo>
                          <a:pt x="406" y="277"/>
                          <a:pt x="372" y="284"/>
                          <a:pt x="356" y="258"/>
                        </a:cubicBezTo>
                        <a:cubicBezTo>
                          <a:pt x="344" y="240"/>
                          <a:pt x="334" y="222"/>
                          <a:pt x="324" y="204"/>
                        </a:cubicBezTo>
                        <a:cubicBezTo>
                          <a:pt x="314" y="187"/>
                          <a:pt x="304" y="170"/>
                          <a:pt x="293" y="151"/>
                        </a:cubicBezTo>
                        <a:cubicBezTo>
                          <a:pt x="293" y="154"/>
                          <a:pt x="293" y="155"/>
                          <a:pt x="293" y="156"/>
                        </a:cubicBezTo>
                        <a:cubicBezTo>
                          <a:pt x="293" y="196"/>
                          <a:pt x="292" y="236"/>
                          <a:pt x="293" y="276"/>
                        </a:cubicBezTo>
                        <a:cubicBezTo>
                          <a:pt x="293" y="287"/>
                          <a:pt x="297" y="297"/>
                          <a:pt x="300" y="308"/>
                        </a:cubicBezTo>
                        <a:cubicBezTo>
                          <a:pt x="321" y="397"/>
                          <a:pt x="343" y="486"/>
                          <a:pt x="364" y="576"/>
                        </a:cubicBezTo>
                        <a:cubicBezTo>
                          <a:pt x="370" y="600"/>
                          <a:pt x="358" y="621"/>
                          <a:pt x="335" y="629"/>
                        </a:cubicBezTo>
                        <a:cubicBezTo>
                          <a:pt x="314" y="637"/>
                          <a:pt x="286" y="624"/>
                          <a:pt x="280" y="602"/>
                        </a:cubicBezTo>
                        <a:cubicBezTo>
                          <a:pt x="274" y="581"/>
                          <a:pt x="269" y="559"/>
                          <a:pt x="264" y="538"/>
                        </a:cubicBezTo>
                        <a:cubicBezTo>
                          <a:pt x="248" y="470"/>
                          <a:pt x="231" y="402"/>
                          <a:pt x="215" y="333"/>
                        </a:cubicBezTo>
                        <a:cubicBezTo>
                          <a:pt x="215" y="332"/>
                          <a:pt x="214" y="330"/>
                          <a:pt x="213" y="328"/>
                        </a:cubicBezTo>
                        <a:cubicBezTo>
                          <a:pt x="211" y="333"/>
                          <a:pt x="210" y="338"/>
                          <a:pt x="209" y="342"/>
                        </a:cubicBezTo>
                        <a:cubicBezTo>
                          <a:pt x="189" y="426"/>
                          <a:pt x="169" y="510"/>
                          <a:pt x="149" y="594"/>
                        </a:cubicBezTo>
                        <a:cubicBezTo>
                          <a:pt x="143" y="620"/>
                          <a:pt x="122" y="635"/>
                          <a:pt x="96" y="631"/>
                        </a:cubicBezTo>
                        <a:cubicBezTo>
                          <a:pt x="73" y="627"/>
                          <a:pt x="57" y="604"/>
                          <a:pt x="61" y="582"/>
                        </a:cubicBezTo>
                        <a:cubicBezTo>
                          <a:pt x="66" y="559"/>
                          <a:pt x="72" y="535"/>
                          <a:pt x="78" y="512"/>
                        </a:cubicBezTo>
                        <a:cubicBezTo>
                          <a:pt x="96" y="435"/>
                          <a:pt x="114" y="359"/>
                          <a:pt x="133" y="282"/>
                        </a:cubicBezTo>
                        <a:cubicBezTo>
                          <a:pt x="133" y="280"/>
                          <a:pt x="133" y="279"/>
                          <a:pt x="133" y="277"/>
                        </a:cubicBezTo>
                        <a:cubicBezTo>
                          <a:pt x="133" y="236"/>
                          <a:pt x="133" y="196"/>
                          <a:pt x="133" y="155"/>
                        </a:cubicBezTo>
                        <a:cubicBezTo>
                          <a:pt x="133" y="154"/>
                          <a:pt x="133" y="153"/>
                          <a:pt x="133" y="153"/>
                        </a:cubicBezTo>
                        <a:cubicBezTo>
                          <a:pt x="133" y="153"/>
                          <a:pt x="132" y="152"/>
                          <a:pt x="132" y="152"/>
                        </a:cubicBezTo>
                        <a:close/>
                      </a:path>
                    </a:pathLst>
                  </a:custGeom>
                  <a:solidFill>
                    <a:schemeClr val="bg1"/>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9D6B1B"/>
                      </a:solidFill>
                    </a:endParaRPr>
                  </a:p>
                </p:txBody>
              </p:sp>
              <p:sp>
                <p:nvSpPr>
                  <p:cNvPr id="124" name="Freeform 7">
                    <a:extLst>
                      <a:ext uri="{FF2B5EF4-FFF2-40B4-BE49-F238E27FC236}">
                        <a16:creationId xmlns:a16="http://schemas.microsoft.com/office/drawing/2014/main" id="{6B4301F6-8E36-4098-B1EC-0A5C279BF1AB}"/>
                      </a:ext>
                    </a:extLst>
                  </p:cNvPr>
                  <p:cNvSpPr>
                    <a:spLocks/>
                  </p:cNvSpPr>
                  <p:nvPr/>
                </p:nvSpPr>
                <p:spPr bwMode="auto">
                  <a:xfrm>
                    <a:off x="2894013" y="1824038"/>
                    <a:ext cx="601663" cy="604838"/>
                  </a:xfrm>
                  <a:custGeom>
                    <a:avLst/>
                    <a:gdLst>
                      <a:gd name="T0" fmla="*/ 168 w 168"/>
                      <a:gd name="T1" fmla="*/ 85 h 169"/>
                      <a:gd name="T2" fmla="*/ 84 w 168"/>
                      <a:gd name="T3" fmla="*/ 169 h 169"/>
                      <a:gd name="T4" fmla="*/ 0 w 168"/>
                      <a:gd name="T5" fmla="*/ 84 h 169"/>
                      <a:gd name="T6" fmla="*/ 85 w 168"/>
                      <a:gd name="T7" fmla="*/ 1 h 169"/>
                      <a:gd name="T8" fmla="*/ 168 w 168"/>
                      <a:gd name="T9" fmla="*/ 85 h 169"/>
                    </a:gdLst>
                    <a:ahLst/>
                    <a:cxnLst>
                      <a:cxn ang="0">
                        <a:pos x="T0" y="T1"/>
                      </a:cxn>
                      <a:cxn ang="0">
                        <a:pos x="T2" y="T3"/>
                      </a:cxn>
                      <a:cxn ang="0">
                        <a:pos x="T4" y="T5"/>
                      </a:cxn>
                      <a:cxn ang="0">
                        <a:pos x="T6" y="T7"/>
                      </a:cxn>
                      <a:cxn ang="0">
                        <a:pos x="T8" y="T9"/>
                      </a:cxn>
                    </a:cxnLst>
                    <a:rect l="0" t="0" r="r" b="b"/>
                    <a:pathLst>
                      <a:path w="168" h="169">
                        <a:moveTo>
                          <a:pt x="168" y="85"/>
                        </a:moveTo>
                        <a:cubicBezTo>
                          <a:pt x="168" y="131"/>
                          <a:pt x="130" y="169"/>
                          <a:pt x="84" y="169"/>
                        </a:cubicBezTo>
                        <a:cubicBezTo>
                          <a:pt x="37" y="169"/>
                          <a:pt x="0" y="131"/>
                          <a:pt x="0" y="84"/>
                        </a:cubicBezTo>
                        <a:cubicBezTo>
                          <a:pt x="0" y="38"/>
                          <a:pt x="38" y="0"/>
                          <a:pt x="85" y="1"/>
                        </a:cubicBezTo>
                        <a:cubicBezTo>
                          <a:pt x="131" y="1"/>
                          <a:pt x="168" y="38"/>
                          <a:pt x="168" y="85"/>
                        </a:cubicBezTo>
                        <a:close/>
                      </a:path>
                    </a:pathLst>
                  </a:custGeom>
                  <a:solidFill>
                    <a:schemeClr val="bg1"/>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9D6B1B"/>
                      </a:solidFill>
                    </a:endParaRPr>
                  </a:p>
                </p:txBody>
              </p:sp>
            </p:grpSp>
            <p:grpSp>
              <p:nvGrpSpPr>
                <p:cNvPr id="117" name="Group 116">
                  <a:extLst>
                    <a:ext uri="{FF2B5EF4-FFF2-40B4-BE49-F238E27FC236}">
                      <a16:creationId xmlns:a16="http://schemas.microsoft.com/office/drawing/2014/main" id="{979AACC1-8A99-3315-AC3B-5E47FFA5AFA3}"/>
                    </a:ext>
                  </a:extLst>
                </p:cNvPr>
                <p:cNvGrpSpPr/>
                <p:nvPr/>
              </p:nvGrpSpPr>
              <p:grpSpPr>
                <a:xfrm>
                  <a:off x="5484565" y="2089345"/>
                  <a:ext cx="627030" cy="1209038"/>
                  <a:chOff x="2432051" y="1824038"/>
                  <a:chExt cx="1525588" cy="2941637"/>
                </a:xfrm>
                <a:solidFill>
                  <a:srgbClr val="D59325"/>
                </a:solidFill>
              </p:grpSpPr>
              <p:sp>
                <p:nvSpPr>
                  <p:cNvPr id="121" name="Freeform 6">
                    <a:extLst>
                      <a:ext uri="{FF2B5EF4-FFF2-40B4-BE49-F238E27FC236}">
                        <a16:creationId xmlns:a16="http://schemas.microsoft.com/office/drawing/2014/main" id="{7CE78DBB-14CB-59E4-3EDE-697C950E21A1}"/>
                      </a:ext>
                    </a:extLst>
                  </p:cNvPr>
                  <p:cNvSpPr>
                    <a:spLocks/>
                  </p:cNvSpPr>
                  <p:nvPr/>
                </p:nvSpPr>
                <p:spPr bwMode="auto">
                  <a:xfrm>
                    <a:off x="2432051" y="2482850"/>
                    <a:ext cx="1525588" cy="2282825"/>
                  </a:xfrm>
                  <a:custGeom>
                    <a:avLst/>
                    <a:gdLst>
                      <a:gd name="T0" fmla="*/ 132 w 426"/>
                      <a:gd name="T1" fmla="*/ 152 h 637"/>
                      <a:gd name="T2" fmla="*/ 92 w 426"/>
                      <a:gd name="T3" fmla="*/ 221 h 637"/>
                      <a:gd name="T4" fmla="*/ 72 w 426"/>
                      <a:gd name="T5" fmla="*/ 256 h 637"/>
                      <a:gd name="T6" fmla="*/ 12 w 426"/>
                      <a:gd name="T7" fmla="*/ 263 h 637"/>
                      <a:gd name="T8" fmla="*/ 6 w 426"/>
                      <a:gd name="T9" fmla="*/ 225 h 637"/>
                      <a:gd name="T10" fmla="*/ 33 w 426"/>
                      <a:gd name="T11" fmla="*/ 177 h 637"/>
                      <a:gd name="T12" fmla="*/ 96 w 426"/>
                      <a:gd name="T13" fmla="*/ 70 h 637"/>
                      <a:gd name="T14" fmla="*/ 196 w 426"/>
                      <a:gd name="T15" fmla="*/ 6 h 637"/>
                      <a:gd name="T16" fmla="*/ 314 w 426"/>
                      <a:gd name="T17" fmla="*/ 48 h 637"/>
                      <a:gd name="T18" fmla="*/ 332 w 426"/>
                      <a:gd name="T19" fmla="*/ 73 h 637"/>
                      <a:gd name="T20" fmla="*/ 417 w 426"/>
                      <a:gd name="T21" fmla="*/ 218 h 637"/>
                      <a:gd name="T22" fmla="*/ 418 w 426"/>
                      <a:gd name="T23" fmla="*/ 257 h 637"/>
                      <a:gd name="T24" fmla="*/ 356 w 426"/>
                      <a:gd name="T25" fmla="*/ 258 h 637"/>
                      <a:gd name="T26" fmla="*/ 324 w 426"/>
                      <a:gd name="T27" fmla="*/ 204 h 637"/>
                      <a:gd name="T28" fmla="*/ 293 w 426"/>
                      <a:gd name="T29" fmla="*/ 151 h 637"/>
                      <a:gd name="T30" fmla="*/ 293 w 426"/>
                      <a:gd name="T31" fmla="*/ 156 h 637"/>
                      <a:gd name="T32" fmla="*/ 293 w 426"/>
                      <a:gd name="T33" fmla="*/ 276 h 637"/>
                      <a:gd name="T34" fmla="*/ 300 w 426"/>
                      <a:gd name="T35" fmla="*/ 308 h 637"/>
                      <a:gd name="T36" fmla="*/ 364 w 426"/>
                      <a:gd name="T37" fmla="*/ 576 h 637"/>
                      <a:gd name="T38" fmla="*/ 335 w 426"/>
                      <a:gd name="T39" fmla="*/ 629 h 637"/>
                      <a:gd name="T40" fmla="*/ 280 w 426"/>
                      <a:gd name="T41" fmla="*/ 602 h 637"/>
                      <a:gd name="T42" fmla="*/ 264 w 426"/>
                      <a:gd name="T43" fmla="*/ 538 h 637"/>
                      <a:gd name="T44" fmla="*/ 215 w 426"/>
                      <a:gd name="T45" fmla="*/ 333 h 637"/>
                      <a:gd name="T46" fmla="*/ 213 w 426"/>
                      <a:gd name="T47" fmla="*/ 328 h 637"/>
                      <a:gd name="T48" fmla="*/ 209 w 426"/>
                      <a:gd name="T49" fmla="*/ 342 h 637"/>
                      <a:gd name="T50" fmla="*/ 149 w 426"/>
                      <a:gd name="T51" fmla="*/ 594 h 637"/>
                      <a:gd name="T52" fmla="*/ 96 w 426"/>
                      <a:gd name="T53" fmla="*/ 631 h 637"/>
                      <a:gd name="T54" fmla="*/ 61 w 426"/>
                      <a:gd name="T55" fmla="*/ 582 h 637"/>
                      <a:gd name="T56" fmla="*/ 78 w 426"/>
                      <a:gd name="T57" fmla="*/ 512 h 637"/>
                      <a:gd name="T58" fmla="*/ 133 w 426"/>
                      <a:gd name="T59" fmla="*/ 282 h 637"/>
                      <a:gd name="T60" fmla="*/ 133 w 426"/>
                      <a:gd name="T61" fmla="*/ 277 h 637"/>
                      <a:gd name="T62" fmla="*/ 133 w 426"/>
                      <a:gd name="T63" fmla="*/ 155 h 637"/>
                      <a:gd name="T64" fmla="*/ 133 w 426"/>
                      <a:gd name="T65" fmla="*/ 153 h 637"/>
                      <a:gd name="T66" fmla="*/ 132 w 426"/>
                      <a:gd name="T67" fmla="*/ 152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6" h="637">
                        <a:moveTo>
                          <a:pt x="132" y="152"/>
                        </a:moveTo>
                        <a:cubicBezTo>
                          <a:pt x="119" y="175"/>
                          <a:pt x="105" y="198"/>
                          <a:pt x="92" y="221"/>
                        </a:cubicBezTo>
                        <a:cubicBezTo>
                          <a:pt x="85" y="233"/>
                          <a:pt x="79" y="245"/>
                          <a:pt x="72" y="256"/>
                        </a:cubicBezTo>
                        <a:cubicBezTo>
                          <a:pt x="58" y="279"/>
                          <a:pt x="30" y="282"/>
                          <a:pt x="12" y="263"/>
                        </a:cubicBezTo>
                        <a:cubicBezTo>
                          <a:pt x="3" y="253"/>
                          <a:pt x="0" y="237"/>
                          <a:pt x="6" y="225"/>
                        </a:cubicBezTo>
                        <a:cubicBezTo>
                          <a:pt x="15" y="209"/>
                          <a:pt x="24" y="193"/>
                          <a:pt x="33" y="177"/>
                        </a:cubicBezTo>
                        <a:cubicBezTo>
                          <a:pt x="54" y="141"/>
                          <a:pt x="75" y="106"/>
                          <a:pt x="96" y="70"/>
                        </a:cubicBezTo>
                        <a:cubicBezTo>
                          <a:pt x="119" y="33"/>
                          <a:pt x="152" y="11"/>
                          <a:pt x="196" y="6"/>
                        </a:cubicBezTo>
                        <a:cubicBezTo>
                          <a:pt x="242" y="0"/>
                          <a:pt x="281" y="15"/>
                          <a:pt x="314" y="48"/>
                        </a:cubicBezTo>
                        <a:cubicBezTo>
                          <a:pt x="321" y="56"/>
                          <a:pt x="327" y="64"/>
                          <a:pt x="332" y="73"/>
                        </a:cubicBezTo>
                        <a:cubicBezTo>
                          <a:pt x="360" y="121"/>
                          <a:pt x="388" y="169"/>
                          <a:pt x="417" y="218"/>
                        </a:cubicBezTo>
                        <a:cubicBezTo>
                          <a:pt x="424" y="231"/>
                          <a:pt x="426" y="244"/>
                          <a:pt x="418" y="257"/>
                        </a:cubicBezTo>
                        <a:cubicBezTo>
                          <a:pt x="406" y="277"/>
                          <a:pt x="372" y="284"/>
                          <a:pt x="356" y="258"/>
                        </a:cubicBezTo>
                        <a:cubicBezTo>
                          <a:pt x="344" y="240"/>
                          <a:pt x="334" y="222"/>
                          <a:pt x="324" y="204"/>
                        </a:cubicBezTo>
                        <a:cubicBezTo>
                          <a:pt x="314" y="187"/>
                          <a:pt x="304" y="170"/>
                          <a:pt x="293" y="151"/>
                        </a:cubicBezTo>
                        <a:cubicBezTo>
                          <a:pt x="293" y="154"/>
                          <a:pt x="293" y="155"/>
                          <a:pt x="293" y="156"/>
                        </a:cubicBezTo>
                        <a:cubicBezTo>
                          <a:pt x="293" y="196"/>
                          <a:pt x="292" y="236"/>
                          <a:pt x="293" y="276"/>
                        </a:cubicBezTo>
                        <a:cubicBezTo>
                          <a:pt x="293" y="287"/>
                          <a:pt x="297" y="297"/>
                          <a:pt x="300" y="308"/>
                        </a:cubicBezTo>
                        <a:cubicBezTo>
                          <a:pt x="321" y="397"/>
                          <a:pt x="343" y="486"/>
                          <a:pt x="364" y="576"/>
                        </a:cubicBezTo>
                        <a:cubicBezTo>
                          <a:pt x="370" y="600"/>
                          <a:pt x="358" y="621"/>
                          <a:pt x="335" y="629"/>
                        </a:cubicBezTo>
                        <a:cubicBezTo>
                          <a:pt x="314" y="637"/>
                          <a:pt x="286" y="624"/>
                          <a:pt x="280" y="602"/>
                        </a:cubicBezTo>
                        <a:cubicBezTo>
                          <a:pt x="274" y="581"/>
                          <a:pt x="269" y="559"/>
                          <a:pt x="264" y="538"/>
                        </a:cubicBezTo>
                        <a:cubicBezTo>
                          <a:pt x="248" y="470"/>
                          <a:pt x="231" y="402"/>
                          <a:pt x="215" y="333"/>
                        </a:cubicBezTo>
                        <a:cubicBezTo>
                          <a:pt x="215" y="332"/>
                          <a:pt x="214" y="330"/>
                          <a:pt x="213" y="328"/>
                        </a:cubicBezTo>
                        <a:cubicBezTo>
                          <a:pt x="211" y="333"/>
                          <a:pt x="210" y="338"/>
                          <a:pt x="209" y="342"/>
                        </a:cubicBezTo>
                        <a:cubicBezTo>
                          <a:pt x="189" y="426"/>
                          <a:pt x="169" y="510"/>
                          <a:pt x="149" y="594"/>
                        </a:cubicBezTo>
                        <a:cubicBezTo>
                          <a:pt x="143" y="620"/>
                          <a:pt x="122" y="635"/>
                          <a:pt x="96" y="631"/>
                        </a:cubicBezTo>
                        <a:cubicBezTo>
                          <a:pt x="73" y="627"/>
                          <a:pt x="57" y="604"/>
                          <a:pt x="61" y="582"/>
                        </a:cubicBezTo>
                        <a:cubicBezTo>
                          <a:pt x="66" y="559"/>
                          <a:pt x="72" y="535"/>
                          <a:pt x="78" y="512"/>
                        </a:cubicBezTo>
                        <a:cubicBezTo>
                          <a:pt x="96" y="435"/>
                          <a:pt x="114" y="359"/>
                          <a:pt x="133" y="282"/>
                        </a:cubicBezTo>
                        <a:cubicBezTo>
                          <a:pt x="133" y="280"/>
                          <a:pt x="133" y="279"/>
                          <a:pt x="133" y="277"/>
                        </a:cubicBezTo>
                        <a:cubicBezTo>
                          <a:pt x="133" y="236"/>
                          <a:pt x="133" y="196"/>
                          <a:pt x="133" y="155"/>
                        </a:cubicBezTo>
                        <a:cubicBezTo>
                          <a:pt x="133" y="154"/>
                          <a:pt x="133" y="153"/>
                          <a:pt x="133" y="153"/>
                        </a:cubicBezTo>
                        <a:cubicBezTo>
                          <a:pt x="133" y="153"/>
                          <a:pt x="132" y="152"/>
                          <a:pt x="132" y="152"/>
                        </a:cubicBezTo>
                        <a:close/>
                      </a:path>
                    </a:pathLst>
                  </a:custGeom>
                  <a:solidFill>
                    <a:schemeClr val="accent2"/>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 name="Freeform 7">
                    <a:extLst>
                      <a:ext uri="{FF2B5EF4-FFF2-40B4-BE49-F238E27FC236}">
                        <a16:creationId xmlns:a16="http://schemas.microsoft.com/office/drawing/2014/main" id="{0FA611A9-737F-784C-7B07-E8F579EB118A}"/>
                      </a:ext>
                    </a:extLst>
                  </p:cNvPr>
                  <p:cNvSpPr>
                    <a:spLocks/>
                  </p:cNvSpPr>
                  <p:nvPr/>
                </p:nvSpPr>
                <p:spPr bwMode="auto">
                  <a:xfrm>
                    <a:off x="2894013" y="1824038"/>
                    <a:ext cx="601663" cy="604838"/>
                  </a:xfrm>
                  <a:custGeom>
                    <a:avLst/>
                    <a:gdLst>
                      <a:gd name="T0" fmla="*/ 168 w 168"/>
                      <a:gd name="T1" fmla="*/ 85 h 169"/>
                      <a:gd name="T2" fmla="*/ 84 w 168"/>
                      <a:gd name="T3" fmla="*/ 169 h 169"/>
                      <a:gd name="T4" fmla="*/ 0 w 168"/>
                      <a:gd name="T5" fmla="*/ 84 h 169"/>
                      <a:gd name="T6" fmla="*/ 85 w 168"/>
                      <a:gd name="T7" fmla="*/ 1 h 169"/>
                      <a:gd name="T8" fmla="*/ 168 w 168"/>
                      <a:gd name="T9" fmla="*/ 85 h 169"/>
                    </a:gdLst>
                    <a:ahLst/>
                    <a:cxnLst>
                      <a:cxn ang="0">
                        <a:pos x="T0" y="T1"/>
                      </a:cxn>
                      <a:cxn ang="0">
                        <a:pos x="T2" y="T3"/>
                      </a:cxn>
                      <a:cxn ang="0">
                        <a:pos x="T4" y="T5"/>
                      </a:cxn>
                      <a:cxn ang="0">
                        <a:pos x="T6" y="T7"/>
                      </a:cxn>
                      <a:cxn ang="0">
                        <a:pos x="T8" y="T9"/>
                      </a:cxn>
                    </a:cxnLst>
                    <a:rect l="0" t="0" r="r" b="b"/>
                    <a:pathLst>
                      <a:path w="168" h="169">
                        <a:moveTo>
                          <a:pt x="168" y="85"/>
                        </a:moveTo>
                        <a:cubicBezTo>
                          <a:pt x="168" y="131"/>
                          <a:pt x="130" y="169"/>
                          <a:pt x="84" y="169"/>
                        </a:cubicBezTo>
                        <a:cubicBezTo>
                          <a:pt x="37" y="169"/>
                          <a:pt x="0" y="131"/>
                          <a:pt x="0" y="84"/>
                        </a:cubicBezTo>
                        <a:cubicBezTo>
                          <a:pt x="0" y="38"/>
                          <a:pt x="38" y="0"/>
                          <a:pt x="85" y="1"/>
                        </a:cubicBezTo>
                        <a:cubicBezTo>
                          <a:pt x="131" y="1"/>
                          <a:pt x="168" y="38"/>
                          <a:pt x="168" y="85"/>
                        </a:cubicBezTo>
                        <a:close/>
                      </a:path>
                    </a:pathLst>
                  </a:custGeom>
                  <a:solidFill>
                    <a:schemeClr val="accent2"/>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18" name="Group 117">
                  <a:extLst>
                    <a:ext uri="{FF2B5EF4-FFF2-40B4-BE49-F238E27FC236}">
                      <a16:creationId xmlns:a16="http://schemas.microsoft.com/office/drawing/2014/main" id="{1CBFF47C-711D-CD21-F7C5-1D608D4C0CA9}"/>
                    </a:ext>
                  </a:extLst>
                </p:cNvPr>
                <p:cNvGrpSpPr/>
                <p:nvPr/>
              </p:nvGrpSpPr>
              <p:grpSpPr>
                <a:xfrm>
                  <a:off x="6144597" y="1924050"/>
                  <a:ext cx="712755" cy="1374333"/>
                  <a:chOff x="2432051" y="1824038"/>
                  <a:chExt cx="1525588" cy="2941637"/>
                </a:xfrm>
                <a:solidFill>
                  <a:srgbClr val="F0DCBE"/>
                </a:solidFill>
              </p:grpSpPr>
              <p:sp>
                <p:nvSpPr>
                  <p:cNvPr id="119" name="Freeform 6">
                    <a:extLst>
                      <a:ext uri="{FF2B5EF4-FFF2-40B4-BE49-F238E27FC236}">
                        <a16:creationId xmlns:a16="http://schemas.microsoft.com/office/drawing/2014/main" id="{CB888F3F-2606-4ACE-5875-13EC93075F29}"/>
                      </a:ext>
                    </a:extLst>
                  </p:cNvPr>
                  <p:cNvSpPr>
                    <a:spLocks/>
                  </p:cNvSpPr>
                  <p:nvPr/>
                </p:nvSpPr>
                <p:spPr bwMode="auto">
                  <a:xfrm>
                    <a:off x="2432051" y="2482850"/>
                    <a:ext cx="1525588" cy="2282825"/>
                  </a:xfrm>
                  <a:custGeom>
                    <a:avLst/>
                    <a:gdLst>
                      <a:gd name="T0" fmla="*/ 132 w 426"/>
                      <a:gd name="T1" fmla="*/ 152 h 637"/>
                      <a:gd name="T2" fmla="*/ 92 w 426"/>
                      <a:gd name="T3" fmla="*/ 221 h 637"/>
                      <a:gd name="T4" fmla="*/ 72 w 426"/>
                      <a:gd name="T5" fmla="*/ 256 h 637"/>
                      <a:gd name="T6" fmla="*/ 12 w 426"/>
                      <a:gd name="T7" fmla="*/ 263 h 637"/>
                      <a:gd name="T8" fmla="*/ 6 w 426"/>
                      <a:gd name="T9" fmla="*/ 225 h 637"/>
                      <a:gd name="T10" fmla="*/ 33 w 426"/>
                      <a:gd name="T11" fmla="*/ 177 h 637"/>
                      <a:gd name="T12" fmla="*/ 96 w 426"/>
                      <a:gd name="T13" fmla="*/ 70 h 637"/>
                      <a:gd name="T14" fmla="*/ 196 w 426"/>
                      <a:gd name="T15" fmla="*/ 6 h 637"/>
                      <a:gd name="T16" fmla="*/ 314 w 426"/>
                      <a:gd name="T17" fmla="*/ 48 h 637"/>
                      <a:gd name="T18" fmla="*/ 332 w 426"/>
                      <a:gd name="T19" fmla="*/ 73 h 637"/>
                      <a:gd name="T20" fmla="*/ 417 w 426"/>
                      <a:gd name="T21" fmla="*/ 218 h 637"/>
                      <a:gd name="T22" fmla="*/ 418 w 426"/>
                      <a:gd name="T23" fmla="*/ 257 h 637"/>
                      <a:gd name="T24" fmla="*/ 356 w 426"/>
                      <a:gd name="T25" fmla="*/ 258 h 637"/>
                      <a:gd name="T26" fmla="*/ 324 w 426"/>
                      <a:gd name="T27" fmla="*/ 204 h 637"/>
                      <a:gd name="T28" fmla="*/ 293 w 426"/>
                      <a:gd name="T29" fmla="*/ 151 h 637"/>
                      <a:gd name="T30" fmla="*/ 293 w 426"/>
                      <a:gd name="T31" fmla="*/ 156 h 637"/>
                      <a:gd name="T32" fmla="*/ 293 w 426"/>
                      <a:gd name="T33" fmla="*/ 276 h 637"/>
                      <a:gd name="T34" fmla="*/ 300 w 426"/>
                      <a:gd name="T35" fmla="*/ 308 h 637"/>
                      <a:gd name="T36" fmla="*/ 364 w 426"/>
                      <a:gd name="T37" fmla="*/ 576 h 637"/>
                      <a:gd name="T38" fmla="*/ 335 w 426"/>
                      <a:gd name="T39" fmla="*/ 629 h 637"/>
                      <a:gd name="T40" fmla="*/ 280 w 426"/>
                      <a:gd name="T41" fmla="*/ 602 h 637"/>
                      <a:gd name="T42" fmla="*/ 264 w 426"/>
                      <a:gd name="T43" fmla="*/ 538 h 637"/>
                      <a:gd name="T44" fmla="*/ 215 w 426"/>
                      <a:gd name="T45" fmla="*/ 333 h 637"/>
                      <a:gd name="T46" fmla="*/ 213 w 426"/>
                      <a:gd name="T47" fmla="*/ 328 h 637"/>
                      <a:gd name="T48" fmla="*/ 209 w 426"/>
                      <a:gd name="T49" fmla="*/ 342 h 637"/>
                      <a:gd name="T50" fmla="*/ 149 w 426"/>
                      <a:gd name="T51" fmla="*/ 594 h 637"/>
                      <a:gd name="T52" fmla="*/ 96 w 426"/>
                      <a:gd name="T53" fmla="*/ 631 h 637"/>
                      <a:gd name="T54" fmla="*/ 61 w 426"/>
                      <a:gd name="T55" fmla="*/ 582 h 637"/>
                      <a:gd name="T56" fmla="*/ 78 w 426"/>
                      <a:gd name="T57" fmla="*/ 512 h 637"/>
                      <a:gd name="T58" fmla="*/ 133 w 426"/>
                      <a:gd name="T59" fmla="*/ 282 h 637"/>
                      <a:gd name="T60" fmla="*/ 133 w 426"/>
                      <a:gd name="T61" fmla="*/ 277 h 637"/>
                      <a:gd name="T62" fmla="*/ 133 w 426"/>
                      <a:gd name="T63" fmla="*/ 155 h 637"/>
                      <a:gd name="T64" fmla="*/ 133 w 426"/>
                      <a:gd name="T65" fmla="*/ 153 h 637"/>
                      <a:gd name="T66" fmla="*/ 132 w 426"/>
                      <a:gd name="T67" fmla="*/ 152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6" h="637">
                        <a:moveTo>
                          <a:pt x="132" y="152"/>
                        </a:moveTo>
                        <a:cubicBezTo>
                          <a:pt x="119" y="175"/>
                          <a:pt x="105" y="198"/>
                          <a:pt x="92" y="221"/>
                        </a:cubicBezTo>
                        <a:cubicBezTo>
                          <a:pt x="85" y="233"/>
                          <a:pt x="79" y="245"/>
                          <a:pt x="72" y="256"/>
                        </a:cubicBezTo>
                        <a:cubicBezTo>
                          <a:pt x="58" y="279"/>
                          <a:pt x="30" y="282"/>
                          <a:pt x="12" y="263"/>
                        </a:cubicBezTo>
                        <a:cubicBezTo>
                          <a:pt x="3" y="253"/>
                          <a:pt x="0" y="237"/>
                          <a:pt x="6" y="225"/>
                        </a:cubicBezTo>
                        <a:cubicBezTo>
                          <a:pt x="15" y="209"/>
                          <a:pt x="24" y="193"/>
                          <a:pt x="33" y="177"/>
                        </a:cubicBezTo>
                        <a:cubicBezTo>
                          <a:pt x="54" y="141"/>
                          <a:pt x="75" y="106"/>
                          <a:pt x="96" y="70"/>
                        </a:cubicBezTo>
                        <a:cubicBezTo>
                          <a:pt x="119" y="33"/>
                          <a:pt x="152" y="11"/>
                          <a:pt x="196" y="6"/>
                        </a:cubicBezTo>
                        <a:cubicBezTo>
                          <a:pt x="242" y="0"/>
                          <a:pt x="281" y="15"/>
                          <a:pt x="314" y="48"/>
                        </a:cubicBezTo>
                        <a:cubicBezTo>
                          <a:pt x="321" y="56"/>
                          <a:pt x="327" y="64"/>
                          <a:pt x="332" y="73"/>
                        </a:cubicBezTo>
                        <a:cubicBezTo>
                          <a:pt x="360" y="121"/>
                          <a:pt x="388" y="169"/>
                          <a:pt x="417" y="218"/>
                        </a:cubicBezTo>
                        <a:cubicBezTo>
                          <a:pt x="424" y="231"/>
                          <a:pt x="426" y="244"/>
                          <a:pt x="418" y="257"/>
                        </a:cubicBezTo>
                        <a:cubicBezTo>
                          <a:pt x="406" y="277"/>
                          <a:pt x="372" y="284"/>
                          <a:pt x="356" y="258"/>
                        </a:cubicBezTo>
                        <a:cubicBezTo>
                          <a:pt x="344" y="240"/>
                          <a:pt x="334" y="222"/>
                          <a:pt x="324" y="204"/>
                        </a:cubicBezTo>
                        <a:cubicBezTo>
                          <a:pt x="314" y="187"/>
                          <a:pt x="304" y="170"/>
                          <a:pt x="293" y="151"/>
                        </a:cubicBezTo>
                        <a:cubicBezTo>
                          <a:pt x="293" y="154"/>
                          <a:pt x="293" y="155"/>
                          <a:pt x="293" y="156"/>
                        </a:cubicBezTo>
                        <a:cubicBezTo>
                          <a:pt x="293" y="196"/>
                          <a:pt x="292" y="236"/>
                          <a:pt x="293" y="276"/>
                        </a:cubicBezTo>
                        <a:cubicBezTo>
                          <a:pt x="293" y="287"/>
                          <a:pt x="297" y="297"/>
                          <a:pt x="300" y="308"/>
                        </a:cubicBezTo>
                        <a:cubicBezTo>
                          <a:pt x="321" y="397"/>
                          <a:pt x="343" y="486"/>
                          <a:pt x="364" y="576"/>
                        </a:cubicBezTo>
                        <a:cubicBezTo>
                          <a:pt x="370" y="600"/>
                          <a:pt x="358" y="621"/>
                          <a:pt x="335" y="629"/>
                        </a:cubicBezTo>
                        <a:cubicBezTo>
                          <a:pt x="314" y="637"/>
                          <a:pt x="286" y="624"/>
                          <a:pt x="280" y="602"/>
                        </a:cubicBezTo>
                        <a:cubicBezTo>
                          <a:pt x="274" y="581"/>
                          <a:pt x="269" y="559"/>
                          <a:pt x="264" y="538"/>
                        </a:cubicBezTo>
                        <a:cubicBezTo>
                          <a:pt x="248" y="470"/>
                          <a:pt x="231" y="402"/>
                          <a:pt x="215" y="333"/>
                        </a:cubicBezTo>
                        <a:cubicBezTo>
                          <a:pt x="215" y="332"/>
                          <a:pt x="214" y="330"/>
                          <a:pt x="213" y="328"/>
                        </a:cubicBezTo>
                        <a:cubicBezTo>
                          <a:pt x="211" y="333"/>
                          <a:pt x="210" y="338"/>
                          <a:pt x="209" y="342"/>
                        </a:cubicBezTo>
                        <a:cubicBezTo>
                          <a:pt x="189" y="426"/>
                          <a:pt x="169" y="510"/>
                          <a:pt x="149" y="594"/>
                        </a:cubicBezTo>
                        <a:cubicBezTo>
                          <a:pt x="143" y="620"/>
                          <a:pt x="122" y="635"/>
                          <a:pt x="96" y="631"/>
                        </a:cubicBezTo>
                        <a:cubicBezTo>
                          <a:pt x="73" y="627"/>
                          <a:pt x="57" y="604"/>
                          <a:pt x="61" y="582"/>
                        </a:cubicBezTo>
                        <a:cubicBezTo>
                          <a:pt x="66" y="559"/>
                          <a:pt x="72" y="535"/>
                          <a:pt x="78" y="512"/>
                        </a:cubicBezTo>
                        <a:cubicBezTo>
                          <a:pt x="96" y="435"/>
                          <a:pt x="114" y="359"/>
                          <a:pt x="133" y="282"/>
                        </a:cubicBezTo>
                        <a:cubicBezTo>
                          <a:pt x="133" y="280"/>
                          <a:pt x="133" y="279"/>
                          <a:pt x="133" y="277"/>
                        </a:cubicBezTo>
                        <a:cubicBezTo>
                          <a:pt x="133" y="236"/>
                          <a:pt x="133" y="196"/>
                          <a:pt x="133" y="155"/>
                        </a:cubicBezTo>
                        <a:cubicBezTo>
                          <a:pt x="133" y="154"/>
                          <a:pt x="133" y="153"/>
                          <a:pt x="133" y="153"/>
                        </a:cubicBezTo>
                        <a:cubicBezTo>
                          <a:pt x="133" y="153"/>
                          <a:pt x="132" y="152"/>
                          <a:pt x="132" y="152"/>
                        </a:cubicBezTo>
                        <a:close/>
                      </a:path>
                    </a:pathLst>
                  </a:custGeom>
                  <a:solidFill>
                    <a:schemeClr val="bg1"/>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9D6B1B"/>
                      </a:solidFill>
                    </a:endParaRPr>
                  </a:p>
                </p:txBody>
              </p:sp>
              <p:sp>
                <p:nvSpPr>
                  <p:cNvPr id="120" name="Freeform 7">
                    <a:extLst>
                      <a:ext uri="{FF2B5EF4-FFF2-40B4-BE49-F238E27FC236}">
                        <a16:creationId xmlns:a16="http://schemas.microsoft.com/office/drawing/2014/main" id="{DCB28318-0CC0-2482-0548-12FDAE9A7A31}"/>
                      </a:ext>
                    </a:extLst>
                  </p:cNvPr>
                  <p:cNvSpPr>
                    <a:spLocks/>
                  </p:cNvSpPr>
                  <p:nvPr/>
                </p:nvSpPr>
                <p:spPr bwMode="auto">
                  <a:xfrm>
                    <a:off x="2894013" y="1824038"/>
                    <a:ext cx="601663" cy="604838"/>
                  </a:xfrm>
                  <a:custGeom>
                    <a:avLst/>
                    <a:gdLst>
                      <a:gd name="T0" fmla="*/ 168 w 168"/>
                      <a:gd name="T1" fmla="*/ 85 h 169"/>
                      <a:gd name="T2" fmla="*/ 84 w 168"/>
                      <a:gd name="T3" fmla="*/ 169 h 169"/>
                      <a:gd name="T4" fmla="*/ 0 w 168"/>
                      <a:gd name="T5" fmla="*/ 84 h 169"/>
                      <a:gd name="T6" fmla="*/ 85 w 168"/>
                      <a:gd name="T7" fmla="*/ 1 h 169"/>
                      <a:gd name="T8" fmla="*/ 168 w 168"/>
                      <a:gd name="T9" fmla="*/ 85 h 169"/>
                    </a:gdLst>
                    <a:ahLst/>
                    <a:cxnLst>
                      <a:cxn ang="0">
                        <a:pos x="T0" y="T1"/>
                      </a:cxn>
                      <a:cxn ang="0">
                        <a:pos x="T2" y="T3"/>
                      </a:cxn>
                      <a:cxn ang="0">
                        <a:pos x="T4" y="T5"/>
                      </a:cxn>
                      <a:cxn ang="0">
                        <a:pos x="T6" y="T7"/>
                      </a:cxn>
                      <a:cxn ang="0">
                        <a:pos x="T8" y="T9"/>
                      </a:cxn>
                    </a:cxnLst>
                    <a:rect l="0" t="0" r="r" b="b"/>
                    <a:pathLst>
                      <a:path w="168" h="169">
                        <a:moveTo>
                          <a:pt x="168" y="85"/>
                        </a:moveTo>
                        <a:cubicBezTo>
                          <a:pt x="168" y="131"/>
                          <a:pt x="130" y="169"/>
                          <a:pt x="84" y="169"/>
                        </a:cubicBezTo>
                        <a:cubicBezTo>
                          <a:pt x="37" y="169"/>
                          <a:pt x="0" y="131"/>
                          <a:pt x="0" y="84"/>
                        </a:cubicBezTo>
                        <a:cubicBezTo>
                          <a:pt x="0" y="38"/>
                          <a:pt x="38" y="0"/>
                          <a:pt x="85" y="1"/>
                        </a:cubicBezTo>
                        <a:cubicBezTo>
                          <a:pt x="131" y="1"/>
                          <a:pt x="168" y="38"/>
                          <a:pt x="168" y="85"/>
                        </a:cubicBezTo>
                        <a:close/>
                      </a:path>
                    </a:pathLst>
                  </a:custGeom>
                  <a:solidFill>
                    <a:schemeClr val="bg1"/>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9D6B1B"/>
                      </a:solidFill>
                    </a:endParaRPr>
                  </a:p>
                </p:txBody>
              </p:sp>
            </p:grpSp>
          </p:grpSp>
        </p:grpSp>
        <p:grpSp>
          <p:nvGrpSpPr>
            <p:cNvPr id="46" name="Group 45">
              <a:extLst>
                <a:ext uri="{FF2B5EF4-FFF2-40B4-BE49-F238E27FC236}">
                  <a16:creationId xmlns:a16="http://schemas.microsoft.com/office/drawing/2014/main" id="{FF11A377-AD33-F2CB-4DB0-556F067DF7F7}"/>
                </a:ext>
              </a:extLst>
            </p:cNvPr>
            <p:cNvGrpSpPr/>
            <p:nvPr/>
          </p:nvGrpSpPr>
          <p:grpSpPr>
            <a:xfrm>
              <a:off x="1610685" y="3793402"/>
              <a:ext cx="1969516" cy="1802350"/>
              <a:chOff x="1141950" y="3745978"/>
              <a:chExt cx="1822786" cy="1668073"/>
            </a:xfrm>
          </p:grpSpPr>
          <p:grpSp>
            <p:nvGrpSpPr>
              <p:cNvPr id="47" name="Group 46">
                <a:extLst>
                  <a:ext uri="{FF2B5EF4-FFF2-40B4-BE49-F238E27FC236}">
                    <a16:creationId xmlns:a16="http://schemas.microsoft.com/office/drawing/2014/main" id="{48A65D8E-1942-A96A-CE9C-0E302200A13A}"/>
                  </a:ext>
                </a:extLst>
              </p:cNvPr>
              <p:cNvGrpSpPr>
                <a:grpSpLocks noChangeAspect="1"/>
              </p:cNvGrpSpPr>
              <p:nvPr/>
            </p:nvGrpSpPr>
            <p:grpSpPr>
              <a:xfrm>
                <a:off x="1300952" y="3745978"/>
                <a:ext cx="1663784" cy="1668073"/>
                <a:chOff x="-3040063" y="1579563"/>
                <a:chExt cx="3694113" cy="3703638"/>
              </a:xfrm>
              <a:solidFill>
                <a:schemeClr val="accent5"/>
              </a:solidFill>
            </p:grpSpPr>
            <p:sp>
              <p:nvSpPr>
                <p:cNvPr id="86" name="Freeform 5">
                  <a:extLst>
                    <a:ext uri="{FF2B5EF4-FFF2-40B4-BE49-F238E27FC236}">
                      <a16:creationId xmlns:a16="http://schemas.microsoft.com/office/drawing/2014/main" id="{8B815BF2-741C-F14A-C808-B692F2B56D8F}"/>
                    </a:ext>
                  </a:extLst>
                </p:cNvPr>
                <p:cNvSpPr>
                  <a:spLocks/>
                </p:cNvSpPr>
                <p:nvPr/>
              </p:nvSpPr>
              <p:spPr bwMode="auto">
                <a:xfrm>
                  <a:off x="427037"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6">
                  <a:extLst>
                    <a:ext uri="{FF2B5EF4-FFF2-40B4-BE49-F238E27FC236}">
                      <a16:creationId xmlns:a16="http://schemas.microsoft.com/office/drawing/2014/main" id="{0E55FA5F-ABA5-D0D9-1ACC-B73B8C363788}"/>
                    </a:ext>
                  </a:extLst>
                </p:cNvPr>
                <p:cNvSpPr>
                  <a:spLocks/>
                </p:cNvSpPr>
                <p:nvPr/>
              </p:nvSpPr>
              <p:spPr bwMode="auto">
                <a:xfrm>
                  <a:off x="377825" y="2847976"/>
                  <a:ext cx="223838"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7">
                  <a:extLst>
                    <a:ext uri="{FF2B5EF4-FFF2-40B4-BE49-F238E27FC236}">
                      <a16:creationId xmlns:a16="http://schemas.microsoft.com/office/drawing/2014/main" id="{5F5661AC-AFDC-789E-DEA6-2B3D716EF908}"/>
                    </a:ext>
                  </a:extLst>
                </p:cNvPr>
                <p:cNvSpPr>
                  <a:spLocks/>
                </p:cNvSpPr>
                <p:nvPr/>
              </p:nvSpPr>
              <p:spPr bwMode="auto">
                <a:xfrm>
                  <a:off x="-1104900"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8">
                  <a:extLst>
                    <a:ext uri="{FF2B5EF4-FFF2-40B4-BE49-F238E27FC236}">
                      <a16:creationId xmlns:a16="http://schemas.microsoft.com/office/drawing/2014/main" id="{935213BA-F6B2-4B8A-1330-193FCAFA6F64}"/>
                    </a:ext>
                  </a:extLst>
                </p:cNvPr>
                <p:cNvSpPr>
                  <a:spLocks/>
                </p:cNvSpPr>
                <p:nvPr/>
              </p:nvSpPr>
              <p:spPr bwMode="auto">
                <a:xfrm>
                  <a:off x="-568325"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9">
                  <a:extLst>
                    <a:ext uri="{FF2B5EF4-FFF2-40B4-BE49-F238E27FC236}">
                      <a16:creationId xmlns:a16="http://schemas.microsoft.com/office/drawing/2014/main" id="{6257C73D-5F15-2B69-575C-84AE9056A025}"/>
                    </a:ext>
                  </a:extLst>
                </p:cNvPr>
                <p:cNvSpPr>
                  <a:spLocks/>
                </p:cNvSpPr>
                <p:nvPr/>
              </p:nvSpPr>
              <p:spPr bwMode="auto">
                <a:xfrm>
                  <a:off x="-2628900"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10">
                  <a:extLst>
                    <a:ext uri="{FF2B5EF4-FFF2-40B4-BE49-F238E27FC236}">
                      <a16:creationId xmlns:a16="http://schemas.microsoft.com/office/drawing/2014/main" id="{7187A212-3EED-9F1D-9051-060BF5CF2B7F}"/>
                    </a:ext>
                  </a:extLst>
                </p:cNvPr>
                <p:cNvSpPr>
                  <a:spLocks/>
                </p:cNvSpPr>
                <p:nvPr/>
              </p:nvSpPr>
              <p:spPr bwMode="auto">
                <a:xfrm>
                  <a:off x="-738189" y="4968875"/>
                  <a:ext cx="219076" cy="223839"/>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12">
                  <a:extLst>
                    <a:ext uri="{FF2B5EF4-FFF2-40B4-BE49-F238E27FC236}">
                      <a16:creationId xmlns:a16="http://schemas.microsoft.com/office/drawing/2014/main" id="{E8EF0372-67AB-E778-EAFF-3C6C61743853}"/>
                    </a:ext>
                  </a:extLst>
                </p:cNvPr>
                <p:cNvSpPr>
                  <a:spLocks/>
                </p:cNvSpPr>
                <p:nvPr/>
              </p:nvSpPr>
              <p:spPr bwMode="auto">
                <a:xfrm>
                  <a:off x="-927100" y="1617663"/>
                  <a:ext cx="214313"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13">
                  <a:extLst>
                    <a:ext uri="{FF2B5EF4-FFF2-40B4-BE49-F238E27FC236}">
                      <a16:creationId xmlns:a16="http://schemas.microsoft.com/office/drawing/2014/main" id="{71166700-5318-E5D3-B72D-602BD8684DF0}"/>
                    </a:ext>
                  </a:extLst>
                </p:cNvPr>
                <p:cNvSpPr>
                  <a:spLocks/>
                </p:cNvSpPr>
                <p:nvPr/>
              </p:nvSpPr>
              <p:spPr bwMode="auto">
                <a:xfrm>
                  <a:off x="-1304925"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5">
                  <a:extLst>
                    <a:ext uri="{FF2B5EF4-FFF2-40B4-BE49-F238E27FC236}">
                      <a16:creationId xmlns:a16="http://schemas.microsoft.com/office/drawing/2014/main" id="{AC339805-4173-401D-22E6-390BF7AA81B8}"/>
                    </a:ext>
                  </a:extLst>
                </p:cNvPr>
                <p:cNvSpPr>
                  <a:spLocks/>
                </p:cNvSpPr>
                <p:nvPr/>
              </p:nvSpPr>
              <p:spPr bwMode="auto">
                <a:xfrm>
                  <a:off x="-395288"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6">
                  <a:extLst>
                    <a:ext uri="{FF2B5EF4-FFF2-40B4-BE49-F238E27FC236}">
                      <a16:creationId xmlns:a16="http://schemas.microsoft.com/office/drawing/2014/main" id="{70F8E488-6E62-1B02-F1E6-0AAF78CC2543}"/>
                    </a:ext>
                  </a:extLst>
                </p:cNvPr>
                <p:cNvSpPr>
                  <a:spLocks/>
                </p:cNvSpPr>
                <p:nvPr/>
              </p:nvSpPr>
              <p:spPr bwMode="auto">
                <a:xfrm>
                  <a:off x="-2844800" y="2508251"/>
                  <a:ext cx="223838"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17">
                  <a:extLst>
                    <a:ext uri="{FF2B5EF4-FFF2-40B4-BE49-F238E27FC236}">
                      <a16:creationId xmlns:a16="http://schemas.microsoft.com/office/drawing/2014/main" id="{5C85F192-F9FE-6555-0E23-D825A5FE60CE}"/>
                    </a:ext>
                  </a:extLst>
                </p:cNvPr>
                <p:cNvSpPr>
                  <a:spLocks/>
                </p:cNvSpPr>
                <p:nvPr/>
              </p:nvSpPr>
              <p:spPr bwMode="auto">
                <a:xfrm>
                  <a:off x="-96838"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18">
                  <a:extLst>
                    <a:ext uri="{FF2B5EF4-FFF2-40B4-BE49-F238E27FC236}">
                      <a16:creationId xmlns:a16="http://schemas.microsoft.com/office/drawing/2014/main" id="{7E2096A9-A241-D641-E3DC-F73195FF64C9}"/>
                    </a:ext>
                  </a:extLst>
                </p:cNvPr>
                <p:cNvSpPr>
                  <a:spLocks/>
                </p:cNvSpPr>
                <p:nvPr/>
              </p:nvSpPr>
              <p:spPr bwMode="auto">
                <a:xfrm>
                  <a:off x="147637"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19">
                  <a:extLst>
                    <a:ext uri="{FF2B5EF4-FFF2-40B4-BE49-F238E27FC236}">
                      <a16:creationId xmlns:a16="http://schemas.microsoft.com/office/drawing/2014/main" id="{E1DF7F9E-23D4-FDBA-8196-F46E9D747D13}"/>
                    </a:ext>
                  </a:extLst>
                </p:cNvPr>
                <p:cNvSpPr>
                  <a:spLocks/>
                </p:cNvSpPr>
                <p:nvPr/>
              </p:nvSpPr>
              <p:spPr bwMode="auto">
                <a:xfrm>
                  <a:off x="322262"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20">
                  <a:extLst>
                    <a:ext uri="{FF2B5EF4-FFF2-40B4-BE49-F238E27FC236}">
                      <a16:creationId xmlns:a16="http://schemas.microsoft.com/office/drawing/2014/main" id="{058B3A65-4851-7132-2080-9EFE37FBFC8F}"/>
                    </a:ext>
                  </a:extLst>
                </p:cNvPr>
                <p:cNvSpPr>
                  <a:spLocks/>
                </p:cNvSpPr>
                <p:nvPr/>
              </p:nvSpPr>
              <p:spPr bwMode="auto">
                <a:xfrm>
                  <a:off x="234950"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21">
                  <a:extLst>
                    <a:ext uri="{FF2B5EF4-FFF2-40B4-BE49-F238E27FC236}">
                      <a16:creationId xmlns:a16="http://schemas.microsoft.com/office/drawing/2014/main" id="{AC40E5D5-091F-B70C-0122-C8AF33A3C6ED}"/>
                    </a:ext>
                  </a:extLst>
                </p:cNvPr>
                <p:cNvSpPr>
                  <a:spLocks/>
                </p:cNvSpPr>
                <p:nvPr/>
              </p:nvSpPr>
              <p:spPr bwMode="auto">
                <a:xfrm>
                  <a:off x="26987"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22">
                  <a:extLst>
                    <a:ext uri="{FF2B5EF4-FFF2-40B4-BE49-F238E27FC236}">
                      <a16:creationId xmlns:a16="http://schemas.microsoft.com/office/drawing/2014/main" id="{72D2D9C1-4214-7ACF-4F2C-B2AD6818400E}"/>
                    </a:ext>
                  </a:extLst>
                </p:cNvPr>
                <p:cNvSpPr>
                  <a:spLocks/>
                </p:cNvSpPr>
                <p:nvPr/>
              </p:nvSpPr>
              <p:spPr bwMode="auto">
                <a:xfrm>
                  <a:off x="-3040063"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23">
                  <a:extLst>
                    <a:ext uri="{FF2B5EF4-FFF2-40B4-BE49-F238E27FC236}">
                      <a16:creationId xmlns:a16="http://schemas.microsoft.com/office/drawing/2014/main" id="{527E205B-4504-EC43-7890-0F064072A04E}"/>
                    </a:ext>
                  </a:extLst>
                </p:cNvPr>
                <p:cNvSpPr>
                  <a:spLocks/>
                </p:cNvSpPr>
                <p:nvPr/>
              </p:nvSpPr>
              <p:spPr bwMode="auto">
                <a:xfrm>
                  <a:off x="-1485900"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26">
                  <a:extLst>
                    <a:ext uri="{FF2B5EF4-FFF2-40B4-BE49-F238E27FC236}">
                      <a16:creationId xmlns:a16="http://schemas.microsoft.com/office/drawing/2014/main" id="{B67B8DBD-CDF5-9B07-50D2-A3B15F0F040D}"/>
                    </a:ext>
                  </a:extLst>
                </p:cNvPr>
                <p:cNvSpPr>
                  <a:spLocks/>
                </p:cNvSpPr>
                <p:nvPr/>
              </p:nvSpPr>
              <p:spPr bwMode="auto">
                <a:xfrm>
                  <a:off x="-244475"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27">
                  <a:extLst>
                    <a:ext uri="{FF2B5EF4-FFF2-40B4-BE49-F238E27FC236}">
                      <a16:creationId xmlns:a16="http://schemas.microsoft.com/office/drawing/2014/main" id="{995F5E0F-CD49-0FC6-9C9E-0B46AFB61776}"/>
                    </a:ext>
                  </a:extLst>
                </p:cNvPr>
                <p:cNvSpPr>
                  <a:spLocks/>
                </p:cNvSpPr>
                <p:nvPr/>
              </p:nvSpPr>
              <p:spPr bwMode="auto">
                <a:xfrm>
                  <a:off x="-1666875"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28">
                  <a:extLst>
                    <a:ext uri="{FF2B5EF4-FFF2-40B4-BE49-F238E27FC236}">
                      <a16:creationId xmlns:a16="http://schemas.microsoft.com/office/drawing/2014/main" id="{38C39D49-3BB8-5F15-3330-F6421A54EBCC}"/>
                    </a:ext>
                  </a:extLst>
                </p:cNvPr>
                <p:cNvSpPr>
                  <a:spLocks/>
                </p:cNvSpPr>
                <p:nvPr/>
              </p:nvSpPr>
              <p:spPr bwMode="auto">
                <a:xfrm>
                  <a:off x="431800"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31">
                  <a:extLst>
                    <a:ext uri="{FF2B5EF4-FFF2-40B4-BE49-F238E27FC236}">
                      <a16:creationId xmlns:a16="http://schemas.microsoft.com/office/drawing/2014/main" id="{8D717B6A-3040-51BD-D1B0-B13B5528C0F2}"/>
                    </a:ext>
                  </a:extLst>
                </p:cNvPr>
                <p:cNvSpPr>
                  <a:spLocks/>
                </p:cNvSpPr>
                <p:nvPr/>
              </p:nvSpPr>
              <p:spPr bwMode="auto">
                <a:xfrm>
                  <a:off x="-1841956" y="5028964"/>
                  <a:ext cx="252413"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8" name="Group 47">
                <a:extLst>
                  <a:ext uri="{FF2B5EF4-FFF2-40B4-BE49-F238E27FC236}">
                    <a16:creationId xmlns:a16="http://schemas.microsoft.com/office/drawing/2014/main" id="{6AECF682-425A-760F-E824-56069A15013B}"/>
                  </a:ext>
                </a:extLst>
              </p:cNvPr>
              <p:cNvGrpSpPr/>
              <p:nvPr/>
            </p:nvGrpSpPr>
            <p:grpSpPr>
              <a:xfrm>
                <a:off x="1141950" y="3837692"/>
                <a:ext cx="1527539" cy="1560559"/>
                <a:chOff x="4748963" y="4098099"/>
                <a:chExt cx="1881040" cy="1921702"/>
              </a:xfrm>
            </p:grpSpPr>
            <p:grpSp>
              <p:nvGrpSpPr>
                <p:cNvPr id="49" name="Group 48">
                  <a:extLst>
                    <a:ext uri="{FF2B5EF4-FFF2-40B4-BE49-F238E27FC236}">
                      <a16:creationId xmlns:a16="http://schemas.microsoft.com/office/drawing/2014/main" id="{AFACC832-FFA9-4123-802D-75C7FA77B11D}"/>
                    </a:ext>
                  </a:extLst>
                </p:cNvPr>
                <p:cNvGrpSpPr/>
                <p:nvPr/>
              </p:nvGrpSpPr>
              <p:grpSpPr>
                <a:xfrm>
                  <a:off x="5130525" y="4098099"/>
                  <a:ext cx="767348" cy="783782"/>
                  <a:chOff x="6045325" y="4029074"/>
                  <a:chExt cx="657433" cy="671513"/>
                </a:xfrm>
              </p:grpSpPr>
              <p:sp>
                <p:nvSpPr>
                  <p:cNvPr id="84" name="Freeform 11">
                    <a:extLst>
                      <a:ext uri="{FF2B5EF4-FFF2-40B4-BE49-F238E27FC236}">
                        <a16:creationId xmlns:a16="http://schemas.microsoft.com/office/drawing/2014/main" id="{A700AF6C-1811-BF7E-0AA8-6253824A24E4}"/>
                      </a:ext>
                    </a:extLst>
                  </p:cNvPr>
                  <p:cNvSpPr>
                    <a:spLocks/>
                  </p:cNvSpPr>
                  <p:nvPr/>
                </p:nvSpPr>
                <p:spPr bwMode="auto">
                  <a:xfrm>
                    <a:off x="6127639" y="4255439"/>
                    <a:ext cx="575119" cy="445148"/>
                  </a:xfrm>
                  <a:custGeom>
                    <a:avLst/>
                    <a:gdLst>
                      <a:gd name="T0" fmla="*/ 224 w 224"/>
                      <a:gd name="T1" fmla="*/ 39 h 173"/>
                      <a:gd name="T2" fmla="*/ 125 w 224"/>
                      <a:gd name="T3" fmla="*/ 163 h 173"/>
                      <a:gd name="T4" fmla="*/ 11 w 224"/>
                      <a:gd name="T5" fmla="*/ 134 h 173"/>
                      <a:gd name="T6" fmla="*/ 14 w 224"/>
                      <a:gd name="T7" fmla="*/ 106 h 173"/>
                      <a:gd name="T8" fmla="*/ 198 w 224"/>
                      <a:gd name="T9" fmla="*/ 6 h 173"/>
                      <a:gd name="T10" fmla="*/ 222 w 224"/>
                      <a:gd name="T11" fmla="*/ 18 h 173"/>
                      <a:gd name="T12" fmla="*/ 224 w 224"/>
                      <a:gd name="T13" fmla="*/ 39 h 173"/>
                    </a:gdLst>
                    <a:ahLst/>
                    <a:cxnLst>
                      <a:cxn ang="0">
                        <a:pos x="T0" y="T1"/>
                      </a:cxn>
                      <a:cxn ang="0">
                        <a:pos x="T2" y="T3"/>
                      </a:cxn>
                      <a:cxn ang="0">
                        <a:pos x="T4" y="T5"/>
                      </a:cxn>
                      <a:cxn ang="0">
                        <a:pos x="T6" y="T7"/>
                      </a:cxn>
                      <a:cxn ang="0">
                        <a:pos x="T8" y="T9"/>
                      </a:cxn>
                      <a:cxn ang="0">
                        <a:pos x="T10" y="T11"/>
                      </a:cxn>
                      <a:cxn ang="0">
                        <a:pos x="T12" y="T13"/>
                      </a:cxn>
                    </a:cxnLst>
                    <a:rect l="0" t="0" r="r" b="b"/>
                    <a:pathLst>
                      <a:path w="224" h="173">
                        <a:moveTo>
                          <a:pt x="224" y="39"/>
                        </a:moveTo>
                        <a:cubicBezTo>
                          <a:pt x="223" y="99"/>
                          <a:pt x="183" y="150"/>
                          <a:pt x="125" y="163"/>
                        </a:cubicBezTo>
                        <a:cubicBezTo>
                          <a:pt x="82" y="173"/>
                          <a:pt x="44" y="162"/>
                          <a:pt x="11" y="134"/>
                        </a:cubicBezTo>
                        <a:cubicBezTo>
                          <a:pt x="0" y="125"/>
                          <a:pt x="2" y="113"/>
                          <a:pt x="14" y="106"/>
                        </a:cubicBezTo>
                        <a:cubicBezTo>
                          <a:pt x="75" y="73"/>
                          <a:pt x="137" y="39"/>
                          <a:pt x="198" y="6"/>
                        </a:cubicBezTo>
                        <a:cubicBezTo>
                          <a:pt x="209" y="0"/>
                          <a:pt x="220" y="6"/>
                          <a:pt x="222" y="18"/>
                        </a:cubicBezTo>
                        <a:cubicBezTo>
                          <a:pt x="223" y="25"/>
                          <a:pt x="223" y="32"/>
                          <a:pt x="224" y="39"/>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85" name="Freeform 13">
                    <a:extLst>
                      <a:ext uri="{FF2B5EF4-FFF2-40B4-BE49-F238E27FC236}">
                        <a16:creationId xmlns:a16="http://schemas.microsoft.com/office/drawing/2014/main" id="{745A099A-A22C-E178-9F8D-C8A9B01D8EBD}"/>
                      </a:ext>
                    </a:extLst>
                  </p:cNvPr>
                  <p:cNvSpPr>
                    <a:spLocks/>
                  </p:cNvSpPr>
                  <p:nvPr/>
                </p:nvSpPr>
                <p:spPr bwMode="auto">
                  <a:xfrm>
                    <a:off x="6045325" y="4029074"/>
                    <a:ext cx="572952" cy="429985"/>
                  </a:xfrm>
                  <a:custGeom>
                    <a:avLst/>
                    <a:gdLst>
                      <a:gd name="T0" fmla="*/ 0 w 223"/>
                      <a:gd name="T1" fmla="*/ 126 h 167"/>
                      <a:gd name="T2" fmla="*/ 127 w 223"/>
                      <a:gd name="T3" fmla="*/ 0 h 167"/>
                      <a:gd name="T4" fmla="*/ 214 w 223"/>
                      <a:gd name="T5" fmla="*/ 34 h 167"/>
                      <a:gd name="T6" fmla="*/ 211 w 223"/>
                      <a:gd name="T7" fmla="*/ 60 h 167"/>
                      <a:gd name="T8" fmla="*/ 27 w 223"/>
                      <a:gd name="T9" fmla="*/ 160 h 167"/>
                      <a:gd name="T10" fmla="*/ 3 w 223"/>
                      <a:gd name="T11" fmla="*/ 148 h 167"/>
                      <a:gd name="T12" fmla="*/ 0 w 223"/>
                      <a:gd name="T13" fmla="*/ 126 h 167"/>
                    </a:gdLst>
                    <a:ahLst/>
                    <a:cxnLst>
                      <a:cxn ang="0">
                        <a:pos x="T0" y="T1"/>
                      </a:cxn>
                      <a:cxn ang="0">
                        <a:pos x="T2" y="T3"/>
                      </a:cxn>
                      <a:cxn ang="0">
                        <a:pos x="T4" y="T5"/>
                      </a:cxn>
                      <a:cxn ang="0">
                        <a:pos x="T6" y="T7"/>
                      </a:cxn>
                      <a:cxn ang="0">
                        <a:pos x="T8" y="T9"/>
                      </a:cxn>
                      <a:cxn ang="0">
                        <a:pos x="T10" y="T11"/>
                      </a:cxn>
                      <a:cxn ang="0">
                        <a:pos x="T12" y="T13"/>
                      </a:cxn>
                    </a:cxnLst>
                    <a:rect l="0" t="0" r="r" b="b"/>
                    <a:pathLst>
                      <a:path w="223" h="167">
                        <a:moveTo>
                          <a:pt x="0" y="126"/>
                        </a:moveTo>
                        <a:cubicBezTo>
                          <a:pt x="2" y="57"/>
                          <a:pt x="57" y="1"/>
                          <a:pt x="127" y="0"/>
                        </a:cubicBezTo>
                        <a:cubicBezTo>
                          <a:pt x="160" y="0"/>
                          <a:pt x="189" y="11"/>
                          <a:pt x="214" y="34"/>
                        </a:cubicBezTo>
                        <a:cubicBezTo>
                          <a:pt x="223" y="42"/>
                          <a:pt x="222" y="54"/>
                          <a:pt x="211" y="60"/>
                        </a:cubicBezTo>
                        <a:cubicBezTo>
                          <a:pt x="150" y="93"/>
                          <a:pt x="89" y="127"/>
                          <a:pt x="27" y="160"/>
                        </a:cubicBezTo>
                        <a:cubicBezTo>
                          <a:pt x="15" y="167"/>
                          <a:pt x="5" y="161"/>
                          <a:pt x="3" y="148"/>
                        </a:cubicBezTo>
                        <a:cubicBezTo>
                          <a:pt x="2" y="141"/>
                          <a:pt x="1" y="133"/>
                          <a:pt x="0" y="126"/>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50" name="Group 49">
                  <a:extLst>
                    <a:ext uri="{FF2B5EF4-FFF2-40B4-BE49-F238E27FC236}">
                      <a16:creationId xmlns:a16="http://schemas.microsoft.com/office/drawing/2014/main" id="{1DD1B78F-7E50-75C8-8E31-F1924AF4B2FA}"/>
                    </a:ext>
                  </a:extLst>
                </p:cNvPr>
                <p:cNvGrpSpPr/>
                <p:nvPr/>
              </p:nvGrpSpPr>
              <p:grpSpPr>
                <a:xfrm>
                  <a:off x="5889866" y="4898557"/>
                  <a:ext cx="740137" cy="755989"/>
                  <a:chOff x="6113010" y="4029074"/>
                  <a:chExt cx="657433" cy="671513"/>
                </a:xfrm>
              </p:grpSpPr>
              <p:sp>
                <p:nvSpPr>
                  <p:cNvPr id="82" name="Freeform 11">
                    <a:extLst>
                      <a:ext uri="{FF2B5EF4-FFF2-40B4-BE49-F238E27FC236}">
                        <a16:creationId xmlns:a16="http://schemas.microsoft.com/office/drawing/2014/main" id="{75720A00-EE13-9E3E-C7A2-BA7F018DF6BE}"/>
                      </a:ext>
                    </a:extLst>
                  </p:cNvPr>
                  <p:cNvSpPr>
                    <a:spLocks/>
                  </p:cNvSpPr>
                  <p:nvPr/>
                </p:nvSpPr>
                <p:spPr bwMode="auto">
                  <a:xfrm>
                    <a:off x="6195324" y="4255439"/>
                    <a:ext cx="575119" cy="445148"/>
                  </a:xfrm>
                  <a:custGeom>
                    <a:avLst/>
                    <a:gdLst>
                      <a:gd name="T0" fmla="*/ 224 w 224"/>
                      <a:gd name="T1" fmla="*/ 39 h 173"/>
                      <a:gd name="T2" fmla="*/ 125 w 224"/>
                      <a:gd name="T3" fmla="*/ 163 h 173"/>
                      <a:gd name="T4" fmla="*/ 11 w 224"/>
                      <a:gd name="T5" fmla="*/ 134 h 173"/>
                      <a:gd name="T6" fmla="*/ 14 w 224"/>
                      <a:gd name="T7" fmla="*/ 106 h 173"/>
                      <a:gd name="T8" fmla="*/ 198 w 224"/>
                      <a:gd name="T9" fmla="*/ 6 h 173"/>
                      <a:gd name="T10" fmla="*/ 222 w 224"/>
                      <a:gd name="T11" fmla="*/ 18 h 173"/>
                      <a:gd name="T12" fmla="*/ 224 w 224"/>
                      <a:gd name="T13" fmla="*/ 39 h 173"/>
                    </a:gdLst>
                    <a:ahLst/>
                    <a:cxnLst>
                      <a:cxn ang="0">
                        <a:pos x="T0" y="T1"/>
                      </a:cxn>
                      <a:cxn ang="0">
                        <a:pos x="T2" y="T3"/>
                      </a:cxn>
                      <a:cxn ang="0">
                        <a:pos x="T4" y="T5"/>
                      </a:cxn>
                      <a:cxn ang="0">
                        <a:pos x="T6" y="T7"/>
                      </a:cxn>
                      <a:cxn ang="0">
                        <a:pos x="T8" y="T9"/>
                      </a:cxn>
                      <a:cxn ang="0">
                        <a:pos x="T10" y="T11"/>
                      </a:cxn>
                      <a:cxn ang="0">
                        <a:pos x="T12" y="T13"/>
                      </a:cxn>
                    </a:cxnLst>
                    <a:rect l="0" t="0" r="r" b="b"/>
                    <a:pathLst>
                      <a:path w="224" h="173">
                        <a:moveTo>
                          <a:pt x="224" y="39"/>
                        </a:moveTo>
                        <a:cubicBezTo>
                          <a:pt x="223" y="99"/>
                          <a:pt x="183" y="150"/>
                          <a:pt x="125" y="163"/>
                        </a:cubicBezTo>
                        <a:cubicBezTo>
                          <a:pt x="82" y="173"/>
                          <a:pt x="44" y="162"/>
                          <a:pt x="11" y="134"/>
                        </a:cubicBezTo>
                        <a:cubicBezTo>
                          <a:pt x="0" y="125"/>
                          <a:pt x="2" y="113"/>
                          <a:pt x="14" y="106"/>
                        </a:cubicBezTo>
                        <a:cubicBezTo>
                          <a:pt x="75" y="73"/>
                          <a:pt x="137" y="39"/>
                          <a:pt x="198" y="6"/>
                        </a:cubicBezTo>
                        <a:cubicBezTo>
                          <a:pt x="209" y="0"/>
                          <a:pt x="220" y="6"/>
                          <a:pt x="222" y="18"/>
                        </a:cubicBezTo>
                        <a:cubicBezTo>
                          <a:pt x="223" y="25"/>
                          <a:pt x="223" y="32"/>
                          <a:pt x="224" y="39"/>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83" name="Freeform 13">
                    <a:extLst>
                      <a:ext uri="{FF2B5EF4-FFF2-40B4-BE49-F238E27FC236}">
                        <a16:creationId xmlns:a16="http://schemas.microsoft.com/office/drawing/2014/main" id="{B3B4E42B-3E2E-669D-0C42-197E2A3D064E}"/>
                      </a:ext>
                    </a:extLst>
                  </p:cNvPr>
                  <p:cNvSpPr>
                    <a:spLocks/>
                  </p:cNvSpPr>
                  <p:nvPr/>
                </p:nvSpPr>
                <p:spPr bwMode="auto">
                  <a:xfrm>
                    <a:off x="6113010" y="4029074"/>
                    <a:ext cx="572952" cy="429985"/>
                  </a:xfrm>
                  <a:custGeom>
                    <a:avLst/>
                    <a:gdLst>
                      <a:gd name="T0" fmla="*/ 0 w 223"/>
                      <a:gd name="T1" fmla="*/ 126 h 167"/>
                      <a:gd name="T2" fmla="*/ 127 w 223"/>
                      <a:gd name="T3" fmla="*/ 0 h 167"/>
                      <a:gd name="T4" fmla="*/ 214 w 223"/>
                      <a:gd name="T5" fmla="*/ 34 h 167"/>
                      <a:gd name="T6" fmla="*/ 211 w 223"/>
                      <a:gd name="T7" fmla="*/ 60 h 167"/>
                      <a:gd name="T8" fmla="*/ 27 w 223"/>
                      <a:gd name="T9" fmla="*/ 160 h 167"/>
                      <a:gd name="T10" fmla="*/ 3 w 223"/>
                      <a:gd name="T11" fmla="*/ 148 h 167"/>
                      <a:gd name="T12" fmla="*/ 0 w 223"/>
                      <a:gd name="T13" fmla="*/ 126 h 167"/>
                    </a:gdLst>
                    <a:ahLst/>
                    <a:cxnLst>
                      <a:cxn ang="0">
                        <a:pos x="T0" y="T1"/>
                      </a:cxn>
                      <a:cxn ang="0">
                        <a:pos x="T2" y="T3"/>
                      </a:cxn>
                      <a:cxn ang="0">
                        <a:pos x="T4" y="T5"/>
                      </a:cxn>
                      <a:cxn ang="0">
                        <a:pos x="T6" y="T7"/>
                      </a:cxn>
                      <a:cxn ang="0">
                        <a:pos x="T8" y="T9"/>
                      </a:cxn>
                      <a:cxn ang="0">
                        <a:pos x="T10" y="T11"/>
                      </a:cxn>
                      <a:cxn ang="0">
                        <a:pos x="T12" y="T13"/>
                      </a:cxn>
                    </a:cxnLst>
                    <a:rect l="0" t="0" r="r" b="b"/>
                    <a:pathLst>
                      <a:path w="223" h="167">
                        <a:moveTo>
                          <a:pt x="0" y="126"/>
                        </a:moveTo>
                        <a:cubicBezTo>
                          <a:pt x="2" y="57"/>
                          <a:pt x="57" y="1"/>
                          <a:pt x="127" y="0"/>
                        </a:cubicBezTo>
                        <a:cubicBezTo>
                          <a:pt x="160" y="0"/>
                          <a:pt x="189" y="11"/>
                          <a:pt x="214" y="34"/>
                        </a:cubicBezTo>
                        <a:cubicBezTo>
                          <a:pt x="223" y="42"/>
                          <a:pt x="222" y="54"/>
                          <a:pt x="211" y="60"/>
                        </a:cubicBezTo>
                        <a:cubicBezTo>
                          <a:pt x="150" y="93"/>
                          <a:pt x="89" y="127"/>
                          <a:pt x="27" y="160"/>
                        </a:cubicBezTo>
                        <a:cubicBezTo>
                          <a:pt x="15" y="167"/>
                          <a:pt x="5" y="161"/>
                          <a:pt x="3" y="148"/>
                        </a:cubicBezTo>
                        <a:cubicBezTo>
                          <a:pt x="2" y="141"/>
                          <a:pt x="1" y="133"/>
                          <a:pt x="0" y="126"/>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51" name="Group 50">
                  <a:extLst>
                    <a:ext uri="{FF2B5EF4-FFF2-40B4-BE49-F238E27FC236}">
                      <a16:creationId xmlns:a16="http://schemas.microsoft.com/office/drawing/2014/main" id="{A4A185A4-0D2B-BE98-CEA4-D2C11E1AB886}"/>
                    </a:ext>
                  </a:extLst>
                </p:cNvPr>
                <p:cNvGrpSpPr/>
                <p:nvPr/>
              </p:nvGrpSpPr>
              <p:grpSpPr>
                <a:xfrm>
                  <a:off x="4978411" y="5263812"/>
                  <a:ext cx="740137" cy="755989"/>
                  <a:chOff x="6104550" y="4096759"/>
                  <a:chExt cx="657433" cy="671513"/>
                </a:xfrm>
              </p:grpSpPr>
              <p:sp>
                <p:nvSpPr>
                  <p:cNvPr id="55" name="Freeform 11">
                    <a:extLst>
                      <a:ext uri="{FF2B5EF4-FFF2-40B4-BE49-F238E27FC236}">
                        <a16:creationId xmlns:a16="http://schemas.microsoft.com/office/drawing/2014/main" id="{56B55D58-7872-C883-50A0-B7E63351CB38}"/>
                      </a:ext>
                    </a:extLst>
                  </p:cNvPr>
                  <p:cNvSpPr>
                    <a:spLocks/>
                  </p:cNvSpPr>
                  <p:nvPr/>
                </p:nvSpPr>
                <p:spPr bwMode="auto">
                  <a:xfrm>
                    <a:off x="6186864" y="4323124"/>
                    <a:ext cx="575119" cy="445148"/>
                  </a:xfrm>
                  <a:custGeom>
                    <a:avLst/>
                    <a:gdLst>
                      <a:gd name="T0" fmla="*/ 224 w 224"/>
                      <a:gd name="T1" fmla="*/ 39 h 173"/>
                      <a:gd name="T2" fmla="*/ 125 w 224"/>
                      <a:gd name="T3" fmla="*/ 163 h 173"/>
                      <a:gd name="T4" fmla="*/ 11 w 224"/>
                      <a:gd name="T5" fmla="*/ 134 h 173"/>
                      <a:gd name="T6" fmla="*/ 14 w 224"/>
                      <a:gd name="T7" fmla="*/ 106 h 173"/>
                      <a:gd name="T8" fmla="*/ 198 w 224"/>
                      <a:gd name="T9" fmla="*/ 6 h 173"/>
                      <a:gd name="T10" fmla="*/ 222 w 224"/>
                      <a:gd name="T11" fmla="*/ 18 h 173"/>
                      <a:gd name="T12" fmla="*/ 224 w 224"/>
                      <a:gd name="T13" fmla="*/ 39 h 173"/>
                    </a:gdLst>
                    <a:ahLst/>
                    <a:cxnLst>
                      <a:cxn ang="0">
                        <a:pos x="T0" y="T1"/>
                      </a:cxn>
                      <a:cxn ang="0">
                        <a:pos x="T2" y="T3"/>
                      </a:cxn>
                      <a:cxn ang="0">
                        <a:pos x="T4" y="T5"/>
                      </a:cxn>
                      <a:cxn ang="0">
                        <a:pos x="T6" y="T7"/>
                      </a:cxn>
                      <a:cxn ang="0">
                        <a:pos x="T8" y="T9"/>
                      </a:cxn>
                      <a:cxn ang="0">
                        <a:pos x="T10" y="T11"/>
                      </a:cxn>
                      <a:cxn ang="0">
                        <a:pos x="T12" y="T13"/>
                      </a:cxn>
                    </a:cxnLst>
                    <a:rect l="0" t="0" r="r" b="b"/>
                    <a:pathLst>
                      <a:path w="224" h="173">
                        <a:moveTo>
                          <a:pt x="224" y="39"/>
                        </a:moveTo>
                        <a:cubicBezTo>
                          <a:pt x="223" y="99"/>
                          <a:pt x="183" y="150"/>
                          <a:pt x="125" y="163"/>
                        </a:cubicBezTo>
                        <a:cubicBezTo>
                          <a:pt x="82" y="173"/>
                          <a:pt x="44" y="162"/>
                          <a:pt x="11" y="134"/>
                        </a:cubicBezTo>
                        <a:cubicBezTo>
                          <a:pt x="0" y="125"/>
                          <a:pt x="2" y="113"/>
                          <a:pt x="14" y="106"/>
                        </a:cubicBezTo>
                        <a:cubicBezTo>
                          <a:pt x="75" y="73"/>
                          <a:pt x="137" y="39"/>
                          <a:pt x="198" y="6"/>
                        </a:cubicBezTo>
                        <a:cubicBezTo>
                          <a:pt x="209" y="0"/>
                          <a:pt x="220" y="6"/>
                          <a:pt x="222" y="18"/>
                        </a:cubicBezTo>
                        <a:cubicBezTo>
                          <a:pt x="223" y="25"/>
                          <a:pt x="223" y="32"/>
                          <a:pt x="224" y="39"/>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57" name="Freeform 13">
                    <a:extLst>
                      <a:ext uri="{FF2B5EF4-FFF2-40B4-BE49-F238E27FC236}">
                        <a16:creationId xmlns:a16="http://schemas.microsoft.com/office/drawing/2014/main" id="{FCA53C27-328F-B147-0052-6FBDCCC084AB}"/>
                      </a:ext>
                    </a:extLst>
                  </p:cNvPr>
                  <p:cNvSpPr>
                    <a:spLocks/>
                  </p:cNvSpPr>
                  <p:nvPr/>
                </p:nvSpPr>
                <p:spPr bwMode="auto">
                  <a:xfrm>
                    <a:off x="6104550" y="4096759"/>
                    <a:ext cx="572952" cy="429985"/>
                  </a:xfrm>
                  <a:custGeom>
                    <a:avLst/>
                    <a:gdLst>
                      <a:gd name="T0" fmla="*/ 0 w 223"/>
                      <a:gd name="T1" fmla="*/ 126 h 167"/>
                      <a:gd name="T2" fmla="*/ 127 w 223"/>
                      <a:gd name="T3" fmla="*/ 0 h 167"/>
                      <a:gd name="T4" fmla="*/ 214 w 223"/>
                      <a:gd name="T5" fmla="*/ 34 h 167"/>
                      <a:gd name="T6" fmla="*/ 211 w 223"/>
                      <a:gd name="T7" fmla="*/ 60 h 167"/>
                      <a:gd name="T8" fmla="*/ 27 w 223"/>
                      <a:gd name="T9" fmla="*/ 160 h 167"/>
                      <a:gd name="T10" fmla="*/ 3 w 223"/>
                      <a:gd name="T11" fmla="*/ 148 h 167"/>
                      <a:gd name="T12" fmla="*/ 0 w 223"/>
                      <a:gd name="T13" fmla="*/ 126 h 167"/>
                    </a:gdLst>
                    <a:ahLst/>
                    <a:cxnLst>
                      <a:cxn ang="0">
                        <a:pos x="T0" y="T1"/>
                      </a:cxn>
                      <a:cxn ang="0">
                        <a:pos x="T2" y="T3"/>
                      </a:cxn>
                      <a:cxn ang="0">
                        <a:pos x="T4" y="T5"/>
                      </a:cxn>
                      <a:cxn ang="0">
                        <a:pos x="T6" y="T7"/>
                      </a:cxn>
                      <a:cxn ang="0">
                        <a:pos x="T8" y="T9"/>
                      </a:cxn>
                      <a:cxn ang="0">
                        <a:pos x="T10" y="T11"/>
                      </a:cxn>
                      <a:cxn ang="0">
                        <a:pos x="T12" y="T13"/>
                      </a:cxn>
                    </a:cxnLst>
                    <a:rect l="0" t="0" r="r" b="b"/>
                    <a:pathLst>
                      <a:path w="223" h="167">
                        <a:moveTo>
                          <a:pt x="0" y="126"/>
                        </a:moveTo>
                        <a:cubicBezTo>
                          <a:pt x="2" y="57"/>
                          <a:pt x="57" y="1"/>
                          <a:pt x="127" y="0"/>
                        </a:cubicBezTo>
                        <a:cubicBezTo>
                          <a:pt x="160" y="0"/>
                          <a:pt x="189" y="11"/>
                          <a:pt x="214" y="34"/>
                        </a:cubicBezTo>
                        <a:cubicBezTo>
                          <a:pt x="223" y="42"/>
                          <a:pt x="222" y="54"/>
                          <a:pt x="211" y="60"/>
                        </a:cubicBezTo>
                        <a:cubicBezTo>
                          <a:pt x="150" y="93"/>
                          <a:pt x="89" y="127"/>
                          <a:pt x="27" y="160"/>
                        </a:cubicBezTo>
                        <a:cubicBezTo>
                          <a:pt x="15" y="167"/>
                          <a:pt x="5" y="161"/>
                          <a:pt x="3" y="148"/>
                        </a:cubicBezTo>
                        <a:cubicBezTo>
                          <a:pt x="2" y="141"/>
                          <a:pt x="1" y="133"/>
                          <a:pt x="0" y="126"/>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grpSp>
            <p:sp>
              <p:nvSpPr>
                <p:cNvPr id="52" name="Freeform 9">
                  <a:extLst>
                    <a:ext uri="{FF2B5EF4-FFF2-40B4-BE49-F238E27FC236}">
                      <a16:creationId xmlns:a16="http://schemas.microsoft.com/office/drawing/2014/main" id="{EAD514A5-F5E9-1C5F-884F-45D846C925B5}"/>
                    </a:ext>
                  </a:extLst>
                </p:cNvPr>
                <p:cNvSpPr>
                  <a:spLocks/>
                </p:cNvSpPr>
                <p:nvPr/>
              </p:nvSpPr>
              <p:spPr bwMode="auto">
                <a:xfrm rot="18000000">
                  <a:off x="4555976" y="4398272"/>
                  <a:ext cx="933867" cy="547893"/>
                </a:xfrm>
                <a:custGeom>
                  <a:avLst/>
                  <a:gdLst>
                    <a:gd name="T0" fmla="*/ 109 w 418"/>
                    <a:gd name="T1" fmla="*/ 0 h 245"/>
                    <a:gd name="T2" fmla="*/ 156 w 418"/>
                    <a:gd name="T3" fmla="*/ 9 h 245"/>
                    <a:gd name="T4" fmla="*/ 187 w 418"/>
                    <a:gd name="T5" fmla="*/ 15 h 245"/>
                    <a:gd name="T6" fmla="*/ 191 w 418"/>
                    <a:gd name="T7" fmla="*/ 16 h 245"/>
                    <a:gd name="T8" fmla="*/ 204 w 418"/>
                    <a:gd name="T9" fmla="*/ 38 h 245"/>
                    <a:gd name="T10" fmla="*/ 193 w 418"/>
                    <a:gd name="T11" fmla="*/ 93 h 245"/>
                    <a:gd name="T12" fmla="*/ 187 w 418"/>
                    <a:gd name="T13" fmla="*/ 124 h 245"/>
                    <a:gd name="T14" fmla="*/ 201 w 418"/>
                    <a:gd name="T15" fmla="*/ 151 h 245"/>
                    <a:gd name="T16" fmla="*/ 229 w 418"/>
                    <a:gd name="T17" fmla="*/ 134 h 245"/>
                    <a:gd name="T18" fmla="*/ 238 w 418"/>
                    <a:gd name="T19" fmla="*/ 84 h 245"/>
                    <a:gd name="T20" fmla="*/ 246 w 418"/>
                    <a:gd name="T21" fmla="*/ 43 h 245"/>
                    <a:gd name="T22" fmla="*/ 262 w 418"/>
                    <a:gd name="T23" fmla="*/ 31 h 245"/>
                    <a:gd name="T24" fmla="*/ 300 w 418"/>
                    <a:gd name="T25" fmla="*/ 38 h 245"/>
                    <a:gd name="T26" fmla="*/ 353 w 418"/>
                    <a:gd name="T27" fmla="*/ 50 h 245"/>
                    <a:gd name="T28" fmla="*/ 410 w 418"/>
                    <a:gd name="T29" fmla="*/ 150 h 245"/>
                    <a:gd name="T30" fmla="*/ 396 w 418"/>
                    <a:gd name="T31" fmla="*/ 195 h 245"/>
                    <a:gd name="T32" fmla="*/ 294 w 418"/>
                    <a:gd name="T33" fmla="*/ 236 h 245"/>
                    <a:gd name="T34" fmla="*/ 85 w 418"/>
                    <a:gd name="T35" fmla="*/ 195 h 245"/>
                    <a:gd name="T36" fmla="*/ 10 w 418"/>
                    <a:gd name="T37" fmla="*/ 85 h 245"/>
                    <a:gd name="T38" fmla="*/ 29 w 418"/>
                    <a:gd name="T39" fmla="*/ 36 h 245"/>
                    <a:gd name="T40" fmla="*/ 109 w 418"/>
                    <a:gd name="T4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5">
                      <a:moveTo>
                        <a:pt x="109" y="0"/>
                      </a:moveTo>
                      <a:cubicBezTo>
                        <a:pt x="120" y="2"/>
                        <a:pt x="138" y="6"/>
                        <a:pt x="156" y="9"/>
                      </a:cubicBezTo>
                      <a:cubicBezTo>
                        <a:pt x="166" y="11"/>
                        <a:pt x="176" y="13"/>
                        <a:pt x="187" y="15"/>
                      </a:cubicBezTo>
                      <a:cubicBezTo>
                        <a:pt x="188" y="16"/>
                        <a:pt x="190" y="16"/>
                        <a:pt x="191" y="16"/>
                      </a:cubicBezTo>
                      <a:cubicBezTo>
                        <a:pt x="203" y="20"/>
                        <a:pt x="207" y="25"/>
                        <a:pt x="204" y="38"/>
                      </a:cubicBezTo>
                      <a:cubicBezTo>
                        <a:pt x="201" y="56"/>
                        <a:pt x="197" y="75"/>
                        <a:pt x="193" y="93"/>
                      </a:cubicBezTo>
                      <a:cubicBezTo>
                        <a:pt x="191" y="103"/>
                        <a:pt x="189" y="114"/>
                        <a:pt x="187" y="124"/>
                      </a:cubicBezTo>
                      <a:cubicBezTo>
                        <a:pt x="185" y="137"/>
                        <a:pt x="190" y="148"/>
                        <a:pt x="201" y="151"/>
                      </a:cubicBezTo>
                      <a:cubicBezTo>
                        <a:pt x="214" y="155"/>
                        <a:pt x="226" y="148"/>
                        <a:pt x="229" y="134"/>
                      </a:cubicBezTo>
                      <a:cubicBezTo>
                        <a:pt x="232" y="117"/>
                        <a:pt x="235" y="101"/>
                        <a:pt x="238" y="84"/>
                      </a:cubicBezTo>
                      <a:cubicBezTo>
                        <a:pt x="241" y="70"/>
                        <a:pt x="243" y="57"/>
                        <a:pt x="246" y="43"/>
                      </a:cubicBezTo>
                      <a:cubicBezTo>
                        <a:pt x="248" y="33"/>
                        <a:pt x="252" y="30"/>
                        <a:pt x="262" y="31"/>
                      </a:cubicBezTo>
                      <a:cubicBezTo>
                        <a:pt x="275" y="32"/>
                        <a:pt x="287" y="35"/>
                        <a:pt x="300" y="38"/>
                      </a:cubicBezTo>
                      <a:cubicBezTo>
                        <a:pt x="318" y="41"/>
                        <a:pt x="336" y="44"/>
                        <a:pt x="353" y="50"/>
                      </a:cubicBezTo>
                      <a:cubicBezTo>
                        <a:pt x="394" y="64"/>
                        <a:pt x="418" y="107"/>
                        <a:pt x="410" y="150"/>
                      </a:cubicBezTo>
                      <a:cubicBezTo>
                        <a:pt x="407" y="166"/>
                        <a:pt x="404" y="181"/>
                        <a:pt x="396" y="195"/>
                      </a:cubicBezTo>
                      <a:cubicBezTo>
                        <a:pt x="373" y="231"/>
                        <a:pt x="338" y="245"/>
                        <a:pt x="294" y="236"/>
                      </a:cubicBezTo>
                      <a:cubicBezTo>
                        <a:pt x="224" y="222"/>
                        <a:pt x="155" y="208"/>
                        <a:pt x="85" y="195"/>
                      </a:cubicBezTo>
                      <a:cubicBezTo>
                        <a:pt x="31" y="184"/>
                        <a:pt x="0" y="138"/>
                        <a:pt x="10" y="85"/>
                      </a:cubicBezTo>
                      <a:cubicBezTo>
                        <a:pt x="14" y="67"/>
                        <a:pt x="18" y="50"/>
                        <a:pt x="29" y="36"/>
                      </a:cubicBezTo>
                      <a:cubicBezTo>
                        <a:pt x="47" y="13"/>
                        <a:pt x="73" y="0"/>
                        <a:pt x="109" y="0"/>
                      </a:cubicBezTo>
                      <a:close/>
                    </a:path>
                  </a:pathLst>
                </a:custGeom>
                <a:solidFill>
                  <a:schemeClr val="accent2"/>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53" name="Freeform 9">
                  <a:extLst>
                    <a:ext uri="{FF2B5EF4-FFF2-40B4-BE49-F238E27FC236}">
                      <a16:creationId xmlns:a16="http://schemas.microsoft.com/office/drawing/2014/main" id="{C25722C4-13B2-533D-939F-8B20625BF656}"/>
                    </a:ext>
                  </a:extLst>
                </p:cNvPr>
                <p:cNvSpPr>
                  <a:spLocks/>
                </p:cNvSpPr>
                <p:nvPr/>
              </p:nvSpPr>
              <p:spPr bwMode="auto">
                <a:xfrm>
                  <a:off x="5634371" y="4464977"/>
                  <a:ext cx="933867" cy="547893"/>
                </a:xfrm>
                <a:custGeom>
                  <a:avLst/>
                  <a:gdLst>
                    <a:gd name="T0" fmla="*/ 109 w 418"/>
                    <a:gd name="T1" fmla="*/ 0 h 245"/>
                    <a:gd name="T2" fmla="*/ 156 w 418"/>
                    <a:gd name="T3" fmla="*/ 9 h 245"/>
                    <a:gd name="T4" fmla="*/ 187 w 418"/>
                    <a:gd name="T5" fmla="*/ 15 h 245"/>
                    <a:gd name="T6" fmla="*/ 191 w 418"/>
                    <a:gd name="T7" fmla="*/ 16 h 245"/>
                    <a:gd name="T8" fmla="*/ 204 w 418"/>
                    <a:gd name="T9" fmla="*/ 38 h 245"/>
                    <a:gd name="T10" fmla="*/ 193 w 418"/>
                    <a:gd name="T11" fmla="*/ 93 h 245"/>
                    <a:gd name="T12" fmla="*/ 187 w 418"/>
                    <a:gd name="T13" fmla="*/ 124 h 245"/>
                    <a:gd name="T14" fmla="*/ 201 w 418"/>
                    <a:gd name="T15" fmla="*/ 151 h 245"/>
                    <a:gd name="T16" fmla="*/ 229 w 418"/>
                    <a:gd name="T17" fmla="*/ 134 h 245"/>
                    <a:gd name="T18" fmla="*/ 238 w 418"/>
                    <a:gd name="T19" fmla="*/ 84 h 245"/>
                    <a:gd name="T20" fmla="*/ 246 w 418"/>
                    <a:gd name="T21" fmla="*/ 43 h 245"/>
                    <a:gd name="T22" fmla="*/ 262 w 418"/>
                    <a:gd name="T23" fmla="*/ 31 h 245"/>
                    <a:gd name="T24" fmla="*/ 300 w 418"/>
                    <a:gd name="T25" fmla="*/ 38 h 245"/>
                    <a:gd name="T26" fmla="*/ 353 w 418"/>
                    <a:gd name="T27" fmla="*/ 50 h 245"/>
                    <a:gd name="T28" fmla="*/ 410 w 418"/>
                    <a:gd name="T29" fmla="*/ 150 h 245"/>
                    <a:gd name="T30" fmla="*/ 396 w 418"/>
                    <a:gd name="T31" fmla="*/ 195 h 245"/>
                    <a:gd name="T32" fmla="*/ 294 w 418"/>
                    <a:gd name="T33" fmla="*/ 236 h 245"/>
                    <a:gd name="T34" fmla="*/ 85 w 418"/>
                    <a:gd name="T35" fmla="*/ 195 h 245"/>
                    <a:gd name="T36" fmla="*/ 10 w 418"/>
                    <a:gd name="T37" fmla="*/ 85 h 245"/>
                    <a:gd name="T38" fmla="*/ 29 w 418"/>
                    <a:gd name="T39" fmla="*/ 36 h 245"/>
                    <a:gd name="T40" fmla="*/ 109 w 418"/>
                    <a:gd name="T4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5">
                      <a:moveTo>
                        <a:pt x="109" y="0"/>
                      </a:moveTo>
                      <a:cubicBezTo>
                        <a:pt x="120" y="2"/>
                        <a:pt x="138" y="6"/>
                        <a:pt x="156" y="9"/>
                      </a:cubicBezTo>
                      <a:cubicBezTo>
                        <a:pt x="166" y="11"/>
                        <a:pt x="176" y="13"/>
                        <a:pt x="187" y="15"/>
                      </a:cubicBezTo>
                      <a:cubicBezTo>
                        <a:pt x="188" y="16"/>
                        <a:pt x="190" y="16"/>
                        <a:pt x="191" y="16"/>
                      </a:cubicBezTo>
                      <a:cubicBezTo>
                        <a:pt x="203" y="20"/>
                        <a:pt x="207" y="25"/>
                        <a:pt x="204" y="38"/>
                      </a:cubicBezTo>
                      <a:cubicBezTo>
                        <a:pt x="201" y="56"/>
                        <a:pt x="197" y="75"/>
                        <a:pt x="193" y="93"/>
                      </a:cubicBezTo>
                      <a:cubicBezTo>
                        <a:pt x="191" y="103"/>
                        <a:pt x="189" y="114"/>
                        <a:pt x="187" y="124"/>
                      </a:cubicBezTo>
                      <a:cubicBezTo>
                        <a:pt x="185" y="137"/>
                        <a:pt x="190" y="148"/>
                        <a:pt x="201" y="151"/>
                      </a:cubicBezTo>
                      <a:cubicBezTo>
                        <a:pt x="214" y="155"/>
                        <a:pt x="226" y="148"/>
                        <a:pt x="229" y="134"/>
                      </a:cubicBezTo>
                      <a:cubicBezTo>
                        <a:pt x="232" y="117"/>
                        <a:pt x="235" y="101"/>
                        <a:pt x="238" y="84"/>
                      </a:cubicBezTo>
                      <a:cubicBezTo>
                        <a:pt x="241" y="70"/>
                        <a:pt x="243" y="57"/>
                        <a:pt x="246" y="43"/>
                      </a:cubicBezTo>
                      <a:cubicBezTo>
                        <a:pt x="248" y="33"/>
                        <a:pt x="252" y="30"/>
                        <a:pt x="262" y="31"/>
                      </a:cubicBezTo>
                      <a:cubicBezTo>
                        <a:pt x="275" y="32"/>
                        <a:pt x="287" y="35"/>
                        <a:pt x="300" y="38"/>
                      </a:cubicBezTo>
                      <a:cubicBezTo>
                        <a:pt x="318" y="41"/>
                        <a:pt x="336" y="44"/>
                        <a:pt x="353" y="50"/>
                      </a:cubicBezTo>
                      <a:cubicBezTo>
                        <a:pt x="394" y="64"/>
                        <a:pt x="418" y="107"/>
                        <a:pt x="410" y="150"/>
                      </a:cubicBezTo>
                      <a:cubicBezTo>
                        <a:pt x="407" y="166"/>
                        <a:pt x="404" y="181"/>
                        <a:pt x="396" y="195"/>
                      </a:cubicBezTo>
                      <a:cubicBezTo>
                        <a:pt x="373" y="231"/>
                        <a:pt x="338" y="245"/>
                        <a:pt x="294" y="236"/>
                      </a:cubicBezTo>
                      <a:cubicBezTo>
                        <a:pt x="224" y="222"/>
                        <a:pt x="155" y="208"/>
                        <a:pt x="85" y="195"/>
                      </a:cubicBezTo>
                      <a:cubicBezTo>
                        <a:pt x="31" y="184"/>
                        <a:pt x="0" y="138"/>
                        <a:pt x="10" y="85"/>
                      </a:cubicBezTo>
                      <a:cubicBezTo>
                        <a:pt x="14" y="67"/>
                        <a:pt x="18" y="50"/>
                        <a:pt x="29" y="36"/>
                      </a:cubicBezTo>
                      <a:cubicBezTo>
                        <a:pt x="47" y="13"/>
                        <a:pt x="73" y="0"/>
                        <a:pt x="109" y="0"/>
                      </a:cubicBezTo>
                      <a:close/>
                    </a:path>
                  </a:pathLst>
                </a:custGeom>
                <a:solidFill>
                  <a:schemeClr val="accent2"/>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54" name="Freeform 9">
                  <a:extLst>
                    <a:ext uri="{FF2B5EF4-FFF2-40B4-BE49-F238E27FC236}">
                      <a16:creationId xmlns:a16="http://schemas.microsoft.com/office/drawing/2014/main" id="{7FDF961E-1810-EB63-0FC3-26E3DCD9D1CA}"/>
                    </a:ext>
                  </a:extLst>
                </p:cNvPr>
                <p:cNvSpPr>
                  <a:spLocks/>
                </p:cNvSpPr>
                <p:nvPr/>
              </p:nvSpPr>
              <p:spPr bwMode="auto">
                <a:xfrm rot="11700000">
                  <a:off x="5089615" y="4954145"/>
                  <a:ext cx="933867" cy="547893"/>
                </a:xfrm>
                <a:custGeom>
                  <a:avLst/>
                  <a:gdLst>
                    <a:gd name="T0" fmla="*/ 109 w 418"/>
                    <a:gd name="T1" fmla="*/ 0 h 245"/>
                    <a:gd name="T2" fmla="*/ 156 w 418"/>
                    <a:gd name="T3" fmla="*/ 9 h 245"/>
                    <a:gd name="T4" fmla="*/ 187 w 418"/>
                    <a:gd name="T5" fmla="*/ 15 h 245"/>
                    <a:gd name="T6" fmla="*/ 191 w 418"/>
                    <a:gd name="T7" fmla="*/ 16 h 245"/>
                    <a:gd name="T8" fmla="*/ 204 w 418"/>
                    <a:gd name="T9" fmla="*/ 38 h 245"/>
                    <a:gd name="T10" fmla="*/ 193 w 418"/>
                    <a:gd name="T11" fmla="*/ 93 h 245"/>
                    <a:gd name="T12" fmla="*/ 187 w 418"/>
                    <a:gd name="T13" fmla="*/ 124 h 245"/>
                    <a:gd name="T14" fmla="*/ 201 w 418"/>
                    <a:gd name="T15" fmla="*/ 151 h 245"/>
                    <a:gd name="T16" fmla="*/ 229 w 418"/>
                    <a:gd name="T17" fmla="*/ 134 h 245"/>
                    <a:gd name="T18" fmla="*/ 238 w 418"/>
                    <a:gd name="T19" fmla="*/ 84 h 245"/>
                    <a:gd name="T20" fmla="*/ 246 w 418"/>
                    <a:gd name="T21" fmla="*/ 43 h 245"/>
                    <a:gd name="T22" fmla="*/ 262 w 418"/>
                    <a:gd name="T23" fmla="*/ 31 h 245"/>
                    <a:gd name="T24" fmla="*/ 300 w 418"/>
                    <a:gd name="T25" fmla="*/ 38 h 245"/>
                    <a:gd name="T26" fmla="*/ 353 w 418"/>
                    <a:gd name="T27" fmla="*/ 50 h 245"/>
                    <a:gd name="T28" fmla="*/ 410 w 418"/>
                    <a:gd name="T29" fmla="*/ 150 h 245"/>
                    <a:gd name="T30" fmla="*/ 396 w 418"/>
                    <a:gd name="T31" fmla="*/ 195 h 245"/>
                    <a:gd name="T32" fmla="*/ 294 w 418"/>
                    <a:gd name="T33" fmla="*/ 236 h 245"/>
                    <a:gd name="T34" fmla="*/ 85 w 418"/>
                    <a:gd name="T35" fmla="*/ 195 h 245"/>
                    <a:gd name="T36" fmla="*/ 10 w 418"/>
                    <a:gd name="T37" fmla="*/ 85 h 245"/>
                    <a:gd name="T38" fmla="*/ 29 w 418"/>
                    <a:gd name="T39" fmla="*/ 36 h 245"/>
                    <a:gd name="T40" fmla="*/ 109 w 418"/>
                    <a:gd name="T4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5">
                      <a:moveTo>
                        <a:pt x="109" y="0"/>
                      </a:moveTo>
                      <a:cubicBezTo>
                        <a:pt x="120" y="2"/>
                        <a:pt x="138" y="6"/>
                        <a:pt x="156" y="9"/>
                      </a:cubicBezTo>
                      <a:cubicBezTo>
                        <a:pt x="166" y="11"/>
                        <a:pt x="176" y="13"/>
                        <a:pt x="187" y="15"/>
                      </a:cubicBezTo>
                      <a:cubicBezTo>
                        <a:pt x="188" y="16"/>
                        <a:pt x="190" y="16"/>
                        <a:pt x="191" y="16"/>
                      </a:cubicBezTo>
                      <a:cubicBezTo>
                        <a:pt x="203" y="20"/>
                        <a:pt x="207" y="25"/>
                        <a:pt x="204" y="38"/>
                      </a:cubicBezTo>
                      <a:cubicBezTo>
                        <a:pt x="201" y="56"/>
                        <a:pt x="197" y="75"/>
                        <a:pt x="193" y="93"/>
                      </a:cubicBezTo>
                      <a:cubicBezTo>
                        <a:pt x="191" y="103"/>
                        <a:pt x="189" y="114"/>
                        <a:pt x="187" y="124"/>
                      </a:cubicBezTo>
                      <a:cubicBezTo>
                        <a:pt x="185" y="137"/>
                        <a:pt x="190" y="148"/>
                        <a:pt x="201" y="151"/>
                      </a:cubicBezTo>
                      <a:cubicBezTo>
                        <a:pt x="214" y="155"/>
                        <a:pt x="226" y="148"/>
                        <a:pt x="229" y="134"/>
                      </a:cubicBezTo>
                      <a:cubicBezTo>
                        <a:pt x="232" y="117"/>
                        <a:pt x="235" y="101"/>
                        <a:pt x="238" y="84"/>
                      </a:cubicBezTo>
                      <a:cubicBezTo>
                        <a:pt x="241" y="70"/>
                        <a:pt x="243" y="57"/>
                        <a:pt x="246" y="43"/>
                      </a:cubicBezTo>
                      <a:cubicBezTo>
                        <a:pt x="248" y="33"/>
                        <a:pt x="252" y="30"/>
                        <a:pt x="262" y="31"/>
                      </a:cubicBezTo>
                      <a:cubicBezTo>
                        <a:pt x="275" y="32"/>
                        <a:pt x="287" y="35"/>
                        <a:pt x="300" y="38"/>
                      </a:cubicBezTo>
                      <a:cubicBezTo>
                        <a:pt x="318" y="41"/>
                        <a:pt x="336" y="44"/>
                        <a:pt x="353" y="50"/>
                      </a:cubicBezTo>
                      <a:cubicBezTo>
                        <a:pt x="394" y="64"/>
                        <a:pt x="418" y="107"/>
                        <a:pt x="410" y="150"/>
                      </a:cubicBezTo>
                      <a:cubicBezTo>
                        <a:pt x="407" y="166"/>
                        <a:pt x="404" y="181"/>
                        <a:pt x="396" y="195"/>
                      </a:cubicBezTo>
                      <a:cubicBezTo>
                        <a:pt x="373" y="231"/>
                        <a:pt x="338" y="245"/>
                        <a:pt x="294" y="236"/>
                      </a:cubicBezTo>
                      <a:cubicBezTo>
                        <a:pt x="224" y="222"/>
                        <a:pt x="155" y="208"/>
                        <a:pt x="85" y="195"/>
                      </a:cubicBezTo>
                      <a:cubicBezTo>
                        <a:pt x="31" y="184"/>
                        <a:pt x="0" y="138"/>
                        <a:pt x="10" y="85"/>
                      </a:cubicBezTo>
                      <a:cubicBezTo>
                        <a:pt x="14" y="67"/>
                        <a:pt x="18" y="50"/>
                        <a:pt x="29" y="36"/>
                      </a:cubicBezTo>
                      <a:cubicBezTo>
                        <a:pt x="47" y="13"/>
                        <a:pt x="73" y="0"/>
                        <a:pt x="109" y="0"/>
                      </a:cubicBezTo>
                      <a:close/>
                    </a:path>
                  </a:pathLst>
                </a:custGeom>
                <a:solidFill>
                  <a:schemeClr val="accent2"/>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grpSp>
        </p:grpSp>
      </p:grpSp>
    </p:spTree>
    <p:extLst>
      <p:ext uri="{BB962C8B-B14F-4D97-AF65-F5344CB8AC3E}">
        <p14:creationId xmlns:p14="http://schemas.microsoft.com/office/powerpoint/2010/main" val="1231561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 the Difference Between First- and</a:t>
            </a:r>
            <a:br>
              <a:rPr lang="en-US" dirty="0"/>
            </a:br>
            <a:r>
              <a:rPr lang="en-US" dirty="0"/>
              <a:t>Second-Generation Antipsychotics</a:t>
            </a:r>
          </a:p>
        </p:txBody>
      </p:sp>
      <p:sp>
        <p:nvSpPr>
          <p:cNvPr id="4" name="Slide Number Placeholder 3"/>
          <p:cNvSpPr>
            <a:spLocks noGrp="1"/>
          </p:cNvSpPr>
          <p:nvPr>
            <p:ph type="sldNum" sz="quarter" idx="4"/>
          </p:nvPr>
        </p:nvSpPr>
        <p:spPr/>
        <p:txBody>
          <a:bodyPr/>
          <a:lstStyle/>
          <a:p>
            <a:fld id="{F3C1FD0B-2342-48FB-A867-BE1FD0EAA53B}" type="slidenum">
              <a:rPr lang="en-US"/>
              <a:pPr/>
              <a:t>37</a:t>
            </a:fld>
            <a:endParaRPr lang="en-US" dirty="0"/>
          </a:p>
        </p:txBody>
      </p:sp>
      <p:sp>
        <p:nvSpPr>
          <p:cNvPr id="10" name="Text Placeholder 6"/>
          <p:cNvSpPr>
            <a:spLocks noGrp="1"/>
          </p:cNvSpPr>
          <p:nvPr>
            <p:ph type="body" sz="quarter" idx="10"/>
          </p:nvPr>
        </p:nvSpPr>
        <p:spPr/>
        <p:txBody>
          <a:bodyPr/>
          <a:lstStyle/>
          <a:p>
            <a:r>
              <a:rPr lang="en-US" dirty="0"/>
              <a:t>Epidemiology and Risk Factors for Tardive Dyskinesia</a:t>
            </a:r>
          </a:p>
        </p:txBody>
      </p:sp>
      <p:sp>
        <p:nvSpPr>
          <p:cNvPr id="6" name="TextBox 5">
            <a:extLst>
              <a:ext uri="{FF2B5EF4-FFF2-40B4-BE49-F238E27FC236}">
                <a16:creationId xmlns:a16="http://schemas.microsoft.com/office/drawing/2014/main" id="{DD235C89-698C-4B6A-9948-A585D42445BF}"/>
              </a:ext>
            </a:extLst>
          </p:cNvPr>
          <p:cNvSpPr txBox="1"/>
          <p:nvPr/>
        </p:nvSpPr>
        <p:spPr>
          <a:xfrm>
            <a:off x="977900" y="6193556"/>
            <a:ext cx="11289899" cy="319957"/>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defTabSz="914126">
              <a:spcBef>
                <a:spcPts val="0"/>
              </a:spcBef>
              <a:spcAft>
                <a:spcPts val="300"/>
              </a:spcAft>
              <a:buClrTx/>
              <a:defRPr/>
            </a:pPr>
            <a:r>
              <a:rPr lang="en-US" b="1" dirty="0">
                <a:latin typeface="+mn-lt"/>
              </a:rPr>
              <a:t>AHRQ. Comparative effectiveness of first-generation and second-generation antipsychotics in the adult population.</a:t>
            </a:r>
          </a:p>
          <a:p>
            <a:pPr marL="0" defTabSz="914126">
              <a:spcBef>
                <a:spcPts val="0"/>
              </a:spcBef>
              <a:spcAft>
                <a:spcPts val="0"/>
              </a:spcAft>
              <a:buClrTx/>
              <a:defRPr/>
            </a:pPr>
            <a:r>
              <a:rPr lang="en-US" b="1" dirty="0">
                <a:latin typeface="+mn-lt"/>
              </a:rPr>
              <a:t>1. </a:t>
            </a:r>
            <a:r>
              <a:rPr lang="en-US" dirty="0">
                <a:latin typeface="+mn-lt"/>
              </a:rPr>
              <a:t>AHRQ Effective Health Care Program. Published online December 1, 2010. Accessed December 6, 2021. https://effectivehealthcare.ahrq.gov/sites/default/files/pdf/antipsychotics-adults_research-protocol.pdf</a:t>
            </a:r>
            <a:br>
              <a:rPr lang="en-US" dirty="0">
                <a:latin typeface="+mn-lt"/>
              </a:rPr>
            </a:br>
            <a:r>
              <a:rPr lang="en-US" b="1" dirty="0">
                <a:latin typeface="+mn-lt"/>
              </a:rPr>
              <a:t>2. </a:t>
            </a:r>
            <a:r>
              <a:rPr lang="en-US" dirty="0">
                <a:latin typeface="+mn-lt"/>
              </a:rPr>
              <a:t>Stahl SM. </a:t>
            </a:r>
            <a:r>
              <a:rPr lang="en-US" i="1" dirty="0">
                <a:latin typeface="+mn-lt"/>
              </a:rPr>
              <a:t>Stahl’s Essential Psychopharmacology: Neuroscientific Basis and Practical Application</a:t>
            </a:r>
            <a:r>
              <a:rPr lang="en-US" dirty="0">
                <a:latin typeface="+mn-lt"/>
              </a:rPr>
              <a:t>. 4th ed. Cambridge University Press; 2014.</a:t>
            </a:r>
          </a:p>
        </p:txBody>
      </p:sp>
      <p:graphicFrame>
        <p:nvGraphicFramePr>
          <p:cNvPr id="7" name="Table 6"/>
          <p:cNvGraphicFramePr>
            <a:graphicFrameLocks noGrp="1"/>
          </p:cNvGraphicFramePr>
          <p:nvPr>
            <p:extLst>
              <p:ext uri="{D42A27DB-BD31-4B8C-83A1-F6EECF244321}">
                <p14:modId xmlns:p14="http://schemas.microsoft.com/office/powerpoint/2010/main" val="3300027212"/>
              </p:ext>
            </p:extLst>
          </p:nvPr>
        </p:nvGraphicFramePr>
        <p:xfrm>
          <a:off x="977900" y="1701800"/>
          <a:ext cx="10574338" cy="3722114"/>
        </p:xfrm>
        <a:graphic>
          <a:graphicData uri="http://schemas.openxmlformats.org/drawingml/2006/table">
            <a:tbl>
              <a:tblPr firstRow="1" firstCol="1" bandRow="1">
                <a:tableStyleId>{5C22544A-7EE6-4342-B048-85BDC9FD1C3A}</a:tableStyleId>
              </a:tblPr>
              <a:tblGrid>
                <a:gridCol w="2490399">
                  <a:extLst>
                    <a:ext uri="{9D8B030D-6E8A-4147-A177-3AD203B41FA5}">
                      <a16:colId xmlns:a16="http://schemas.microsoft.com/office/drawing/2014/main" val="2310918161"/>
                    </a:ext>
                  </a:extLst>
                </a:gridCol>
                <a:gridCol w="3866687">
                  <a:extLst>
                    <a:ext uri="{9D8B030D-6E8A-4147-A177-3AD203B41FA5}">
                      <a16:colId xmlns:a16="http://schemas.microsoft.com/office/drawing/2014/main" val="2844597892"/>
                    </a:ext>
                  </a:extLst>
                </a:gridCol>
                <a:gridCol w="4217252">
                  <a:extLst>
                    <a:ext uri="{9D8B030D-6E8A-4147-A177-3AD203B41FA5}">
                      <a16:colId xmlns:a16="http://schemas.microsoft.com/office/drawing/2014/main" val="3870959583"/>
                    </a:ext>
                  </a:extLst>
                </a:gridCol>
              </a:tblGrid>
              <a:tr h="809415">
                <a:tc>
                  <a:txBody>
                    <a:bodyPr/>
                    <a:lstStyle/>
                    <a:p>
                      <a:pPr algn="ctr"/>
                      <a:endParaRPr lang="en-US" sz="1600" dirty="0"/>
                    </a:p>
                  </a:txBody>
                  <a:tcPr marL="91416" marR="91416" marT="45708" marB="45708">
                    <a:lnL w="3175" cap="flat" cmpd="sng" algn="ctr">
                      <a:solidFill>
                        <a:schemeClr val="accent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1"/>
                    </a:solidFill>
                  </a:tcPr>
                </a:tc>
                <a:tc>
                  <a:txBody>
                    <a:bodyPr/>
                    <a:lstStyle/>
                    <a:p>
                      <a:pPr algn="ctr"/>
                      <a:r>
                        <a:rPr lang="en-US" sz="1800" b="1" dirty="0">
                          <a:solidFill>
                            <a:schemeClr val="bg2"/>
                          </a:solidFill>
                        </a:rPr>
                        <a:t>First-Generation Antipsychotics</a:t>
                      </a:r>
                    </a:p>
                  </a:txBody>
                  <a:tcPr marL="91416" marR="91416" marT="45708" marB="4570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1"/>
                    </a:solidFill>
                  </a:tcPr>
                </a:tc>
                <a:tc>
                  <a:txBody>
                    <a:bodyPr/>
                    <a:lstStyle/>
                    <a:p>
                      <a:pPr algn="ctr"/>
                      <a:r>
                        <a:rPr lang="en-US" sz="1800" b="1" baseline="0" dirty="0">
                          <a:solidFill>
                            <a:schemeClr val="bg2"/>
                          </a:solidFill>
                        </a:rPr>
                        <a:t>Second-Generation Antipsychotics</a:t>
                      </a:r>
                    </a:p>
                  </a:txBody>
                  <a:tcPr marL="91416" marR="91416" marT="45708" marB="45708" anchor="ctr">
                    <a:lnL w="3175" cap="flat" cmpd="sng" algn="ctr">
                      <a:solidFill>
                        <a:schemeClr val="bg1"/>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898453935"/>
                  </a:ext>
                </a:extLst>
              </a:tr>
              <a:tr h="955785">
                <a:tc>
                  <a:txBody>
                    <a:bodyPr/>
                    <a:lstStyle/>
                    <a:p>
                      <a:pPr algn="l"/>
                      <a:r>
                        <a:rPr lang="en-US" sz="1700" b="1" cap="none" baseline="0" dirty="0">
                          <a:solidFill>
                            <a:schemeClr val="tx1"/>
                          </a:solidFill>
                        </a:rPr>
                        <a:t>Mechanism of Action</a:t>
                      </a:r>
                    </a:p>
                  </a:txBody>
                  <a:tcPr marL="91416" marR="91416" marT="45708" marB="45708"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marL="0" indent="0" algn="ctr"/>
                      <a:r>
                        <a:rPr lang="en-US" sz="1700" kern="1200" baseline="0" dirty="0">
                          <a:solidFill>
                            <a:schemeClr val="tx1"/>
                          </a:solidFill>
                          <a:latin typeface="+mn-lt"/>
                          <a:ea typeface="+mn-ea"/>
                          <a:cs typeface="+mn-cs"/>
                        </a:rPr>
                        <a:t>Predominantly D2 antagonism</a:t>
                      </a:r>
                      <a:r>
                        <a:rPr lang="en-US" sz="1700" kern="1200" baseline="30000" dirty="0">
                          <a:solidFill>
                            <a:schemeClr val="tx1"/>
                          </a:solidFill>
                          <a:latin typeface="+mn-lt"/>
                          <a:ea typeface="+mn-ea"/>
                          <a:cs typeface="+mn-cs"/>
                        </a:rPr>
                        <a:t>1</a:t>
                      </a:r>
                    </a:p>
                  </a:txBody>
                  <a:tcPr marL="91416" marR="91416" marT="45708" marB="45708"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marL="0" indent="0" algn="ctr"/>
                      <a:r>
                        <a:rPr lang="en-US" sz="1700" kern="1200" baseline="0" dirty="0">
                          <a:solidFill>
                            <a:schemeClr val="tx1"/>
                          </a:solidFill>
                          <a:latin typeface="+mn-lt"/>
                          <a:ea typeface="+mn-ea"/>
                          <a:cs typeface="+mn-cs"/>
                        </a:rPr>
                        <a:t>5-HT</a:t>
                      </a:r>
                      <a:r>
                        <a:rPr lang="en-US" sz="1700" kern="1200" baseline="-25000" dirty="0">
                          <a:solidFill>
                            <a:schemeClr val="tx1"/>
                          </a:solidFill>
                          <a:latin typeface="+mn-lt"/>
                          <a:ea typeface="+mn-ea"/>
                          <a:cs typeface="+mn-cs"/>
                        </a:rPr>
                        <a:t>2A</a:t>
                      </a:r>
                      <a:r>
                        <a:rPr lang="en-US" sz="1700" kern="1200" baseline="0" dirty="0">
                          <a:solidFill>
                            <a:schemeClr val="tx1"/>
                          </a:solidFill>
                          <a:latin typeface="+mn-lt"/>
                          <a:ea typeface="+mn-ea"/>
                          <a:cs typeface="+mn-cs"/>
                        </a:rPr>
                        <a:t>/D2 antagonism</a:t>
                      </a:r>
                      <a:r>
                        <a:rPr lang="en-US" sz="1700" kern="1200" baseline="30000" dirty="0">
                          <a:solidFill>
                            <a:schemeClr val="tx1"/>
                          </a:solidFill>
                          <a:latin typeface="+mn-lt"/>
                          <a:ea typeface="+mn-ea"/>
                          <a:cs typeface="+mn-cs"/>
                        </a:rPr>
                        <a:t>2</a:t>
                      </a:r>
                    </a:p>
                  </a:txBody>
                  <a:tcPr marL="91416" marR="91416" marT="45708" marB="45708"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68882880"/>
                  </a:ext>
                </a:extLst>
              </a:tr>
              <a:tr h="721675">
                <a:tc>
                  <a:txBody>
                    <a:bodyPr/>
                    <a:lstStyle/>
                    <a:p>
                      <a:pPr algn="l"/>
                      <a:r>
                        <a:rPr lang="en-US" sz="1700" b="1" cap="none" baseline="0" dirty="0">
                          <a:solidFill>
                            <a:schemeClr val="tx1"/>
                          </a:solidFill>
                        </a:rPr>
                        <a:t>Examples</a:t>
                      </a:r>
                    </a:p>
                  </a:txBody>
                  <a:tcPr marL="91416" marR="91416" marT="45708" marB="45708"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marL="0" indent="0" algn="ctr"/>
                      <a:r>
                        <a:rPr lang="en-US" sz="1700" kern="1200" baseline="0" dirty="0">
                          <a:solidFill>
                            <a:schemeClr val="tx1"/>
                          </a:solidFill>
                          <a:latin typeface="+mn-lt"/>
                          <a:ea typeface="+mn-ea"/>
                          <a:cs typeface="+mn-cs"/>
                        </a:rPr>
                        <a:t>Haloperidol and chlorpromazine</a:t>
                      </a:r>
                      <a:r>
                        <a:rPr lang="en-US" sz="1700" kern="1200" baseline="30000" dirty="0">
                          <a:solidFill>
                            <a:schemeClr val="tx1"/>
                          </a:solidFill>
                          <a:latin typeface="+mn-lt"/>
                          <a:ea typeface="+mn-ea"/>
                          <a:cs typeface="+mn-cs"/>
                        </a:rPr>
                        <a:t>1</a:t>
                      </a:r>
                    </a:p>
                  </a:txBody>
                  <a:tcPr marL="91416" marR="91416" marT="45708" marB="45708"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marL="0" indent="0" algn="ctr"/>
                      <a:r>
                        <a:rPr lang="en-US" sz="1700" kern="1200" baseline="0" dirty="0">
                          <a:solidFill>
                            <a:schemeClr val="tx1"/>
                          </a:solidFill>
                          <a:latin typeface="+mn-lt"/>
                          <a:ea typeface="+mn-ea"/>
                          <a:cs typeface="+mn-cs"/>
                        </a:rPr>
                        <a:t>Risperidone, olanzapine, quetiapine</a:t>
                      </a:r>
                      <a:r>
                        <a:rPr lang="en-US" sz="1700" kern="1200" baseline="30000" dirty="0">
                          <a:solidFill>
                            <a:schemeClr val="tx1"/>
                          </a:solidFill>
                          <a:latin typeface="+mn-lt"/>
                          <a:ea typeface="+mn-ea"/>
                          <a:cs typeface="+mn-cs"/>
                        </a:rPr>
                        <a:t>1</a:t>
                      </a:r>
                    </a:p>
                  </a:txBody>
                  <a:tcPr marL="91416" marR="91416" marT="45708" marB="45708"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6906582"/>
                  </a:ext>
                </a:extLst>
              </a:tr>
              <a:tr h="1235239">
                <a:tc>
                  <a:txBody>
                    <a:bodyPr/>
                    <a:lstStyle/>
                    <a:p>
                      <a:pPr algn="l"/>
                      <a:r>
                        <a:rPr lang="en-US" sz="1700" b="1" cap="none" baseline="0" dirty="0">
                          <a:solidFill>
                            <a:schemeClr val="tx1"/>
                          </a:solidFill>
                        </a:rPr>
                        <a:t>Adverse Events</a:t>
                      </a:r>
                    </a:p>
                  </a:txBody>
                  <a:tcPr marL="91416" marR="91416" marT="45708" marB="45708"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marL="0" indent="0" algn="ctr"/>
                      <a:r>
                        <a:rPr lang="en-US" sz="1700" baseline="0" dirty="0">
                          <a:solidFill>
                            <a:schemeClr val="tx1"/>
                          </a:solidFill>
                        </a:rPr>
                        <a:t>Higher risk for acute and late-onset </a:t>
                      </a:r>
                      <a:br>
                        <a:rPr lang="en-US" sz="1700" baseline="0" dirty="0">
                          <a:solidFill>
                            <a:schemeClr val="tx1"/>
                          </a:solidFill>
                        </a:rPr>
                      </a:br>
                      <a:r>
                        <a:rPr lang="en-US" sz="1700" baseline="0" dirty="0">
                          <a:solidFill>
                            <a:schemeClr val="tx1"/>
                          </a:solidFill>
                        </a:rPr>
                        <a:t>drug-induced movement disorders</a:t>
                      </a:r>
                      <a:r>
                        <a:rPr lang="en-US" sz="1700" baseline="30000" dirty="0">
                          <a:solidFill>
                            <a:schemeClr val="tx1"/>
                          </a:solidFill>
                        </a:rPr>
                        <a:t>1</a:t>
                      </a:r>
                    </a:p>
                  </a:txBody>
                  <a:tcPr marL="91416" marR="91416" marT="45708" marB="45708"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marL="0" indent="0" algn="ctr"/>
                      <a:r>
                        <a:rPr lang="en-US" sz="1700" baseline="0" dirty="0">
                          <a:solidFill>
                            <a:schemeClr val="tx1"/>
                          </a:solidFill>
                        </a:rPr>
                        <a:t>Higher risk for sedation,</a:t>
                      </a:r>
                      <a:br>
                        <a:rPr lang="en-US" sz="1700" baseline="0" dirty="0">
                          <a:solidFill>
                            <a:schemeClr val="tx1"/>
                          </a:solidFill>
                        </a:rPr>
                      </a:br>
                      <a:r>
                        <a:rPr lang="en-US" sz="1700" baseline="0" dirty="0">
                          <a:solidFill>
                            <a:schemeClr val="tx1"/>
                          </a:solidFill>
                        </a:rPr>
                        <a:t>hypotension, and weight gain</a:t>
                      </a:r>
                      <a:r>
                        <a:rPr lang="en-US" sz="1700" baseline="30000" dirty="0">
                          <a:solidFill>
                            <a:schemeClr val="tx1"/>
                          </a:solidFill>
                        </a:rPr>
                        <a:t>1</a:t>
                      </a:r>
                    </a:p>
                  </a:txBody>
                  <a:tcPr marL="91416" marR="91416" marT="45708" marB="45708"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95226816"/>
                  </a:ext>
                </a:extLst>
              </a:tr>
            </a:tbl>
          </a:graphicData>
        </a:graphic>
      </p:graphicFrame>
    </p:spTree>
    <p:extLst>
      <p:ext uri="{BB962C8B-B14F-4D97-AF65-F5344CB8AC3E}">
        <p14:creationId xmlns:p14="http://schemas.microsoft.com/office/powerpoint/2010/main" val="3724631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598" y="354645"/>
            <a:ext cx="10573640" cy="903124"/>
          </a:xfrm>
        </p:spPr>
        <p:txBody>
          <a:bodyPr/>
          <a:lstStyle/>
          <a:p>
            <a:r>
              <a:rPr lang="en-US" dirty="0"/>
              <a:t>How Prevalent Is TD Among Patients </a:t>
            </a:r>
            <a:br>
              <a:rPr lang="en-US" dirty="0"/>
            </a:br>
            <a:r>
              <a:rPr lang="en-US" dirty="0"/>
              <a:t>Treated With Antipsychotics?	</a:t>
            </a:r>
          </a:p>
        </p:txBody>
      </p:sp>
      <p:sp>
        <p:nvSpPr>
          <p:cNvPr id="5" name="Slide Number Placeholder 4"/>
          <p:cNvSpPr>
            <a:spLocks noGrp="1"/>
          </p:cNvSpPr>
          <p:nvPr>
            <p:ph type="sldNum" sz="quarter" idx="4"/>
          </p:nvPr>
        </p:nvSpPr>
        <p:spPr/>
        <p:txBody>
          <a:bodyPr/>
          <a:lstStyle/>
          <a:p>
            <a:fld id="{F3C1FD0B-2342-48FB-A867-BE1FD0EAA53B}" type="slidenum">
              <a:rPr lang="en-US"/>
              <a:pPr/>
              <a:t>38</a:t>
            </a:fld>
            <a:endParaRPr lang="en-US" dirty="0"/>
          </a:p>
        </p:txBody>
      </p:sp>
      <p:sp>
        <p:nvSpPr>
          <p:cNvPr id="57" name="Text Placeholder 6"/>
          <p:cNvSpPr>
            <a:spLocks noGrp="1"/>
          </p:cNvSpPr>
          <p:nvPr>
            <p:ph type="body" sz="quarter" idx="10"/>
          </p:nvPr>
        </p:nvSpPr>
        <p:spPr/>
        <p:txBody>
          <a:bodyPr/>
          <a:lstStyle/>
          <a:p>
            <a:r>
              <a:rPr lang="en-US" dirty="0"/>
              <a:t>Epidemiology and Risk Factors for Tardive Dyskinesia</a:t>
            </a:r>
          </a:p>
        </p:txBody>
      </p:sp>
      <p:grpSp>
        <p:nvGrpSpPr>
          <p:cNvPr id="53" name="Group 52">
            <a:extLst>
              <a:ext uri="{FF2B5EF4-FFF2-40B4-BE49-F238E27FC236}">
                <a16:creationId xmlns:a16="http://schemas.microsoft.com/office/drawing/2014/main" id="{68CCFCEF-8CD8-AFA6-F210-5CE31E4593C0}"/>
              </a:ext>
            </a:extLst>
          </p:cNvPr>
          <p:cNvGrpSpPr/>
          <p:nvPr/>
        </p:nvGrpSpPr>
        <p:grpSpPr>
          <a:xfrm>
            <a:off x="796254" y="1908106"/>
            <a:ext cx="5126142" cy="2904860"/>
            <a:chOff x="632880" y="2150036"/>
            <a:chExt cx="5127478" cy="2905617"/>
          </a:xfrm>
        </p:grpSpPr>
        <p:sp>
          <p:nvSpPr>
            <p:cNvPr id="54" name="TextBox 53">
              <a:extLst>
                <a:ext uri="{FF2B5EF4-FFF2-40B4-BE49-F238E27FC236}">
                  <a16:creationId xmlns:a16="http://schemas.microsoft.com/office/drawing/2014/main" id="{B3B9880C-7E79-2F6D-2805-6DF72B1F99DF}"/>
                </a:ext>
              </a:extLst>
            </p:cNvPr>
            <p:cNvSpPr txBox="1"/>
            <p:nvPr/>
          </p:nvSpPr>
          <p:spPr>
            <a:xfrm>
              <a:off x="729847" y="2150036"/>
              <a:ext cx="4933543" cy="892785"/>
            </a:xfrm>
            <a:prstGeom prst="rect">
              <a:avLst/>
            </a:prstGeom>
            <a:noFill/>
          </p:spPr>
          <p:txBody>
            <a:bodyPr wrap="square" rtlCol="0">
              <a:spAutoFit/>
            </a:bodyPr>
            <a:lstStyle/>
            <a:p>
              <a:pPr algn="ctr"/>
              <a:r>
                <a:rPr lang="en-US" sz="2000" dirty="0"/>
                <a:t>At least </a:t>
              </a:r>
              <a:r>
                <a:rPr lang="en-US" sz="3200" b="1" dirty="0">
                  <a:solidFill>
                    <a:schemeClr val="accent1"/>
                  </a:solidFill>
                </a:rPr>
                <a:t>600,000</a:t>
              </a:r>
              <a:r>
                <a:rPr lang="en-US" sz="2000" dirty="0"/>
                <a:t> patients in the</a:t>
              </a:r>
              <a:br>
                <a:rPr lang="en-US" sz="2000" dirty="0"/>
              </a:br>
              <a:r>
                <a:rPr lang="en-US" sz="2000" dirty="0"/>
                <a:t>United States may have TD</a:t>
              </a:r>
              <a:r>
                <a:rPr lang="en-US" sz="2000" baseline="30000" dirty="0"/>
                <a:t>1,2</a:t>
              </a:r>
            </a:p>
          </p:txBody>
        </p:sp>
        <p:sp>
          <p:nvSpPr>
            <p:cNvPr id="55" name="TextBox 54">
              <a:extLst>
                <a:ext uri="{FF2B5EF4-FFF2-40B4-BE49-F238E27FC236}">
                  <a16:creationId xmlns:a16="http://schemas.microsoft.com/office/drawing/2014/main" id="{85EBE69B-A8FD-FE63-39FA-E2DEB8BCDCB0}"/>
                </a:ext>
              </a:extLst>
            </p:cNvPr>
            <p:cNvSpPr txBox="1"/>
            <p:nvPr/>
          </p:nvSpPr>
          <p:spPr>
            <a:xfrm>
              <a:off x="632880" y="3855011"/>
              <a:ext cx="5127478" cy="1200642"/>
            </a:xfrm>
            <a:prstGeom prst="rect">
              <a:avLst/>
            </a:prstGeom>
            <a:noFill/>
          </p:spPr>
          <p:txBody>
            <a:bodyPr wrap="square" rtlCol="0">
              <a:spAutoFit/>
            </a:bodyPr>
            <a:lstStyle/>
            <a:p>
              <a:pPr algn="ctr"/>
              <a:r>
                <a:rPr lang="en-US" sz="2000" dirty="0"/>
                <a:t>Global prevalence of TD is estimated to be</a:t>
              </a:r>
              <a:br>
                <a:rPr lang="en-US" sz="2000" dirty="0"/>
              </a:br>
              <a:r>
                <a:rPr lang="en-US" sz="3200" b="1" dirty="0">
                  <a:solidFill>
                    <a:schemeClr val="accent1"/>
                  </a:solidFill>
                </a:rPr>
                <a:t>25.3</a:t>
              </a:r>
              <a:r>
                <a:rPr lang="en-US" sz="2400" b="1" baseline="46000" dirty="0">
                  <a:solidFill>
                    <a:schemeClr val="accent1"/>
                  </a:solidFill>
                </a:rPr>
                <a:t>%</a:t>
              </a:r>
              <a:r>
                <a:rPr lang="en-US" sz="2000" dirty="0"/>
                <a:t> of patients treated with any antipsychotic medication</a:t>
              </a:r>
              <a:r>
                <a:rPr lang="en-US" sz="2000" baseline="30000" dirty="0"/>
                <a:t>3</a:t>
              </a:r>
            </a:p>
          </p:txBody>
        </p:sp>
      </p:grpSp>
      <p:sp>
        <p:nvSpPr>
          <p:cNvPr id="135" name="TextBox 134">
            <a:extLst>
              <a:ext uri="{FF2B5EF4-FFF2-40B4-BE49-F238E27FC236}">
                <a16:creationId xmlns:a16="http://schemas.microsoft.com/office/drawing/2014/main" id="{B2EAD8B1-42FF-7C68-46AF-6A60FC6B9567}"/>
              </a:ext>
            </a:extLst>
          </p:cNvPr>
          <p:cNvSpPr txBox="1"/>
          <p:nvPr/>
        </p:nvSpPr>
        <p:spPr>
          <a:xfrm>
            <a:off x="977900" y="6235297"/>
            <a:ext cx="10574338" cy="276999"/>
          </a:xfrm>
          <a:prstGeom prst="rect">
            <a:avLst/>
          </a:prstGeom>
          <a:noFill/>
        </p:spPr>
        <p:txBody>
          <a:bodyPr wrap="square" lIns="0" tIns="0" rIns="0" bIns="0" rtlCol="0" anchor="b" anchorCtr="0">
            <a:sp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b="1" dirty="0"/>
              <a:t>1. </a:t>
            </a:r>
            <a:r>
              <a:rPr lang="en-US" dirty="0"/>
              <a:t>Robert L. Tardive dyskinesia facts and figures. </a:t>
            </a:r>
            <a:r>
              <a:rPr lang="en-US" i="1" dirty="0"/>
              <a:t>Psychiatric Times. </a:t>
            </a:r>
            <a:r>
              <a:rPr lang="en-US" dirty="0"/>
              <a:t>May 30, 2019. Accessed December 6, 2021.  https://www.psychiatrictimes.com/tardive-dyskinesia/tardive-dyskinesia-facts-and-figures</a:t>
            </a:r>
          </a:p>
          <a:p>
            <a:pPr marL="0">
              <a:defRPr/>
            </a:pPr>
            <a:r>
              <a:rPr lang="en-US" b="1" dirty="0"/>
              <a:t>2. </a:t>
            </a:r>
            <a:r>
              <a:rPr lang="en-US" dirty="0"/>
              <a:t>Cloud LJ, et al. </a:t>
            </a:r>
            <a:r>
              <a:rPr lang="en-US" i="1" dirty="0"/>
              <a:t>Neurotherapeutics</a:t>
            </a:r>
            <a:r>
              <a:rPr lang="en-US" dirty="0"/>
              <a:t>. 2014;11(1):166-176. </a:t>
            </a:r>
            <a:r>
              <a:rPr lang="en-US" b="1" dirty="0"/>
              <a:t>3.</a:t>
            </a:r>
            <a:r>
              <a:rPr lang="en-US" dirty="0"/>
              <a:t> Carbon M, et al. </a:t>
            </a:r>
            <a:r>
              <a:rPr lang="en-US" i="1" dirty="0"/>
              <a:t>J Clin Psychiatry</a:t>
            </a:r>
            <a:r>
              <a:rPr lang="en-US" dirty="0"/>
              <a:t>. 2017;78(3):e264-e278. </a:t>
            </a:r>
            <a:r>
              <a:rPr lang="en-US" b="1" dirty="0"/>
              <a:t>4. </a:t>
            </a:r>
            <a:r>
              <a:rPr lang="en-US" dirty="0"/>
              <a:t>Glazer WM, et al. </a:t>
            </a:r>
            <a:r>
              <a:rPr lang="en-US" i="1" dirty="0"/>
              <a:t>J Clin Psychiatry</a:t>
            </a:r>
            <a:r>
              <a:rPr lang="en-US" dirty="0"/>
              <a:t>. 1993;54(4):133-139.</a:t>
            </a:r>
          </a:p>
        </p:txBody>
      </p:sp>
      <p:grpSp>
        <p:nvGrpSpPr>
          <p:cNvPr id="3" name="Group 2">
            <a:extLst>
              <a:ext uri="{FF2B5EF4-FFF2-40B4-BE49-F238E27FC236}">
                <a16:creationId xmlns:a16="http://schemas.microsoft.com/office/drawing/2014/main" id="{73313146-1B78-F295-DB0D-1558827EB281}"/>
              </a:ext>
            </a:extLst>
          </p:cNvPr>
          <p:cNvGrpSpPr/>
          <p:nvPr/>
        </p:nvGrpSpPr>
        <p:grpSpPr>
          <a:xfrm>
            <a:off x="6156340" y="1600200"/>
            <a:ext cx="5845744" cy="4534460"/>
            <a:chOff x="6156340" y="1600200"/>
            <a:chExt cx="5845744" cy="4534460"/>
          </a:xfrm>
        </p:grpSpPr>
        <p:sp>
          <p:nvSpPr>
            <p:cNvPr id="56" name="Rectangle 13">
              <a:extLst>
                <a:ext uri="{FF2B5EF4-FFF2-40B4-BE49-F238E27FC236}">
                  <a16:creationId xmlns:a16="http://schemas.microsoft.com/office/drawing/2014/main" id="{19048C48-388A-9007-AA4D-FA8903C58ECA}"/>
                </a:ext>
              </a:extLst>
            </p:cNvPr>
            <p:cNvSpPr>
              <a:spLocks noChangeArrowheads="1"/>
            </p:cNvSpPr>
            <p:nvPr/>
          </p:nvSpPr>
          <p:spPr bwMode="auto">
            <a:xfrm>
              <a:off x="6710499" y="4845667"/>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126"/>
              <a:r>
                <a:rPr lang="en-US" altLang="en-US" sz="1400" dirty="0">
                  <a:solidFill>
                    <a:srgbClr val="000000"/>
                  </a:solidFill>
                  <a:latin typeface="+mj-lt"/>
                </a:rPr>
                <a:t>0</a:t>
              </a:r>
              <a:endParaRPr lang="en-US" altLang="en-US" sz="1600" dirty="0">
                <a:latin typeface="+mj-lt"/>
              </a:endParaRPr>
            </a:p>
          </p:txBody>
        </p:sp>
        <p:sp>
          <p:nvSpPr>
            <p:cNvPr id="61" name="Rectangle 14">
              <a:extLst>
                <a:ext uri="{FF2B5EF4-FFF2-40B4-BE49-F238E27FC236}">
                  <a16:creationId xmlns:a16="http://schemas.microsoft.com/office/drawing/2014/main" id="{15C82EE1-B160-B1C0-70FB-BA1CB8763435}"/>
                </a:ext>
              </a:extLst>
            </p:cNvPr>
            <p:cNvSpPr>
              <a:spLocks noChangeArrowheads="1"/>
            </p:cNvSpPr>
            <p:nvPr/>
          </p:nvSpPr>
          <p:spPr bwMode="auto">
            <a:xfrm>
              <a:off x="6611113" y="4207230"/>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126"/>
              <a:r>
                <a:rPr lang="en-US" altLang="en-US" sz="1400" dirty="0">
                  <a:solidFill>
                    <a:srgbClr val="000000"/>
                  </a:solidFill>
                  <a:latin typeface="+mj-lt"/>
                </a:rPr>
                <a:t>20</a:t>
              </a:r>
              <a:endParaRPr lang="en-US" altLang="en-US" sz="1600" dirty="0">
                <a:latin typeface="+mj-lt"/>
              </a:endParaRPr>
            </a:p>
          </p:txBody>
        </p:sp>
        <p:sp>
          <p:nvSpPr>
            <p:cNvPr id="62" name="Rectangle 15">
              <a:extLst>
                <a:ext uri="{FF2B5EF4-FFF2-40B4-BE49-F238E27FC236}">
                  <a16:creationId xmlns:a16="http://schemas.microsoft.com/office/drawing/2014/main" id="{E801D07D-09DE-D0F0-3860-111D5069261C}"/>
                </a:ext>
              </a:extLst>
            </p:cNvPr>
            <p:cNvSpPr>
              <a:spLocks noChangeArrowheads="1"/>
            </p:cNvSpPr>
            <p:nvPr/>
          </p:nvSpPr>
          <p:spPr bwMode="auto">
            <a:xfrm>
              <a:off x="6611113" y="3577214"/>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126"/>
              <a:r>
                <a:rPr lang="en-US" altLang="en-US" sz="1400" dirty="0">
                  <a:solidFill>
                    <a:srgbClr val="000000"/>
                  </a:solidFill>
                  <a:latin typeface="+mj-lt"/>
                </a:rPr>
                <a:t>40</a:t>
              </a:r>
              <a:endParaRPr lang="en-US" altLang="en-US" sz="1600" dirty="0">
                <a:latin typeface="+mj-lt"/>
              </a:endParaRPr>
            </a:p>
          </p:txBody>
        </p:sp>
        <p:sp>
          <p:nvSpPr>
            <p:cNvPr id="63" name="Rectangle 16">
              <a:extLst>
                <a:ext uri="{FF2B5EF4-FFF2-40B4-BE49-F238E27FC236}">
                  <a16:creationId xmlns:a16="http://schemas.microsoft.com/office/drawing/2014/main" id="{8A13A41E-BB57-4D9D-DD69-E3C695780456}"/>
                </a:ext>
              </a:extLst>
            </p:cNvPr>
            <p:cNvSpPr>
              <a:spLocks noChangeArrowheads="1"/>
            </p:cNvSpPr>
            <p:nvPr/>
          </p:nvSpPr>
          <p:spPr bwMode="auto">
            <a:xfrm>
              <a:off x="6611113" y="2938778"/>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126"/>
              <a:r>
                <a:rPr lang="en-US" altLang="en-US" sz="1400" dirty="0">
                  <a:solidFill>
                    <a:srgbClr val="000000"/>
                  </a:solidFill>
                  <a:latin typeface="+mj-lt"/>
                </a:rPr>
                <a:t>60</a:t>
              </a:r>
              <a:endParaRPr lang="en-US" altLang="en-US" sz="1600" dirty="0">
                <a:latin typeface="+mj-lt"/>
              </a:endParaRPr>
            </a:p>
          </p:txBody>
        </p:sp>
        <p:sp>
          <p:nvSpPr>
            <p:cNvPr id="64" name="Rectangle 17">
              <a:extLst>
                <a:ext uri="{FF2B5EF4-FFF2-40B4-BE49-F238E27FC236}">
                  <a16:creationId xmlns:a16="http://schemas.microsoft.com/office/drawing/2014/main" id="{4A70020F-7863-325B-1D87-4BB363C0D29D}"/>
                </a:ext>
              </a:extLst>
            </p:cNvPr>
            <p:cNvSpPr>
              <a:spLocks noChangeArrowheads="1"/>
            </p:cNvSpPr>
            <p:nvPr/>
          </p:nvSpPr>
          <p:spPr bwMode="auto">
            <a:xfrm>
              <a:off x="6611113" y="2305426"/>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126"/>
              <a:r>
                <a:rPr lang="en-US" altLang="en-US" sz="1400" dirty="0">
                  <a:solidFill>
                    <a:srgbClr val="000000"/>
                  </a:solidFill>
                  <a:latin typeface="+mj-lt"/>
                </a:rPr>
                <a:t>80</a:t>
              </a:r>
              <a:endParaRPr lang="en-US" altLang="en-US" sz="1600" dirty="0">
                <a:latin typeface="+mj-lt"/>
              </a:endParaRPr>
            </a:p>
          </p:txBody>
        </p:sp>
        <p:sp>
          <p:nvSpPr>
            <p:cNvPr id="65" name="Rectangle 18">
              <a:extLst>
                <a:ext uri="{FF2B5EF4-FFF2-40B4-BE49-F238E27FC236}">
                  <a16:creationId xmlns:a16="http://schemas.microsoft.com/office/drawing/2014/main" id="{E72CAF63-6EF2-46EF-E840-02D0C8E2A61E}"/>
                </a:ext>
              </a:extLst>
            </p:cNvPr>
            <p:cNvSpPr>
              <a:spLocks noChangeArrowheads="1"/>
            </p:cNvSpPr>
            <p:nvPr/>
          </p:nvSpPr>
          <p:spPr bwMode="auto">
            <a:xfrm>
              <a:off x="6511725" y="1676997"/>
              <a:ext cx="2981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126"/>
              <a:r>
                <a:rPr lang="en-US" altLang="en-US" sz="1400" dirty="0">
                  <a:solidFill>
                    <a:srgbClr val="000000"/>
                  </a:solidFill>
                  <a:latin typeface="+mj-lt"/>
                </a:rPr>
                <a:t>100</a:t>
              </a:r>
              <a:endParaRPr lang="en-US" altLang="en-US" sz="1600" dirty="0">
                <a:latin typeface="+mj-lt"/>
              </a:endParaRPr>
            </a:p>
          </p:txBody>
        </p:sp>
        <p:grpSp>
          <p:nvGrpSpPr>
            <p:cNvPr id="66" name="Group 65">
              <a:extLst>
                <a:ext uri="{FF2B5EF4-FFF2-40B4-BE49-F238E27FC236}">
                  <a16:creationId xmlns:a16="http://schemas.microsoft.com/office/drawing/2014/main" id="{289D1DF6-C243-DA7D-E2D0-59E2801BC6C7}"/>
                </a:ext>
              </a:extLst>
            </p:cNvPr>
            <p:cNvGrpSpPr/>
            <p:nvPr/>
          </p:nvGrpSpPr>
          <p:grpSpPr>
            <a:xfrm>
              <a:off x="6870676" y="1778958"/>
              <a:ext cx="73133" cy="3168310"/>
              <a:chOff x="6870676" y="1778958"/>
              <a:chExt cx="73133" cy="3168310"/>
            </a:xfrm>
          </p:grpSpPr>
          <p:sp>
            <p:nvSpPr>
              <p:cNvPr id="67" name="Line 9">
                <a:extLst>
                  <a:ext uri="{FF2B5EF4-FFF2-40B4-BE49-F238E27FC236}">
                    <a16:creationId xmlns:a16="http://schemas.microsoft.com/office/drawing/2014/main" id="{B3531AF0-2DBA-EEF5-2069-58963E07480D}"/>
                  </a:ext>
                </a:extLst>
              </p:cNvPr>
              <p:cNvSpPr>
                <a:spLocks noChangeShapeType="1"/>
              </p:cNvSpPr>
              <p:nvPr/>
            </p:nvSpPr>
            <p:spPr bwMode="auto">
              <a:xfrm flipV="1">
                <a:off x="6943809" y="1778958"/>
                <a:ext cx="0" cy="316831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ctr" anchorCtr="0" compatLnSpc="1">
                <a:prstTxWarp prst="textNoShape">
                  <a:avLst/>
                </a:prstTxWarp>
              </a:bodyPr>
              <a:lstStyle/>
              <a:p>
                <a:endParaRPr lang="en-US" sz="1799" dirty="0"/>
              </a:p>
            </p:txBody>
          </p:sp>
          <p:cxnSp>
            <p:nvCxnSpPr>
              <p:cNvPr id="106" name="Straight Connector 105">
                <a:extLst>
                  <a:ext uri="{FF2B5EF4-FFF2-40B4-BE49-F238E27FC236}">
                    <a16:creationId xmlns:a16="http://schemas.microsoft.com/office/drawing/2014/main" id="{C8FFF9FB-4332-62B8-EBDB-925F70C30A77}"/>
                  </a:ext>
                </a:extLst>
              </p:cNvPr>
              <p:cNvCxnSpPr/>
              <p:nvPr/>
            </p:nvCxnSpPr>
            <p:spPr>
              <a:xfrm>
                <a:off x="6870676" y="1782294"/>
                <a:ext cx="73133"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cxnSp>
          <p:cxnSp>
            <p:nvCxnSpPr>
              <p:cNvPr id="107" name="Straight Connector 106">
                <a:extLst>
                  <a:ext uri="{FF2B5EF4-FFF2-40B4-BE49-F238E27FC236}">
                    <a16:creationId xmlns:a16="http://schemas.microsoft.com/office/drawing/2014/main" id="{D7DCE6D6-F64F-BFB9-424E-D3EDA79CC3AA}"/>
                  </a:ext>
                </a:extLst>
              </p:cNvPr>
              <p:cNvCxnSpPr/>
              <p:nvPr/>
            </p:nvCxnSpPr>
            <p:spPr>
              <a:xfrm>
                <a:off x="6870676" y="2411665"/>
                <a:ext cx="73133"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cxnSp>
          <p:cxnSp>
            <p:nvCxnSpPr>
              <p:cNvPr id="108" name="Straight Connector 107">
                <a:extLst>
                  <a:ext uri="{FF2B5EF4-FFF2-40B4-BE49-F238E27FC236}">
                    <a16:creationId xmlns:a16="http://schemas.microsoft.com/office/drawing/2014/main" id="{50660D40-D26B-8E0D-B3CB-DC11380F84FC}"/>
                  </a:ext>
                </a:extLst>
              </p:cNvPr>
              <p:cNvCxnSpPr/>
              <p:nvPr/>
            </p:nvCxnSpPr>
            <p:spPr>
              <a:xfrm>
                <a:off x="6870676" y="3046970"/>
                <a:ext cx="73133"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cxnSp>
          <p:cxnSp>
            <p:nvCxnSpPr>
              <p:cNvPr id="109" name="Straight Connector 108">
                <a:extLst>
                  <a:ext uri="{FF2B5EF4-FFF2-40B4-BE49-F238E27FC236}">
                    <a16:creationId xmlns:a16="http://schemas.microsoft.com/office/drawing/2014/main" id="{D3F99D58-C7D4-7503-6141-63201E9CDB9C}"/>
                  </a:ext>
                </a:extLst>
              </p:cNvPr>
              <p:cNvCxnSpPr/>
              <p:nvPr/>
            </p:nvCxnSpPr>
            <p:spPr>
              <a:xfrm>
                <a:off x="6870676" y="3681134"/>
                <a:ext cx="73133"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cxnSp>
          <p:cxnSp>
            <p:nvCxnSpPr>
              <p:cNvPr id="110" name="Straight Connector 109">
                <a:extLst>
                  <a:ext uri="{FF2B5EF4-FFF2-40B4-BE49-F238E27FC236}">
                    <a16:creationId xmlns:a16="http://schemas.microsoft.com/office/drawing/2014/main" id="{28E781A6-ADEB-8C47-08A6-595AE3AAB913}"/>
                  </a:ext>
                </a:extLst>
              </p:cNvPr>
              <p:cNvCxnSpPr/>
              <p:nvPr/>
            </p:nvCxnSpPr>
            <p:spPr>
              <a:xfrm>
                <a:off x="6870676" y="4313103"/>
                <a:ext cx="73133"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cxnSp>
          <p:cxnSp>
            <p:nvCxnSpPr>
              <p:cNvPr id="111" name="Straight Connector 110">
                <a:extLst>
                  <a:ext uri="{FF2B5EF4-FFF2-40B4-BE49-F238E27FC236}">
                    <a16:creationId xmlns:a16="http://schemas.microsoft.com/office/drawing/2014/main" id="{AA0E96BA-4F55-40E5-8C2C-24C9D30E163C}"/>
                  </a:ext>
                </a:extLst>
              </p:cNvPr>
              <p:cNvCxnSpPr/>
              <p:nvPr/>
            </p:nvCxnSpPr>
            <p:spPr>
              <a:xfrm>
                <a:off x="6870676" y="4947268"/>
                <a:ext cx="73133"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cxnSp>
        </p:grpSp>
        <p:sp>
          <p:nvSpPr>
            <p:cNvPr id="112" name="TextBox 111">
              <a:extLst>
                <a:ext uri="{FF2B5EF4-FFF2-40B4-BE49-F238E27FC236}">
                  <a16:creationId xmlns:a16="http://schemas.microsoft.com/office/drawing/2014/main" id="{9B1A988D-DEA7-E191-0CD7-A7C1117CE131}"/>
                </a:ext>
              </a:extLst>
            </p:cNvPr>
            <p:cNvSpPr txBox="1"/>
            <p:nvPr/>
          </p:nvSpPr>
          <p:spPr>
            <a:xfrm rot="16200000">
              <a:off x="4993062" y="3287963"/>
              <a:ext cx="2665022" cy="338466"/>
            </a:xfrm>
            <a:prstGeom prst="rect">
              <a:avLst/>
            </a:prstGeom>
            <a:noFill/>
          </p:spPr>
          <p:txBody>
            <a:bodyPr wrap="square" rtlCol="0">
              <a:spAutoFit/>
            </a:bodyPr>
            <a:lstStyle/>
            <a:p>
              <a:pPr marL="63481" lvl="1" algn="ctr"/>
              <a:r>
                <a:rPr lang="en-US" sz="1600" b="1" dirty="0"/>
                <a:t>Estimated Risk for TD, %</a:t>
              </a:r>
            </a:p>
          </p:txBody>
        </p:sp>
        <p:grpSp>
          <p:nvGrpSpPr>
            <p:cNvPr id="113" name="Group 112">
              <a:extLst>
                <a:ext uri="{FF2B5EF4-FFF2-40B4-BE49-F238E27FC236}">
                  <a16:creationId xmlns:a16="http://schemas.microsoft.com/office/drawing/2014/main" id="{59A3FC73-FF90-3CB1-161E-EE5C29C07F8D}"/>
                </a:ext>
              </a:extLst>
            </p:cNvPr>
            <p:cNvGrpSpPr/>
            <p:nvPr/>
          </p:nvGrpSpPr>
          <p:grpSpPr>
            <a:xfrm>
              <a:off x="7237507" y="2792168"/>
              <a:ext cx="4320723" cy="2939015"/>
              <a:chOff x="6985834" y="2828925"/>
              <a:chExt cx="4321848" cy="2939781"/>
            </a:xfrm>
          </p:grpSpPr>
          <p:grpSp>
            <p:nvGrpSpPr>
              <p:cNvPr id="114" name="Group 113">
                <a:extLst>
                  <a:ext uri="{FF2B5EF4-FFF2-40B4-BE49-F238E27FC236}">
                    <a16:creationId xmlns:a16="http://schemas.microsoft.com/office/drawing/2014/main" id="{8F0C0F59-2317-129D-0E0F-7D7692E8D90B}"/>
                  </a:ext>
                </a:extLst>
              </p:cNvPr>
              <p:cNvGrpSpPr/>
              <p:nvPr/>
            </p:nvGrpSpPr>
            <p:grpSpPr>
              <a:xfrm>
                <a:off x="6985834" y="3971925"/>
                <a:ext cx="1196141" cy="1796781"/>
                <a:chOff x="6985834" y="3971925"/>
                <a:chExt cx="1196141" cy="1796781"/>
              </a:xfrm>
            </p:grpSpPr>
            <p:grpSp>
              <p:nvGrpSpPr>
                <p:cNvPr id="129" name="Group 128">
                  <a:extLst>
                    <a:ext uri="{FF2B5EF4-FFF2-40B4-BE49-F238E27FC236}">
                      <a16:creationId xmlns:a16="http://schemas.microsoft.com/office/drawing/2014/main" id="{52FC1F49-7B6B-175F-8372-D2D7D483CCDE}"/>
                    </a:ext>
                  </a:extLst>
                </p:cNvPr>
                <p:cNvGrpSpPr/>
                <p:nvPr/>
              </p:nvGrpSpPr>
              <p:grpSpPr>
                <a:xfrm>
                  <a:off x="7147369" y="3971925"/>
                  <a:ext cx="873070" cy="1139555"/>
                  <a:chOff x="866775" y="1666875"/>
                  <a:chExt cx="1001139" cy="2638425"/>
                </a:xfrm>
                <a:effectLst/>
              </p:grpSpPr>
              <p:sp>
                <p:nvSpPr>
                  <p:cNvPr id="132" name="Round Same Side Corner Rectangle 47">
                    <a:extLst>
                      <a:ext uri="{FF2B5EF4-FFF2-40B4-BE49-F238E27FC236}">
                        <a16:creationId xmlns:a16="http://schemas.microsoft.com/office/drawing/2014/main" id="{D9DAD734-7344-D658-F2E7-2EA0F48DEB9A}"/>
                      </a:ext>
                    </a:extLst>
                  </p:cNvPr>
                  <p:cNvSpPr/>
                  <p:nvPr/>
                </p:nvSpPr>
                <p:spPr>
                  <a:xfrm>
                    <a:off x="915414" y="1666875"/>
                    <a:ext cx="952500" cy="2638425"/>
                  </a:xfrm>
                  <a:prstGeom prst="round2SameRect">
                    <a:avLst>
                      <a:gd name="adj1" fmla="val 50000"/>
                      <a:gd name="adj2" fmla="val 0"/>
                    </a:avLst>
                  </a:prstGeom>
                  <a:solidFill>
                    <a:schemeClr val="accent1">
                      <a:lumMod val="75000"/>
                    </a:schemeClr>
                  </a:solidFill>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33" name="Round Same Side Corner Rectangle 48">
                    <a:extLst>
                      <a:ext uri="{FF2B5EF4-FFF2-40B4-BE49-F238E27FC236}">
                        <a16:creationId xmlns:a16="http://schemas.microsoft.com/office/drawing/2014/main" id="{48494095-7754-4D86-D7A4-8EBD2EB264E7}"/>
                      </a:ext>
                    </a:extLst>
                  </p:cNvPr>
                  <p:cNvSpPr/>
                  <p:nvPr/>
                </p:nvSpPr>
                <p:spPr>
                  <a:xfrm>
                    <a:off x="866775" y="1666875"/>
                    <a:ext cx="952500" cy="2638425"/>
                  </a:xfrm>
                  <a:prstGeom prst="round2SameRect">
                    <a:avLst>
                      <a:gd name="adj1" fmla="val 50000"/>
                      <a:gd name="adj2" fmla="val 0"/>
                    </a:avLst>
                  </a:prstGeom>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sp>
              <p:nvSpPr>
                <p:cNvPr id="130" name="TextBox 129">
                  <a:extLst>
                    <a:ext uri="{FF2B5EF4-FFF2-40B4-BE49-F238E27FC236}">
                      <a16:creationId xmlns:a16="http://schemas.microsoft.com/office/drawing/2014/main" id="{0FE54DF5-9EBF-0930-D406-B08796DCEC1C}"/>
                    </a:ext>
                  </a:extLst>
                </p:cNvPr>
                <p:cNvSpPr txBox="1"/>
                <p:nvPr/>
              </p:nvSpPr>
              <p:spPr>
                <a:xfrm>
                  <a:off x="7303617" y="4049342"/>
                  <a:ext cx="560575" cy="426196"/>
                </a:xfrm>
                <a:prstGeom prst="rect">
                  <a:avLst/>
                </a:prstGeom>
                <a:noFill/>
              </p:spPr>
              <p:txBody>
                <a:bodyPr wrap="none" lIns="0" rIns="0" rtlCol="0" anchor="ctr" anchorCtr="0">
                  <a:noAutofit/>
                </a:bodyPr>
                <a:lstStyle/>
                <a:p>
                  <a:pPr algn="ctr">
                    <a:defRPr sz="4000" b="1" i="0" u="none" strike="noStrike" kern="1200" baseline="0">
                      <a:solidFill>
                        <a:prstClr val="white"/>
                      </a:solidFill>
                      <a:latin typeface="+mn-lt"/>
                      <a:ea typeface="+mn-ea"/>
                      <a:cs typeface="+mn-cs"/>
                    </a:defRPr>
                  </a:pPr>
                  <a:r>
                    <a:rPr lang="en-US" sz="3199" b="1" dirty="0">
                      <a:solidFill>
                        <a:prstClr val="white"/>
                      </a:solidFill>
                    </a:rPr>
                    <a:t>32</a:t>
                  </a:r>
                  <a:endParaRPr lang="en-US" sz="2199" b="1" baseline="56000" dirty="0">
                    <a:solidFill>
                      <a:prstClr val="white"/>
                    </a:solidFill>
                  </a:endParaRPr>
                </a:p>
              </p:txBody>
            </p:sp>
            <p:sp>
              <p:nvSpPr>
                <p:cNvPr id="131" name="Rounded Rectangle 46">
                  <a:extLst>
                    <a:ext uri="{FF2B5EF4-FFF2-40B4-BE49-F238E27FC236}">
                      <a16:creationId xmlns:a16="http://schemas.microsoft.com/office/drawing/2014/main" id="{B496429E-D4DA-03EA-3BE1-4E4E43B5154F}"/>
                    </a:ext>
                  </a:extLst>
                </p:cNvPr>
                <p:cNvSpPr/>
                <p:nvPr/>
              </p:nvSpPr>
              <p:spPr>
                <a:xfrm>
                  <a:off x="6985834" y="4968606"/>
                  <a:ext cx="1196141" cy="800100"/>
                </a:xfrm>
                <a:prstGeom prst="roundRect">
                  <a:avLst>
                    <a:gd name="adj" fmla="val 20784"/>
                  </a:avLst>
                </a:prstGeom>
                <a:solidFill>
                  <a:schemeClr val="bg1"/>
                </a:solidFill>
                <a:ln>
                  <a:noFill/>
                </a:ln>
                <a:effectLst>
                  <a:innerShdw blurRad="76200">
                    <a:schemeClr val="accent1"/>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500"/>
                    </a:lnSpc>
                  </a:pPr>
                  <a:r>
                    <a:rPr lang="en-US" sz="1400" b="1" dirty="0">
                      <a:solidFill>
                        <a:schemeClr val="accent1"/>
                      </a:solidFill>
                    </a:rPr>
                    <a:t>5 Years</a:t>
                  </a:r>
                </a:p>
              </p:txBody>
            </p:sp>
          </p:grpSp>
          <p:grpSp>
            <p:nvGrpSpPr>
              <p:cNvPr id="115" name="Group 114">
                <a:extLst>
                  <a:ext uri="{FF2B5EF4-FFF2-40B4-BE49-F238E27FC236}">
                    <a16:creationId xmlns:a16="http://schemas.microsoft.com/office/drawing/2014/main" id="{98058C74-3DD6-8086-67A3-A7827DF060CC}"/>
                  </a:ext>
                </a:extLst>
              </p:cNvPr>
              <p:cNvGrpSpPr/>
              <p:nvPr/>
            </p:nvGrpSpPr>
            <p:grpSpPr>
              <a:xfrm>
                <a:off x="8548688" y="3438525"/>
                <a:ext cx="1196141" cy="2330181"/>
                <a:chOff x="8709859" y="3438525"/>
                <a:chExt cx="1196141" cy="2330181"/>
              </a:xfrm>
            </p:grpSpPr>
            <p:grpSp>
              <p:nvGrpSpPr>
                <p:cNvPr id="123" name="Group 122">
                  <a:extLst>
                    <a:ext uri="{FF2B5EF4-FFF2-40B4-BE49-F238E27FC236}">
                      <a16:creationId xmlns:a16="http://schemas.microsoft.com/office/drawing/2014/main" id="{6BE00498-B00B-072C-AD54-41F312893A2D}"/>
                    </a:ext>
                  </a:extLst>
                </p:cNvPr>
                <p:cNvGrpSpPr/>
                <p:nvPr/>
              </p:nvGrpSpPr>
              <p:grpSpPr>
                <a:xfrm>
                  <a:off x="8871394" y="3438525"/>
                  <a:ext cx="873070" cy="1896691"/>
                  <a:chOff x="7886700" y="2009775"/>
                  <a:chExt cx="1001139" cy="2638425"/>
                </a:xfrm>
              </p:grpSpPr>
              <p:grpSp>
                <p:nvGrpSpPr>
                  <p:cNvPr id="125" name="Group 124">
                    <a:extLst>
                      <a:ext uri="{FF2B5EF4-FFF2-40B4-BE49-F238E27FC236}">
                        <a16:creationId xmlns:a16="http://schemas.microsoft.com/office/drawing/2014/main" id="{8B9876B3-0520-7B05-E62E-0E3F430469A1}"/>
                      </a:ext>
                    </a:extLst>
                  </p:cNvPr>
                  <p:cNvGrpSpPr/>
                  <p:nvPr/>
                </p:nvGrpSpPr>
                <p:grpSpPr>
                  <a:xfrm>
                    <a:off x="7886700" y="2009775"/>
                    <a:ext cx="1001139" cy="2638425"/>
                    <a:chOff x="7886700" y="2009775"/>
                    <a:chExt cx="1001139" cy="2638425"/>
                  </a:xfrm>
                </p:grpSpPr>
                <p:sp>
                  <p:nvSpPr>
                    <p:cNvPr id="127" name="Round Same Side Corner Rectangle 42">
                      <a:extLst>
                        <a:ext uri="{FF2B5EF4-FFF2-40B4-BE49-F238E27FC236}">
                          <a16:creationId xmlns:a16="http://schemas.microsoft.com/office/drawing/2014/main" id="{0D0568EA-9D07-C7FA-30FA-1F9CB61ABDB4}"/>
                        </a:ext>
                      </a:extLst>
                    </p:cNvPr>
                    <p:cNvSpPr/>
                    <p:nvPr/>
                  </p:nvSpPr>
                  <p:spPr>
                    <a:xfrm>
                      <a:off x="7935339" y="2009775"/>
                      <a:ext cx="952500" cy="2638425"/>
                    </a:xfrm>
                    <a:prstGeom prst="round2SameRect">
                      <a:avLst>
                        <a:gd name="adj1" fmla="val 50000"/>
                        <a:gd name="adj2" fmla="val 0"/>
                      </a:avLst>
                    </a:prstGeom>
                    <a:solidFill>
                      <a:schemeClr val="accent5">
                        <a:lumMod val="50000"/>
                      </a:schemeClr>
                    </a:solidFill>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28" name="Round Same Side Corner Rectangle 43">
                      <a:extLst>
                        <a:ext uri="{FF2B5EF4-FFF2-40B4-BE49-F238E27FC236}">
                          <a16:creationId xmlns:a16="http://schemas.microsoft.com/office/drawing/2014/main" id="{A235CF2D-0B70-AEF6-F21D-C2E43373FC62}"/>
                        </a:ext>
                      </a:extLst>
                    </p:cNvPr>
                    <p:cNvSpPr/>
                    <p:nvPr/>
                  </p:nvSpPr>
                  <p:spPr>
                    <a:xfrm>
                      <a:off x="7886700" y="2009775"/>
                      <a:ext cx="952500" cy="2638425"/>
                    </a:xfrm>
                    <a:prstGeom prst="round2SameRect">
                      <a:avLst>
                        <a:gd name="adj1" fmla="val 50000"/>
                        <a:gd name="adj2" fmla="val 0"/>
                      </a:avLst>
                    </a:prstGeom>
                    <a:solidFill>
                      <a:schemeClr val="accent5">
                        <a:lumMod val="75000"/>
                      </a:schemeClr>
                    </a:solidFill>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sp>
                <p:nvSpPr>
                  <p:cNvPr id="126" name="TextBox 125">
                    <a:extLst>
                      <a:ext uri="{FF2B5EF4-FFF2-40B4-BE49-F238E27FC236}">
                        <a16:creationId xmlns:a16="http://schemas.microsoft.com/office/drawing/2014/main" id="{E2979475-632C-FD9D-E985-3A6AE3367DA6}"/>
                      </a:ext>
                    </a:extLst>
                  </p:cNvPr>
                  <p:cNvSpPr txBox="1"/>
                  <p:nvPr/>
                </p:nvSpPr>
                <p:spPr>
                  <a:xfrm>
                    <a:off x="8049843" y="2244484"/>
                    <a:ext cx="642804" cy="426197"/>
                  </a:xfrm>
                  <a:prstGeom prst="rect">
                    <a:avLst/>
                  </a:prstGeom>
                  <a:noFill/>
                </p:spPr>
                <p:txBody>
                  <a:bodyPr wrap="none" lIns="0" rIns="0" rtlCol="0" anchor="ctr" anchorCtr="0">
                    <a:noAutofit/>
                  </a:bodyPr>
                  <a:lstStyle/>
                  <a:p>
                    <a:pPr algn="ctr">
                      <a:defRPr sz="4000" b="1" i="0" u="none" strike="noStrike" kern="1200" baseline="0">
                        <a:solidFill>
                          <a:prstClr val="white"/>
                        </a:solidFill>
                        <a:latin typeface="+mn-lt"/>
                        <a:ea typeface="+mn-ea"/>
                        <a:cs typeface="+mn-cs"/>
                      </a:defRPr>
                    </a:pPr>
                    <a:r>
                      <a:rPr lang="en-US" sz="3199" b="1" dirty="0">
                        <a:solidFill>
                          <a:prstClr val="white"/>
                        </a:solidFill>
                      </a:rPr>
                      <a:t>49</a:t>
                    </a:r>
                    <a:endParaRPr lang="en-US" sz="2199" b="1" baseline="56000" dirty="0">
                      <a:solidFill>
                        <a:prstClr val="white"/>
                      </a:solidFill>
                    </a:endParaRPr>
                  </a:p>
                </p:txBody>
              </p:sp>
            </p:grpSp>
            <p:sp>
              <p:nvSpPr>
                <p:cNvPr id="124" name="Rounded Rectangle 39">
                  <a:extLst>
                    <a:ext uri="{FF2B5EF4-FFF2-40B4-BE49-F238E27FC236}">
                      <a16:creationId xmlns:a16="http://schemas.microsoft.com/office/drawing/2014/main" id="{2D563C5B-A8B2-1B85-42E2-07CB6B766ADF}"/>
                    </a:ext>
                  </a:extLst>
                </p:cNvPr>
                <p:cNvSpPr/>
                <p:nvPr/>
              </p:nvSpPr>
              <p:spPr>
                <a:xfrm>
                  <a:off x="8709859" y="4968606"/>
                  <a:ext cx="1196141" cy="800100"/>
                </a:xfrm>
                <a:prstGeom prst="roundRect">
                  <a:avLst>
                    <a:gd name="adj" fmla="val 20784"/>
                  </a:avLst>
                </a:prstGeom>
                <a:solidFill>
                  <a:schemeClr val="bg1"/>
                </a:solidFill>
                <a:ln>
                  <a:noFill/>
                </a:ln>
                <a:effectLst>
                  <a:innerShdw blurRad="76200">
                    <a:schemeClr val="accent5">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500"/>
                    </a:lnSpc>
                  </a:pPr>
                  <a:r>
                    <a:rPr lang="en-US" sz="1400" b="1" dirty="0">
                      <a:solidFill>
                        <a:schemeClr val="accent5">
                          <a:lumMod val="75000"/>
                        </a:schemeClr>
                      </a:solidFill>
                    </a:rPr>
                    <a:t>10 Years</a:t>
                  </a:r>
                </a:p>
              </p:txBody>
            </p:sp>
          </p:grpSp>
          <p:grpSp>
            <p:nvGrpSpPr>
              <p:cNvPr id="116" name="Group 115">
                <a:extLst>
                  <a:ext uri="{FF2B5EF4-FFF2-40B4-BE49-F238E27FC236}">
                    <a16:creationId xmlns:a16="http://schemas.microsoft.com/office/drawing/2014/main" id="{85C6D505-8E45-DEE3-01B2-973F454B6F88}"/>
                  </a:ext>
                </a:extLst>
              </p:cNvPr>
              <p:cNvGrpSpPr/>
              <p:nvPr/>
            </p:nvGrpSpPr>
            <p:grpSpPr>
              <a:xfrm>
                <a:off x="10111541" y="2828925"/>
                <a:ext cx="1196141" cy="2939781"/>
                <a:chOff x="10433884" y="2828925"/>
                <a:chExt cx="1196141" cy="2939781"/>
              </a:xfrm>
            </p:grpSpPr>
            <p:grpSp>
              <p:nvGrpSpPr>
                <p:cNvPr id="117" name="Group 116">
                  <a:extLst>
                    <a:ext uri="{FF2B5EF4-FFF2-40B4-BE49-F238E27FC236}">
                      <a16:creationId xmlns:a16="http://schemas.microsoft.com/office/drawing/2014/main" id="{3094058C-0137-0E6B-7B50-4D3D8DEE3DDE}"/>
                    </a:ext>
                  </a:extLst>
                </p:cNvPr>
                <p:cNvGrpSpPr/>
                <p:nvPr/>
              </p:nvGrpSpPr>
              <p:grpSpPr>
                <a:xfrm>
                  <a:off x="10595422" y="2828925"/>
                  <a:ext cx="882126" cy="2506291"/>
                  <a:chOff x="7886700" y="2009775"/>
                  <a:chExt cx="1011523" cy="2638425"/>
                </a:xfrm>
              </p:grpSpPr>
              <p:grpSp>
                <p:nvGrpSpPr>
                  <p:cNvPr id="119" name="Group 118">
                    <a:extLst>
                      <a:ext uri="{FF2B5EF4-FFF2-40B4-BE49-F238E27FC236}">
                        <a16:creationId xmlns:a16="http://schemas.microsoft.com/office/drawing/2014/main" id="{9F0914A0-89A4-192A-9F83-8840B1782B55}"/>
                      </a:ext>
                    </a:extLst>
                  </p:cNvPr>
                  <p:cNvGrpSpPr/>
                  <p:nvPr/>
                </p:nvGrpSpPr>
                <p:grpSpPr>
                  <a:xfrm>
                    <a:off x="7886700" y="2009775"/>
                    <a:ext cx="1011523" cy="2638425"/>
                    <a:chOff x="7886700" y="2009775"/>
                    <a:chExt cx="1011523" cy="2638425"/>
                  </a:xfrm>
                </p:grpSpPr>
                <p:sp>
                  <p:nvSpPr>
                    <p:cNvPr id="121" name="Round Same Side Corner Rectangle 54">
                      <a:extLst>
                        <a:ext uri="{FF2B5EF4-FFF2-40B4-BE49-F238E27FC236}">
                          <a16:creationId xmlns:a16="http://schemas.microsoft.com/office/drawing/2014/main" id="{F0B11917-DE3C-1AED-99AC-C31E63A31EF2}"/>
                        </a:ext>
                      </a:extLst>
                    </p:cNvPr>
                    <p:cNvSpPr/>
                    <p:nvPr/>
                  </p:nvSpPr>
                  <p:spPr>
                    <a:xfrm>
                      <a:off x="7945723" y="2009775"/>
                      <a:ext cx="952500" cy="2638425"/>
                    </a:xfrm>
                    <a:prstGeom prst="round2SameRect">
                      <a:avLst>
                        <a:gd name="adj1" fmla="val 50000"/>
                        <a:gd name="adj2" fmla="val 0"/>
                      </a:avLst>
                    </a:prstGeom>
                    <a:solidFill>
                      <a:schemeClr val="accent2">
                        <a:lumMod val="50000"/>
                      </a:schemeClr>
                    </a:solidFill>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22" name="Round Same Side Corner Rectangle 55">
                      <a:extLst>
                        <a:ext uri="{FF2B5EF4-FFF2-40B4-BE49-F238E27FC236}">
                          <a16:creationId xmlns:a16="http://schemas.microsoft.com/office/drawing/2014/main" id="{7B4CB1D3-7985-4E80-690E-5A8E7C79C890}"/>
                        </a:ext>
                      </a:extLst>
                    </p:cNvPr>
                    <p:cNvSpPr/>
                    <p:nvPr/>
                  </p:nvSpPr>
                  <p:spPr>
                    <a:xfrm>
                      <a:off x="7886700" y="2009775"/>
                      <a:ext cx="952500" cy="2638425"/>
                    </a:xfrm>
                    <a:prstGeom prst="round2SameRect">
                      <a:avLst>
                        <a:gd name="adj1" fmla="val 50000"/>
                        <a:gd name="adj2" fmla="val 0"/>
                      </a:avLst>
                    </a:prstGeom>
                    <a:solidFill>
                      <a:schemeClr val="accent2">
                        <a:lumMod val="75000"/>
                      </a:schemeClr>
                    </a:solidFill>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sp>
                <p:nvSpPr>
                  <p:cNvPr id="120" name="TextBox 119">
                    <a:extLst>
                      <a:ext uri="{FF2B5EF4-FFF2-40B4-BE49-F238E27FC236}">
                        <a16:creationId xmlns:a16="http://schemas.microsoft.com/office/drawing/2014/main" id="{0464AFD9-51A1-9A91-A2E9-581F2FF7ACE0}"/>
                      </a:ext>
                    </a:extLst>
                  </p:cNvPr>
                  <p:cNvSpPr txBox="1"/>
                  <p:nvPr/>
                </p:nvSpPr>
                <p:spPr>
                  <a:xfrm>
                    <a:off x="8049843" y="2124516"/>
                    <a:ext cx="642804" cy="426196"/>
                  </a:xfrm>
                  <a:prstGeom prst="rect">
                    <a:avLst/>
                  </a:prstGeom>
                  <a:noFill/>
                </p:spPr>
                <p:txBody>
                  <a:bodyPr wrap="none" lIns="0" rIns="0" rtlCol="0" anchor="ctr" anchorCtr="0">
                    <a:noAutofit/>
                  </a:bodyPr>
                  <a:lstStyle/>
                  <a:p>
                    <a:pPr algn="ctr">
                      <a:defRPr sz="4000" b="1" i="0" u="none" strike="noStrike" kern="1200" baseline="0">
                        <a:solidFill>
                          <a:prstClr val="white"/>
                        </a:solidFill>
                        <a:latin typeface="+mn-lt"/>
                        <a:ea typeface="+mn-ea"/>
                        <a:cs typeface="+mn-cs"/>
                      </a:defRPr>
                    </a:pPr>
                    <a:r>
                      <a:rPr lang="en-US" sz="3199" b="1" dirty="0">
                        <a:solidFill>
                          <a:schemeClr val="bg1"/>
                        </a:solidFill>
                      </a:rPr>
                      <a:t>68</a:t>
                    </a:r>
                    <a:endParaRPr lang="en-US" sz="2199" b="1" baseline="56000" dirty="0">
                      <a:solidFill>
                        <a:schemeClr val="bg1"/>
                      </a:solidFill>
                    </a:endParaRPr>
                  </a:p>
                </p:txBody>
              </p:sp>
            </p:grpSp>
            <p:sp>
              <p:nvSpPr>
                <p:cNvPr id="118" name="Rounded Rectangle 51">
                  <a:extLst>
                    <a:ext uri="{FF2B5EF4-FFF2-40B4-BE49-F238E27FC236}">
                      <a16:creationId xmlns:a16="http://schemas.microsoft.com/office/drawing/2014/main" id="{1FA25805-CA8A-B597-2879-59032E727C87}"/>
                    </a:ext>
                  </a:extLst>
                </p:cNvPr>
                <p:cNvSpPr/>
                <p:nvPr/>
              </p:nvSpPr>
              <p:spPr>
                <a:xfrm>
                  <a:off x="10433884" y="4968606"/>
                  <a:ext cx="1196141" cy="800100"/>
                </a:xfrm>
                <a:prstGeom prst="roundRect">
                  <a:avLst>
                    <a:gd name="adj" fmla="val 20784"/>
                  </a:avLst>
                </a:prstGeom>
                <a:solidFill>
                  <a:schemeClr val="bg1"/>
                </a:solidFill>
                <a:ln>
                  <a:noFill/>
                </a:ln>
                <a:effectLst>
                  <a:innerShdw blurRad="76200">
                    <a:schemeClr val="accent2">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500"/>
                    </a:lnSpc>
                  </a:pPr>
                  <a:r>
                    <a:rPr lang="en-US" sz="1400" b="1" dirty="0">
                      <a:solidFill>
                        <a:schemeClr val="accent2">
                          <a:lumMod val="75000"/>
                        </a:schemeClr>
                      </a:solidFill>
                    </a:rPr>
                    <a:t>25 Years</a:t>
                  </a:r>
                </a:p>
              </p:txBody>
            </p:sp>
          </p:grpSp>
        </p:grpSp>
        <p:sp>
          <p:nvSpPr>
            <p:cNvPr id="134" name="Rectangle 133">
              <a:extLst>
                <a:ext uri="{FF2B5EF4-FFF2-40B4-BE49-F238E27FC236}">
                  <a16:creationId xmlns:a16="http://schemas.microsoft.com/office/drawing/2014/main" id="{F8E72462-DA32-3CDD-0D22-239C74DFA5DA}"/>
                </a:ext>
              </a:extLst>
            </p:cNvPr>
            <p:cNvSpPr/>
            <p:nvPr/>
          </p:nvSpPr>
          <p:spPr>
            <a:xfrm>
              <a:off x="7385912" y="5796106"/>
              <a:ext cx="3722692" cy="338554"/>
            </a:xfrm>
            <a:prstGeom prst="rect">
              <a:avLst/>
            </a:prstGeom>
          </p:spPr>
          <p:txBody>
            <a:bodyPr wrap="square">
              <a:spAutoFit/>
            </a:bodyPr>
            <a:lstStyle/>
            <a:p>
              <a:pPr algn="ctr"/>
              <a:r>
                <a:rPr lang="en-US" sz="1600" b="1" dirty="0"/>
                <a:t>Additional Years on Neuroleptics</a:t>
              </a:r>
            </a:p>
          </p:txBody>
        </p:sp>
        <p:sp>
          <p:nvSpPr>
            <p:cNvPr id="46" name="Rectangle 45">
              <a:extLst>
                <a:ext uri="{FF2B5EF4-FFF2-40B4-BE49-F238E27FC236}">
                  <a16:creationId xmlns:a16="http://schemas.microsoft.com/office/drawing/2014/main" id="{E0233ED2-B43D-305F-339D-7578AF63FFED}"/>
                </a:ext>
              </a:extLst>
            </p:cNvPr>
            <p:cNvSpPr/>
            <p:nvPr/>
          </p:nvSpPr>
          <p:spPr>
            <a:xfrm>
              <a:off x="7189013" y="1600200"/>
              <a:ext cx="4813071"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kumimoji="0" lang="en-US" sz="2000" b="1" i="0" u="none" strike="noStrike" kern="1200" cap="none" spc="0" normalizeH="0" baseline="0" noProof="0" dirty="0">
                  <a:ln>
                    <a:noFill/>
                  </a:ln>
                  <a:solidFill>
                    <a:prstClr val="black">
                      <a:lumMod val="95000"/>
                      <a:lumOff val="5000"/>
                    </a:prstClr>
                  </a:solidFill>
                  <a:effectLst/>
                  <a:uLnTx/>
                  <a:uFillTx/>
                  <a:latin typeface="Arial Narrow"/>
                  <a:ea typeface="+mn-ea"/>
                  <a:cs typeface="+mn-cs"/>
                </a:rPr>
                <a:t>TD Risk Increases With</a:t>
              </a:r>
              <a:br>
                <a:rPr kumimoji="0" lang="en-US" sz="2000" b="1" i="0" u="none" strike="noStrike" kern="1200" cap="none" spc="0" normalizeH="0" baseline="0" noProof="0" dirty="0">
                  <a:ln>
                    <a:noFill/>
                  </a:ln>
                  <a:solidFill>
                    <a:prstClr val="black">
                      <a:lumMod val="95000"/>
                      <a:lumOff val="5000"/>
                    </a:prstClr>
                  </a:solidFill>
                  <a:effectLst/>
                  <a:uLnTx/>
                  <a:uFillTx/>
                  <a:latin typeface="Arial Narrow"/>
                  <a:ea typeface="+mn-ea"/>
                  <a:cs typeface="+mn-cs"/>
                </a:rPr>
              </a:br>
              <a:r>
                <a:rPr kumimoji="0" lang="en-US" sz="2000" b="1" i="0" u="none" strike="noStrike" kern="1200" cap="none" spc="0" normalizeH="0" baseline="0" noProof="0" dirty="0">
                  <a:ln>
                    <a:noFill/>
                  </a:ln>
                  <a:solidFill>
                    <a:prstClr val="black">
                      <a:lumMod val="95000"/>
                      <a:lumOff val="5000"/>
                    </a:prstClr>
                  </a:solidFill>
                  <a:effectLst/>
                  <a:uLnTx/>
                  <a:uFillTx/>
                  <a:latin typeface="Arial Narrow"/>
                  <a:ea typeface="+mn-ea"/>
                  <a:cs typeface="+mn-cs"/>
                </a:rPr>
                <a:t>Duration of Antipsychotic Exposure</a:t>
              </a:r>
              <a:r>
                <a:rPr kumimoji="0" lang="en-US" sz="2000" b="1" i="0" u="none" strike="noStrike" kern="1200" cap="none" spc="0" normalizeH="0" baseline="30000" noProof="0" dirty="0">
                  <a:ln>
                    <a:noFill/>
                  </a:ln>
                  <a:solidFill>
                    <a:prstClr val="black">
                      <a:lumMod val="95000"/>
                      <a:lumOff val="5000"/>
                    </a:prstClr>
                  </a:solidFill>
                  <a:effectLst/>
                  <a:uLnTx/>
                  <a:uFillTx/>
                  <a:latin typeface="Arial Narrow"/>
                  <a:ea typeface="+mn-ea"/>
                  <a:cs typeface="+mn-cs"/>
                </a:rPr>
                <a:t>4</a:t>
              </a:r>
            </a:p>
          </p:txBody>
        </p:sp>
      </p:grpSp>
    </p:spTree>
    <p:extLst>
      <p:ext uri="{BB962C8B-B14F-4D97-AF65-F5344CB8AC3E}">
        <p14:creationId xmlns:p14="http://schemas.microsoft.com/office/powerpoint/2010/main" val="873239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TD Common With All Antipsychotics?</a:t>
            </a:r>
          </a:p>
        </p:txBody>
      </p:sp>
      <p:sp>
        <p:nvSpPr>
          <p:cNvPr id="16" name="Slide Number Placeholder 15"/>
          <p:cNvSpPr>
            <a:spLocks noGrp="1"/>
          </p:cNvSpPr>
          <p:nvPr>
            <p:ph type="sldNum" sz="quarter" idx="4"/>
          </p:nvPr>
        </p:nvSpPr>
        <p:spPr/>
        <p:txBody>
          <a:bodyPr/>
          <a:lstStyle/>
          <a:p>
            <a:fld id="{F3C1FD0B-2342-48FB-A867-BE1FD0EAA53B}" type="slidenum">
              <a:rPr lang="en-US"/>
              <a:pPr/>
              <a:t>39</a:t>
            </a:fld>
            <a:endParaRPr lang="en-US" dirty="0"/>
          </a:p>
        </p:txBody>
      </p:sp>
      <p:sp>
        <p:nvSpPr>
          <p:cNvPr id="42" name="Text Placeholder 6"/>
          <p:cNvSpPr>
            <a:spLocks noGrp="1"/>
          </p:cNvSpPr>
          <p:nvPr>
            <p:ph type="body" sz="quarter" idx="10"/>
          </p:nvPr>
        </p:nvSpPr>
        <p:spPr/>
        <p:txBody>
          <a:bodyPr/>
          <a:lstStyle/>
          <a:p>
            <a:r>
              <a:rPr lang="en-US" dirty="0"/>
              <a:t>Epidemiology and Risk Factors for Tardive Dyskinesia</a:t>
            </a:r>
          </a:p>
        </p:txBody>
      </p:sp>
      <p:sp>
        <p:nvSpPr>
          <p:cNvPr id="60" name="Content Placeholder 21">
            <a:extLst>
              <a:ext uri="{FF2B5EF4-FFF2-40B4-BE49-F238E27FC236}">
                <a16:creationId xmlns:a16="http://schemas.microsoft.com/office/drawing/2014/main" id="{81694730-3279-71BA-2890-436B2D1C2720}"/>
              </a:ext>
            </a:extLst>
          </p:cNvPr>
          <p:cNvSpPr>
            <a:spLocks noGrp="1"/>
          </p:cNvSpPr>
          <p:nvPr>
            <p:ph idx="1"/>
          </p:nvPr>
        </p:nvSpPr>
        <p:spPr>
          <a:xfrm>
            <a:off x="978596" y="1699418"/>
            <a:ext cx="10573642" cy="427962"/>
          </a:xfrm>
        </p:spPr>
        <p:txBody>
          <a:bodyPr/>
          <a:lstStyle/>
          <a:p>
            <a:pPr marL="0" indent="0">
              <a:buNone/>
            </a:pPr>
            <a:r>
              <a:rPr lang="en-US" b="1" dirty="0"/>
              <a:t>TD Can Occur With Both FGAs and SGAs, but Is Higher for FGAs	</a:t>
            </a:r>
          </a:p>
        </p:txBody>
      </p:sp>
      <p:sp>
        <p:nvSpPr>
          <p:cNvPr id="61" name="Content Placeholder 21">
            <a:extLst>
              <a:ext uri="{FF2B5EF4-FFF2-40B4-BE49-F238E27FC236}">
                <a16:creationId xmlns:a16="http://schemas.microsoft.com/office/drawing/2014/main" id="{384EDCC8-CD35-3F21-C6D8-475CAE7FD3F6}"/>
              </a:ext>
            </a:extLst>
          </p:cNvPr>
          <p:cNvSpPr txBox="1">
            <a:spLocks/>
          </p:cNvSpPr>
          <p:nvPr/>
        </p:nvSpPr>
        <p:spPr>
          <a:xfrm>
            <a:off x="989820" y="2091349"/>
            <a:ext cx="5542106" cy="609442"/>
          </a:xfrm>
          <a:prstGeom prst="rect">
            <a:avLst/>
          </a:prstGeom>
        </p:spPr>
        <p:txBody>
          <a:bodyPr vert="horz" lIns="0" tIns="45708" rIns="0" bIns="45708" rtlCol="0" anchor="ctr">
            <a:no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99" b="1" dirty="0">
                <a:solidFill>
                  <a:schemeClr val="accent1"/>
                </a:solidFill>
              </a:rPr>
              <a:t>TD Prevalence Among Antipsychotic Users</a:t>
            </a:r>
            <a:r>
              <a:rPr lang="en-US" sz="1799" b="1" baseline="30000" dirty="0">
                <a:solidFill>
                  <a:schemeClr val="accent1"/>
                </a:solidFill>
              </a:rPr>
              <a:t>1,a</a:t>
            </a:r>
          </a:p>
        </p:txBody>
      </p:sp>
      <p:grpSp>
        <p:nvGrpSpPr>
          <p:cNvPr id="62" name="Group 61">
            <a:extLst>
              <a:ext uri="{FF2B5EF4-FFF2-40B4-BE49-F238E27FC236}">
                <a16:creationId xmlns:a16="http://schemas.microsoft.com/office/drawing/2014/main" id="{1FD5CDCA-ED6D-AE1D-2DD9-CCFEDC2D2B95}"/>
              </a:ext>
            </a:extLst>
          </p:cNvPr>
          <p:cNvGrpSpPr/>
          <p:nvPr/>
        </p:nvGrpSpPr>
        <p:grpSpPr>
          <a:xfrm>
            <a:off x="7663190" y="2221973"/>
            <a:ext cx="4713647" cy="3417829"/>
            <a:chOff x="7663190" y="2221973"/>
            <a:chExt cx="4713647" cy="3417829"/>
          </a:xfrm>
        </p:grpSpPr>
        <p:sp>
          <p:nvSpPr>
            <p:cNvPr id="63" name="Content Placeholder 21">
              <a:extLst>
                <a:ext uri="{FF2B5EF4-FFF2-40B4-BE49-F238E27FC236}">
                  <a16:creationId xmlns:a16="http://schemas.microsoft.com/office/drawing/2014/main" id="{F94F76A5-9961-72D9-2525-5C105ABC9477}"/>
                </a:ext>
              </a:extLst>
            </p:cNvPr>
            <p:cNvSpPr txBox="1">
              <a:spLocks/>
            </p:cNvSpPr>
            <p:nvPr/>
          </p:nvSpPr>
          <p:spPr>
            <a:xfrm>
              <a:off x="7663190" y="2221973"/>
              <a:ext cx="4713647" cy="609442"/>
            </a:xfrm>
            <a:prstGeom prst="rect">
              <a:avLst/>
            </a:prstGeom>
          </p:spPr>
          <p:txBody>
            <a:bodyPr vert="horz" lIns="0" tIns="45708" rIns="0" bIns="45708" rtlCol="0">
              <a:no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99" b="1" dirty="0">
                  <a:solidFill>
                    <a:schemeClr val="accent5">
                      <a:lumMod val="75000"/>
                    </a:schemeClr>
                  </a:solidFill>
                </a:rPr>
                <a:t>Mean Raw TD Incidence</a:t>
              </a:r>
              <a:br>
                <a:rPr lang="en-US" sz="1799" b="1" dirty="0">
                  <a:solidFill>
                    <a:schemeClr val="accent5">
                      <a:lumMod val="75000"/>
                    </a:schemeClr>
                  </a:solidFill>
                </a:rPr>
              </a:br>
              <a:r>
                <a:rPr lang="en-US" sz="1799" b="1" dirty="0">
                  <a:solidFill>
                    <a:schemeClr val="accent5">
                      <a:lumMod val="75000"/>
                    </a:schemeClr>
                  </a:solidFill>
                </a:rPr>
                <a:t>by Antipsychotic Class</a:t>
              </a:r>
              <a:r>
                <a:rPr lang="en-US" sz="1799" b="1" baseline="30000" dirty="0">
                  <a:solidFill>
                    <a:schemeClr val="accent5">
                      <a:lumMod val="75000"/>
                    </a:schemeClr>
                  </a:solidFill>
                </a:rPr>
                <a:t>2,b</a:t>
              </a:r>
            </a:p>
          </p:txBody>
        </p:sp>
        <p:sp>
          <p:nvSpPr>
            <p:cNvPr id="64" name="Rounded Rectangle 84">
              <a:extLst>
                <a:ext uri="{FF2B5EF4-FFF2-40B4-BE49-F238E27FC236}">
                  <a16:creationId xmlns:a16="http://schemas.microsoft.com/office/drawing/2014/main" id="{929D06E5-4707-B758-FAA3-59A592A3343F}"/>
                </a:ext>
              </a:extLst>
            </p:cNvPr>
            <p:cNvSpPr/>
            <p:nvPr/>
          </p:nvSpPr>
          <p:spPr>
            <a:xfrm>
              <a:off x="8468959" y="4839911"/>
              <a:ext cx="1195829" cy="799891"/>
            </a:xfrm>
            <a:prstGeom prst="roundRect">
              <a:avLst>
                <a:gd name="adj" fmla="val 20784"/>
              </a:avLst>
            </a:prstGeom>
            <a:solidFill>
              <a:schemeClr val="bg1"/>
            </a:solidFill>
            <a:ln>
              <a:noFill/>
            </a:ln>
            <a:effectLst>
              <a:innerShdw blurRad="76200">
                <a:schemeClr val="accent5">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500"/>
                </a:lnSpc>
              </a:pPr>
              <a:r>
                <a:rPr lang="en-US" sz="1400" b="1" dirty="0">
                  <a:solidFill>
                    <a:schemeClr val="accent5">
                      <a:lumMod val="75000"/>
                    </a:schemeClr>
                  </a:solidFill>
                </a:rPr>
                <a:t>FGAs</a:t>
              </a:r>
              <a:br>
                <a:rPr lang="en-US" sz="1400" b="1" dirty="0">
                  <a:solidFill>
                    <a:schemeClr val="accent5">
                      <a:lumMod val="75000"/>
                    </a:schemeClr>
                  </a:solidFill>
                </a:rPr>
              </a:br>
              <a:r>
                <a:rPr lang="en-US" sz="1400" b="1" dirty="0">
                  <a:solidFill>
                    <a:schemeClr val="accent5">
                      <a:lumMod val="75000"/>
                    </a:schemeClr>
                  </a:solidFill>
                </a:rPr>
                <a:t>2.4</a:t>
              </a:r>
              <a:r>
                <a:rPr lang="en-US" sz="1200" b="1" baseline="36000" dirty="0">
                  <a:solidFill>
                    <a:schemeClr val="accent5">
                      <a:lumMod val="75000"/>
                    </a:schemeClr>
                  </a:solidFill>
                </a:rPr>
                <a:t>%</a:t>
              </a:r>
              <a:r>
                <a:rPr lang="en-US" sz="1400" b="1" dirty="0">
                  <a:solidFill>
                    <a:schemeClr val="accent5">
                      <a:lumMod val="75000"/>
                    </a:schemeClr>
                  </a:solidFill>
                </a:rPr>
                <a:t>-21.3</a:t>
              </a:r>
              <a:r>
                <a:rPr lang="en-US" sz="1200" b="1" baseline="36000" dirty="0">
                  <a:solidFill>
                    <a:schemeClr val="accent5">
                      <a:lumMod val="75000"/>
                    </a:schemeClr>
                  </a:solidFill>
                </a:rPr>
                <a:t>%</a:t>
              </a:r>
            </a:p>
          </p:txBody>
        </p:sp>
        <p:sp>
          <p:nvSpPr>
            <p:cNvPr id="65" name="Line 9">
              <a:extLst>
                <a:ext uri="{FF2B5EF4-FFF2-40B4-BE49-F238E27FC236}">
                  <a16:creationId xmlns:a16="http://schemas.microsoft.com/office/drawing/2014/main" id="{98452385-FB3C-6CC5-E910-00968843AD27}"/>
                </a:ext>
              </a:extLst>
            </p:cNvPr>
            <p:cNvSpPr>
              <a:spLocks noChangeShapeType="1"/>
            </p:cNvSpPr>
            <p:nvPr/>
          </p:nvSpPr>
          <p:spPr bwMode="auto">
            <a:xfrm flipV="1">
              <a:off x="8126894" y="2724471"/>
              <a:ext cx="0" cy="2131416"/>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ctr" anchorCtr="0" compatLnSpc="1">
              <a:prstTxWarp prst="textNoShape">
                <a:avLst/>
              </a:prstTxWarp>
            </a:bodyPr>
            <a:lstStyle/>
            <a:p>
              <a:endParaRPr lang="en-US" sz="1799" dirty="0"/>
            </a:p>
          </p:txBody>
        </p:sp>
        <p:sp>
          <p:nvSpPr>
            <p:cNvPr id="66" name="Rectangle 13">
              <a:extLst>
                <a:ext uri="{FF2B5EF4-FFF2-40B4-BE49-F238E27FC236}">
                  <a16:creationId xmlns:a16="http://schemas.microsoft.com/office/drawing/2014/main" id="{6434B54B-3020-1D1F-9110-2D2DC12D12FC}"/>
                </a:ext>
              </a:extLst>
            </p:cNvPr>
            <p:cNvSpPr>
              <a:spLocks noChangeArrowheads="1"/>
            </p:cNvSpPr>
            <p:nvPr/>
          </p:nvSpPr>
          <p:spPr bwMode="auto">
            <a:xfrm>
              <a:off x="7900020" y="4727209"/>
              <a:ext cx="92950" cy="24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126"/>
              <a:r>
                <a:rPr lang="en-US" altLang="en-US" sz="1600" dirty="0">
                  <a:solidFill>
                    <a:srgbClr val="000000"/>
                  </a:solidFill>
                  <a:latin typeface="Arial Narrow" panose="020B0606020202030204" pitchFamily="34" charset="0"/>
                </a:rPr>
                <a:t>0</a:t>
              </a:r>
              <a:endParaRPr lang="en-US" altLang="en-US" sz="1799" dirty="0"/>
            </a:p>
          </p:txBody>
        </p:sp>
        <p:sp>
          <p:nvSpPr>
            <p:cNvPr id="67" name="Rectangle 14">
              <a:extLst>
                <a:ext uri="{FF2B5EF4-FFF2-40B4-BE49-F238E27FC236}">
                  <a16:creationId xmlns:a16="http://schemas.microsoft.com/office/drawing/2014/main" id="{D1827FD2-B692-B7B1-6556-9135E5987093}"/>
                </a:ext>
              </a:extLst>
            </p:cNvPr>
            <p:cNvSpPr>
              <a:spLocks noChangeArrowheads="1"/>
            </p:cNvSpPr>
            <p:nvPr/>
          </p:nvSpPr>
          <p:spPr bwMode="auto">
            <a:xfrm>
              <a:off x="7900020" y="4299733"/>
              <a:ext cx="92950" cy="24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126"/>
              <a:r>
                <a:rPr lang="en-US" altLang="en-US" sz="1600" dirty="0">
                  <a:solidFill>
                    <a:srgbClr val="000000"/>
                  </a:solidFill>
                  <a:latin typeface="Arial Narrow" panose="020B0606020202030204" pitchFamily="34" charset="0"/>
                </a:rPr>
                <a:t>5</a:t>
              </a:r>
              <a:endParaRPr lang="en-US" altLang="en-US" sz="1799" dirty="0"/>
            </a:p>
          </p:txBody>
        </p:sp>
        <p:sp>
          <p:nvSpPr>
            <p:cNvPr id="68" name="Rectangle 15">
              <a:extLst>
                <a:ext uri="{FF2B5EF4-FFF2-40B4-BE49-F238E27FC236}">
                  <a16:creationId xmlns:a16="http://schemas.microsoft.com/office/drawing/2014/main" id="{9CCF5472-CF41-8041-EFE9-C9470135CA95}"/>
                </a:ext>
              </a:extLst>
            </p:cNvPr>
            <p:cNvSpPr>
              <a:spLocks noChangeArrowheads="1"/>
            </p:cNvSpPr>
            <p:nvPr/>
          </p:nvSpPr>
          <p:spPr bwMode="auto">
            <a:xfrm>
              <a:off x="7807071" y="3876772"/>
              <a:ext cx="185900" cy="24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126"/>
              <a:r>
                <a:rPr lang="en-US" altLang="en-US" sz="1600" dirty="0">
                  <a:solidFill>
                    <a:srgbClr val="000000"/>
                  </a:solidFill>
                  <a:latin typeface="Arial Narrow" panose="020B0606020202030204" pitchFamily="34" charset="0"/>
                </a:rPr>
                <a:t>10</a:t>
              </a:r>
              <a:endParaRPr lang="en-US" altLang="en-US" sz="1799" dirty="0"/>
            </a:p>
          </p:txBody>
        </p:sp>
        <p:sp>
          <p:nvSpPr>
            <p:cNvPr id="69" name="Rectangle 16">
              <a:extLst>
                <a:ext uri="{FF2B5EF4-FFF2-40B4-BE49-F238E27FC236}">
                  <a16:creationId xmlns:a16="http://schemas.microsoft.com/office/drawing/2014/main" id="{A9F2EE62-1AF7-C9D2-B009-1EBF5C2C62D2}"/>
                </a:ext>
              </a:extLst>
            </p:cNvPr>
            <p:cNvSpPr>
              <a:spLocks noChangeArrowheads="1"/>
            </p:cNvSpPr>
            <p:nvPr/>
          </p:nvSpPr>
          <p:spPr bwMode="auto">
            <a:xfrm>
              <a:off x="7807071" y="3445389"/>
              <a:ext cx="185900" cy="24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126"/>
              <a:r>
                <a:rPr lang="en-US" altLang="en-US" sz="1600" dirty="0">
                  <a:solidFill>
                    <a:srgbClr val="000000"/>
                  </a:solidFill>
                  <a:latin typeface="Arial Narrow" panose="020B0606020202030204" pitchFamily="34" charset="0"/>
                </a:rPr>
                <a:t>15</a:t>
              </a:r>
              <a:endParaRPr lang="en-US" altLang="en-US" sz="1799" dirty="0"/>
            </a:p>
          </p:txBody>
        </p:sp>
        <p:sp>
          <p:nvSpPr>
            <p:cNvPr id="70" name="Rectangle 17">
              <a:extLst>
                <a:ext uri="{FF2B5EF4-FFF2-40B4-BE49-F238E27FC236}">
                  <a16:creationId xmlns:a16="http://schemas.microsoft.com/office/drawing/2014/main" id="{FA5EBA12-508A-3DEE-2295-9D66E20372A7}"/>
                </a:ext>
              </a:extLst>
            </p:cNvPr>
            <p:cNvSpPr>
              <a:spLocks noChangeArrowheads="1"/>
            </p:cNvSpPr>
            <p:nvPr/>
          </p:nvSpPr>
          <p:spPr bwMode="auto">
            <a:xfrm>
              <a:off x="7807071" y="3022997"/>
              <a:ext cx="185900" cy="24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126"/>
              <a:r>
                <a:rPr lang="en-US" altLang="en-US" sz="1600" dirty="0">
                  <a:solidFill>
                    <a:srgbClr val="000000"/>
                  </a:solidFill>
                  <a:latin typeface="Arial Narrow" panose="020B0606020202030204" pitchFamily="34" charset="0"/>
                </a:rPr>
                <a:t>20</a:t>
              </a:r>
              <a:endParaRPr lang="en-US" altLang="en-US" sz="1799" dirty="0"/>
            </a:p>
          </p:txBody>
        </p:sp>
        <p:sp>
          <p:nvSpPr>
            <p:cNvPr id="71" name="Rectangle 18">
              <a:extLst>
                <a:ext uri="{FF2B5EF4-FFF2-40B4-BE49-F238E27FC236}">
                  <a16:creationId xmlns:a16="http://schemas.microsoft.com/office/drawing/2014/main" id="{16051E12-EDF4-6708-134A-2992406C1D61}"/>
                </a:ext>
              </a:extLst>
            </p:cNvPr>
            <p:cNvSpPr>
              <a:spLocks noChangeArrowheads="1"/>
            </p:cNvSpPr>
            <p:nvPr/>
          </p:nvSpPr>
          <p:spPr bwMode="auto">
            <a:xfrm>
              <a:off x="7807071" y="2601623"/>
              <a:ext cx="185900" cy="24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126"/>
              <a:r>
                <a:rPr lang="en-US" altLang="en-US" sz="1600" dirty="0">
                  <a:solidFill>
                    <a:srgbClr val="000000"/>
                  </a:solidFill>
                  <a:latin typeface="Arial Narrow" panose="020B0606020202030204" pitchFamily="34" charset="0"/>
                </a:rPr>
                <a:t>25</a:t>
              </a:r>
              <a:endParaRPr lang="en-US" altLang="en-US" sz="1799" dirty="0"/>
            </a:p>
          </p:txBody>
        </p:sp>
        <p:cxnSp>
          <p:nvCxnSpPr>
            <p:cNvPr id="72" name="Straight Connector 71">
              <a:extLst>
                <a:ext uri="{FF2B5EF4-FFF2-40B4-BE49-F238E27FC236}">
                  <a16:creationId xmlns:a16="http://schemas.microsoft.com/office/drawing/2014/main" id="{73557F02-039D-CB87-C9BF-0E85F98DE2AB}"/>
                </a:ext>
              </a:extLst>
            </p:cNvPr>
            <p:cNvCxnSpPr/>
            <p:nvPr/>
          </p:nvCxnSpPr>
          <p:spPr>
            <a:xfrm>
              <a:off x="8053761" y="2722276"/>
              <a:ext cx="73133"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cxnSp>
        <p:cxnSp>
          <p:nvCxnSpPr>
            <p:cNvPr id="74" name="Straight Connector 73">
              <a:extLst>
                <a:ext uri="{FF2B5EF4-FFF2-40B4-BE49-F238E27FC236}">
                  <a16:creationId xmlns:a16="http://schemas.microsoft.com/office/drawing/2014/main" id="{EF385319-4A14-17B9-8F64-707837AD6601}"/>
                </a:ext>
              </a:extLst>
            </p:cNvPr>
            <p:cNvCxnSpPr/>
            <p:nvPr/>
          </p:nvCxnSpPr>
          <p:spPr>
            <a:xfrm>
              <a:off x="8053761" y="3144592"/>
              <a:ext cx="73133"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cxnSp>
        <p:cxnSp>
          <p:nvCxnSpPr>
            <p:cNvPr id="75" name="Straight Connector 74">
              <a:extLst>
                <a:ext uri="{FF2B5EF4-FFF2-40B4-BE49-F238E27FC236}">
                  <a16:creationId xmlns:a16="http://schemas.microsoft.com/office/drawing/2014/main" id="{C091952E-A9C2-BA7F-040D-9FB26855072B}"/>
                </a:ext>
              </a:extLst>
            </p:cNvPr>
            <p:cNvCxnSpPr/>
            <p:nvPr/>
          </p:nvCxnSpPr>
          <p:spPr>
            <a:xfrm>
              <a:off x="8053761" y="3568938"/>
              <a:ext cx="73133"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cxnSp>
        <p:cxnSp>
          <p:nvCxnSpPr>
            <p:cNvPr id="76" name="Straight Connector 75">
              <a:extLst>
                <a:ext uri="{FF2B5EF4-FFF2-40B4-BE49-F238E27FC236}">
                  <a16:creationId xmlns:a16="http://schemas.microsoft.com/office/drawing/2014/main" id="{C716828B-E2C3-123B-3C56-C75774857A91}"/>
                </a:ext>
              </a:extLst>
            </p:cNvPr>
            <p:cNvCxnSpPr/>
            <p:nvPr/>
          </p:nvCxnSpPr>
          <p:spPr>
            <a:xfrm>
              <a:off x="8053761" y="3996048"/>
              <a:ext cx="73133"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cxnSp>
        <p:cxnSp>
          <p:nvCxnSpPr>
            <p:cNvPr id="77" name="Straight Connector 76">
              <a:extLst>
                <a:ext uri="{FF2B5EF4-FFF2-40B4-BE49-F238E27FC236}">
                  <a16:creationId xmlns:a16="http://schemas.microsoft.com/office/drawing/2014/main" id="{36A9CC2D-D4B7-8F12-AAD7-72E681A67B8C}"/>
                </a:ext>
              </a:extLst>
            </p:cNvPr>
            <p:cNvCxnSpPr/>
            <p:nvPr/>
          </p:nvCxnSpPr>
          <p:spPr>
            <a:xfrm>
              <a:off x="8053761" y="4420963"/>
              <a:ext cx="73133"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cxnSp>
        <p:cxnSp>
          <p:nvCxnSpPr>
            <p:cNvPr id="78" name="Straight Connector 77">
              <a:extLst>
                <a:ext uri="{FF2B5EF4-FFF2-40B4-BE49-F238E27FC236}">
                  <a16:creationId xmlns:a16="http://schemas.microsoft.com/office/drawing/2014/main" id="{767E98AA-AC1A-DFCD-044A-4686E6ABDD56}"/>
                </a:ext>
              </a:extLst>
            </p:cNvPr>
            <p:cNvCxnSpPr/>
            <p:nvPr/>
          </p:nvCxnSpPr>
          <p:spPr>
            <a:xfrm>
              <a:off x="8053761" y="4855887"/>
              <a:ext cx="73133"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cxnSp>
        <p:sp>
          <p:nvSpPr>
            <p:cNvPr id="79" name="Rounded Rectangle 72">
              <a:extLst>
                <a:ext uri="{FF2B5EF4-FFF2-40B4-BE49-F238E27FC236}">
                  <a16:creationId xmlns:a16="http://schemas.microsoft.com/office/drawing/2014/main" id="{4A53C4D0-3B08-5B45-5811-08920DCAD500}"/>
                </a:ext>
              </a:extLst>
            </p:cNvPr>
            <p:cNvSpPr/>
            <p:nvPr/>
          </p:nvSpPr>
          <p:spPr>
            <a:xfrm>
              <a:off x="10361002" y="4839911"/>
              <a:ext cx="1195829" cy="799891"/>
            </a:xfrm>
            <a:prstGeom prst="roundRect">
              <a:avLst>
                <a:gd name="adj" fmla="val 20784"/>
              </a:avLst>
            </a:prstGeom>
            <a:solidFill>
              <a:schemeClr val="bg1"/>
            </a:solidFill>
            <a:ln>
              <a:noFill/>
            </a:ln>
            <a:effectLst>
              <a:innerShdw blurRad="76200">
                <a:schemeClr val="accent5">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500"/>
                </a:lnSpc>
              </a:pPr>
              <a:r>
                <a:rPr lang="en-US" sz="1400" b="1" dirty="0">
                  <a:solidFill>
                    <a:schemeClr val="accent5">
                      <a:lumMod val="75000"/>
                    </a:schemeClr>
                  </a:solidFill>
                </a:rPr>
                <a:t>SGAs</a:t>
              </a:r>
              <a:br>
                <a:rPr lang="en-US" sz="1400" b="1" dirty="0">
                  <a:solidFill>
                    <a:schemeClr val="accent5">
                      <a:lumMod val="75000"/>
                    </a:schemeClr>
                  </a:solidFill>
                </a:rPr>
              </a:br>
              <a:r>
                <a:rPr lang="en-US" sz="1400" b="1" dirty="0">
                  <a:solidFill>
                    <a:schemeClr val="accent5">
                      <a:lumMod val="75000"/>
                    </a:schemeClr>
                  </a:solidFill>
                </a:rPr>
                <a:t>0.9</a:t>
              </a:r>
              <a:r>
                <a:rPr lang="en-US" sz="1200" b="1" baseline="36000" dirty="0">
                  <a:solidFill>
                    <a:schemeClr val="accent5">
                      <a:lumMod val="75000"/>
                    </a:schemeClr>
                  </a:solidFill>
                </a:rPr>
                <a:t>%</a:t>
              </a:r>
              <a:r>
                <a:rPr lang="en-US" sz="1400" b="1" dirty="0">
                  <a:solidFill>
                    <a:schemeClr val="accent5">
                      <a:lumMod val="75000"/>
                    </a:schemeClr>
                  </a:solidFill>
                </a:rPr>
                <a:t>-8.2</a:t>
              </a:r>
              <a:r>
                <a:rPr lang="en-US" sz="1200" b="1" baseline="36000" dirty="0">
                  <a:solidFill>
                    <a:schemeClr val="accent5">
                      <a:lumMod val="75000"/>
                    </a:schemeClr>
                  </a:solidFill>
                </a:rPr>
                <a:t>%</a:t>
              </a:r>
            </a:p>
          </p:txBody>
        </p:sp>
        <p:grpSp>
          <p:nvGrpSpPr>
            <p:cNvPr id="80" name="Group 79">
              <a:extLst>
                <a:ext uri="{FF2B5EF4-FFF2-40B4-BE49-F238E27FC236}">
                  <a16:creationId xmlns:a16="http://schemas.microsoft.com/office/drawing/2014/main" id="{10EE59A7-0036-9E55-21F5-51D8D110E888}"/>
                </a:ext>
              </a:extLst>
            </p:cNvPr>
            <p:cNvGrpSpPr/>
            <p:nvPr/>
          </p:nvGrpSpPr>
          <p:grpSpPr>
            <a:xfrm>
              <a:off x="8815479" y="3030612"/>
              <a:ext cx="502789" cy="1619971"/>
              <a:chOff x="10401300" y="2124075"/>
              <a:chExt cx="742950" cy="2362200"/>
            </a:xfrm>
          </p:grpSpPr>
          <p:sp>
            <p:nvSpPr>
              <p:cNvPr id="84" name="Rounded Rectangle 93">
                <a:extLst>
                  <a:ext uri="{FF2B5EF4-FFF2-40B4-BE49-F238E27FC236}">
                    <a16:creationId xmlns:a16="http://schemas.microsoft.com/office/drawing/2014/main" id="{F7C1DF2B-D6CE-EB95-D16D-D36215D9FEAA}"/>
                  </a:ext>
                </a:extLst>
              </p:cNvPr>
              <p:cNvSpPr/>
              <p:nvPr/>
            </p:nvSpPr>
            <p:spPr>
              <a:xfrm>
                <a:off x="10439400" y="2124075"/>
                <a:ext cx="704850" cy="2362200"/>
              </a:xfrm>
              <a:prstGeom prst="roundRect">
                <a:avLst>
                  <a:gd name="adj" fmla="val 5000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86" name="Rounded Rectangle 23">
                <a:extLst>
                  <a:ext uri="{FF2B5EF4-FFF2-40B4-BE49-F238E27FC236}">
                    <a16:creationId xmlns:a16="http://schemas.microsoft.com/office/drawing/2014/main" id="{FFEA1EC5-AA37-1E5E-F459-485035BA3C4E}"/>
                  </a:ext>
                </a:extLst>
              </p:cNvPr>
              <p:cNvSpPr/>
              <p:nvPr/>
            </p:nvSpPr>
            <p:spPr>
              <a:xfrm>
                <a:off x="10401300" y="2124075"/>
                <a:ext cx="704850" cy="2362200"/>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grpSp>
          <p:nvGrpSpPr>
            <p:cNvPr id="81" name="Group 80">
              <a:extLst>
                <a:ext uri="{FF2B5EF4-FFF2-40B4-BE49-F238E27FC236}">
                  <a16:creationId xmlns:a16="http://schemas.microsoft.com/office/drawing/2014/main" id="{823152EB-2AA2-714F-EC77-89182B6E4FF8}"/>
                </a:ext>
              </a:extLst>
            </p:cNvPr>
            <p:cNvGrpSpPr/>
            <p:nvPr/>
          </p:nvGrpSpPr>
          <p:grpSpPr>
            <a:xfrm>
              <a:off x="10706570" y="4081552"/>
              <a:ext cx="504694" cy="714188"/>
              <a:chOff x="10401300" y="2124075"/>
              <a:chExt cx="742950" cy="2362200"/>
            </a:xfrm>
          </p:grpSpPr>
          <p:sp>
            <p:nvSpPr>
              <p:cNvPr id="82" name="Rounded Rectangle 95">
                <a:extLst>
                  <a:ext uri="{FF2B5EF4-FFF2-40B4-BE49-F238E27FC236}">
                    <a16:creationId xmlns:a16="http://schemas.microsoft.com/office/drawing/2014/main" id="{4ACC148E-5501-8B25-7D83-36D14F1C3B46}"/>
                  </a:ext>
                </a:extLst>
              </p:cNvPr>
              <p:cNvSpPr/>
              <p:nvPr/>
            </p:nvSpPr>
            <p:spPr>
              <a:xfrm>
                <a:off x="10439400" y="2124075"/>
                <a:ext cx="704850" cy="2362200"/>
              </a:xfrm>
              <a:prstGeom prst="roundRect">
                <a:avLst>
                  <a:gd name="adj" fmla="val 5000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83" name="Rounded Rectangle 96">
                <a:extLst>
                  <a:ext uri="{FF2B5EF4-FFF2-40B4-BE49-F238E27FC236}">
                    <a16:creationId xmlns:a16="http://schemas.microsoft.com/office/drawing/2014/main" id="{C6502941-5D08-8D1B-6F50-976D705F6EC9}"/>
                  </a:ext>
                </a:extLst>
              </p:cNvPr>
              <p:cNvSpPr/>
              <p:nvPr/>
            </p:nvSpPr>
            <p:spPr>
              <a:xfrm>
                <a:off x="10401300" y="2124075"/>
                <a:ext cx="704850" cy="2362200"/>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grpSp>
      <p:sp>
        <p:nvSpPr>
          <p:cNvPr id="87" name="TextBox 86">
            <a:extLst>
              <a:ext uri="{FF2B5EF4-FFF2-40B4-BE49-F238E27FC236}">
                <a16:creationId xmlns:a16="http://schemas.microsoft.com/office/drawing/2014/main" id="{BD7ADAEE-796E-21E9-1223-0E2A977872A3}"/>
              </a:ext>
            </a:extLst>
          </p:cNvPr>
          <p:cNvSpPr txBox="1"/>
          <p:nvPr/>
        </p:nvSpPr>
        <p:spPr>
          <a:xfrm>
            <a:off x="977900" y="5796715"/>
            <a:ext cx="10574338" cy="715581"/>
          </a:xfrm>
          <a:prstGeom prst="rect">
            <a:avLst/>
          </a:prstGeom>
          <a:noFill/>
        </p:spPr>
        <p:txBody>
          <a:bodyPr wrap="square" lIns="0" tIns="0" rIns="0" bIns="0" rtlCol="0" anchor="b" anchorCtr="0">
            <a:sp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spcAft>
                <a:spcPts val="300"/>
              </a:spcAft>
              <a:defRPr/>
            </a:pPr>
            <a:r>
              <a:rPr lang="en-US" sz="1050" b="1" baseline="30000" dirty="0"/>
              <a:t>a</a:t>
            </a:r>
            <a:r>
              <a:rPr lang="en-US" sz="1050" b="1" dirty="0"/>
              <a:t>2017 meta-analysis of 41 studies (N=11,493).</a:t>
            </a:r>
          </a:p>
          <a:p>
            <a:pPr marL="0">
              <a:spcAft>
                <a:spcPts val="300"/>
              </a:spcAft>
              <a:defRPr/>
            </a:pPr>
            <a:r>
              <a:rPr lang="en-US" sz="1050" b="1" baseline="30000" dirty="0"/>
              <a:t>b</a:t>
            </a:r>
            <a:r>
              <a:rPr lang="en-US" sz="1050" b="1" dirty="0"/>
              <a:t>2018 meta-analysis of 32 randomized studies (N=10,706); mean raw TD incidence.</a:t>
            </a:r>
          </a:p>
          <a:p>
            <a:pPr marL="0">
              <a:spcAft>
                <a:spcPts val="300"/>
              </a:spcAft>
              <a:defRPr/>
            </a:pPr>
            <a:r>
              <a:rPr lang="en-US" b="1" dirty="0"/>
              <a:t>FGAs, first-generation antipsychotics; SGAs, second-generation antipsychotics. </a:t>
            </a:r>
          </a:p>
          <a:p>
            <a:pPr marL="0">
              <a:defRPr/>
            </a:pPr>
            <a:r>
              <a:rPr lang="en-US" b="1" dirty="0"/>
              <a:t>1. </a:t>
            </a:r>
            <a:r>
              <a:rPr lang="en-US" dirty="0"/>
              <a:t>Carbon M, et al. </a:t>
            </a:r>
            <a:r>
              <a:rPr lang="en-US" i="1" dirty="0"/>
              <a:t>J Clin Psychiatry</a:t>
            </a:r>
            <a:r>
              <a:rPr lang="en-US" dirty="0"/>
              <a:t>. 2017;78(3):e264-e278. </a:t>
            </a:r>
            <a:r>
              <a:rPr lang="en-US" b="1" dirty="0"/>
              <a:t>2.</a:t>
            </a:r>
            <a:r>
              <a:rPr lang="en-US" dirty="0"/>
              <a:t> Carbon M, et al. </a:t>
            </a:r>
            <a:r>
              <a:rPr lang="en-US" i="1" dirty="0"/>
              <a:t>World Psychiatry</a:t>
            </a:r>
            <a:r>
              <a:rPr lang="en-US" dirty="0"/>
              <a:t>. 2018;17(3):330-340.</a:t>
            </a:r>
          </a:p>
        </p:txBody>
      </p:sp>
      <p:grpSp>
        <p:nvGrpSpPr>
          <p:cNvPr id="88" name="Group 87">
            <a:extLst>
              <a:ext uri="{FF2B5EF4-FFF2-40B4-BE49-F238E27FC236}">
                <a16:creationId xmlns:a16="http://schemas.microsoft.com/office/drawing/2014/main" id="{6AE76147-E4F1-089A-2841-717CDB8F84FF}"/>
              </a:ext>
            </a:extLst>
          </p:cNvPr>
          <p:cNvGrpSpPr/>
          <p:nvPr/>
        </p:nvGrpSpPr>
        <p:grpSpPr>
          <a:xfrm>
            <a:off x="370858" y="2737091"/>
            <a:ext cx="6789554" cy="2879348"/>
            <a:chOff x="-171449" y="2921236"/>
            <a:chExt cx="6791323" cy="2880096"/>
          </a:xfrm>
        </p:grpSpPr>
        <p:graphicFrame>
          <p:nvGraphicFramePr>
            <p:cNvPr id="89" name="Chart 88">
              <a:extLst>
                <a:ext uri="{FF2B5EF4-FFF2-40B4-BE49-F238E27FC236}">
                  <a16:creationId xmlns:a16="http://schemas.microsoft.com/office/drawing/2014/main" id="{25B01269-4677-8BC8-E476-280BBDAD9679}"/>
                </a:ext>
              </a:extLst>
            </p:cNvPr>
            <p:cNvGraphicFramePr/>
            <p:nvPr/>
          </p:nvGraphicFramePr>
          <p:xfrm>
            <a:off x="-171449" y="2921236"/>
            <a:ext cx="2924174" cy="1949448"/>
          </p:xfrm>
          <a:graphic>
            <a:graphicData uri="http://schemas.openxmlformats.org/drawingml/2006/chart">
              <c:chart xmlns:c="http://schemas.openxmlformats.org/drawingml/2006/chart" xmlns:r="http://schemas.openxmlformats.org/officeDocument/2006/relationships" r:id="rId3"/>
            </a:graphicData>
          </a:graphic>
        </p:graphicFrame>
        <p:sp>
          <p:nvSpPr>
            <p:cNvPr id="90" name="TextBox 89">
              <a:extLst>
                <a:ext uri="{FF2B5EF4-FFF2-40B4-BE49-F238E27FC236}">
                  <a16:creationId xmlns:a16="http://schemas.microsoft.com/office/drawing/2014/main" id="{06F4DDFA-E172-48E8-9B0D-2843149EB11F}"/>
                </a:ext>
              </a:extLst>
            </p:cNvPr>
            <p:cNvSpPr txBox="1"/>
            <p:nvPr/>
          </p:nvSpPr>
          <p:spPr>
            <a:xfrm>
              <a:off x="499759" y="4785404"/>
              <a:ext cx="1586216" cy="323249"/>
            </a:xfrm>
            <a:prstGeom prst="rect">
              <a:avLst/>
            </a:prstGeom>
            <a:noFill/>
          </p:spPr>
          <p:txBody>
            <a:bodyPr wrap="square" rtlCol="0">
              <a:spAutoFit/>
            </a:bodyPr>
            <a:lstStyle/>
            <a:p>
              <a:pPr marL="63481" lvl="1" algn="ctr"/>
              <a:r>
                <a:rPr lang="en-US" sz="1500" dirty="0"/>
                <a:t>FGAs</a:t>
              </a:r>
            </a:p>
          </p:txBody>
        </p:sp>
        <p:graphicFrame>
          <p:nvGraphicFramePr>
            <p:cNvPr id="91" name="Chart 90">
              <a:extLst>
                <a:ext uri="{FF2B5EF4-FFF2-40B4-BE49-F238E27FC236}">
                  <a16:creationId xmlns:a16="http://schemas.microsoft.com/office/drawing/2014/main" id="{D0C5439E-4210-423B-91E8-CDD95FF20704}"/>
                </a:ext>
              </a:extLst>
            </p:cNvPr>
            <p:cNvGraphicFramePr/>
            <p:nvPr/>
          </p:nvGraphicFramePr>
          <p:xfrm>
            <a:off x="1762125" y="2921236"/>
            <a:ext cx="2924174" cy="1949448"/>
          </p:xfrm>
          <a:graphic>
            <a:graphicData uri="http://schemas.openxmlformats.org/drawingml/2006/chart">
              <c:chart xmlns:c="http://schemas.openxmlformats.org/drawingml/2006/chart" xmlns:r="http://schemas.openxmlformats.org/officeDocument/2006/relationships" r:id="rId4"/>
            </a:graphicData>
          </a:graphic>
        </p:graphicFrame>
        <p:sp>
          <p:nvSpPr>
            <p:cNvPr id="92" name="TextBox 91">
              <a:extLst>
                <a:ext uri="{FF2B5EF4-FFF2-40B4-BE49-F238E27FC236}">
                  <a16:creationId xmlns:a16="http://schemas.microsoft.com/office/drawing/2014/main" id="{E9308D90-8A34-B7CF-FB77-1B4335F9DA6E}"/>
                </a:ext>
              </a:extLst>
            </p:cNvPr>
            <p:cNvSpPr txBox="1"/>
            <p:nvPr/>
          </p:nvSpPr>
          <p:spPr>
            <a:xfrm>
              <a:off x="2442859" y="4785404"/>
              <a:ext cx="1586216" cy="1015928"/>
            </a:xfrm>
            <a:prstGeom prst="rect">
              <a:avLst/>
            </a:prstGeom>
            <a:noFill/>
          </p:spPr>
          <p:txBody>
            <a:bodyPr wrap="square" rtlCol="0">
              <a:spAutoFit/>
            </a:bodyPr>
            <a:lstStyle/>
            <a:p>
              <a:pPr marL="63481" lvl="1" algn="ctr"/>
              <a:r>
                <a:rPr lang="en-US" sz="1500" dirty="0"/>
                <a:t>SGAs</a:t>
              </a:r>
              <a:br>
                <a:rPr lang="en-US" sz="1500" dirty="0"/>
              </a:br>
              <a:r>
                <a:rPr lang="en-US" sz="1500" dirty="0"/>
                <a:t>With Unspecified FGA Exposure</a:t>
              </a:r>
            </a:p>
          </p:txBody>
        </p:sp>
        <p:graphicFrame>
          <p:nvGraphicFramePr>
            <p:cNvPr id="93" name="Chart 92">
              <a:extLst>
                <a:ext uri="{FF2B5EF4-FFF2-40B4-BE49-F238E27FC236}">
                  <a16:creationId xmlns:a16="http://schemas.microsoft.com/office/drawing/2014/main" id="{CF2C698A-1DDF-0351-C13E-9F862B7882E2}"/>
                </a:ext>
              </a:extLst>
            </p:cNvPr>
            <p:cNvGraphicFramePr/>
            <p:nvPr/>
          </p:nvGraphicFramePr>
          <p:xfrm>
            <a:off x="3695700" y="2921236"/>
            <a:ext cx="2924174" cy="1949448"/>
          </p:xfrm>
          <a:graphic>
            <a:graphicData uri="http://schemas.openxmlformats.org/drawingml/2006/chart">
              <c:chart xmlns:c="http://schemas.openxmlformats.org/drawingml/2006/chart" xmlns:r="http://schemas.openxmlformats.org/officeDocument/2006/relationships" r:id="rId5"/>
            </a:graphicData>
          </a:graphic>
        </p:graphicFrame>
        <p:sp>
          <p:nvSpPr>
            <p:cNvPr id="99" name="TextBox 98">
              <a:extLst>
                <a:ext uri="{FF2B5EF4-FFF2-40B4-BE49-F238E27FC236}">
                  <a16:creationId xmlns:a16="http://schemas.microsoft.com/office/drawing/2014/main" id="{88CE675C-0F81-4C9A-4EF5-39E70BAECD40}"/>
                </a:ext>
              </a:extLst>
            </p:cNvPr>
            <p:cNvSpPr txBox="1"/>
            <p:nvPr/>
          </p:nvSpPr>
          <p:spPr>
            <a:xfrm>
              <a:off x="4366909" y="4785404"/>
              <a:ext cx="1586216" cy="785034"/>
            </a:xfrm>
            <a:prstGeom prst="rect">
              <a:avLst/>
            </a:prstGeom>
            <a:noFill/>
          </p:spPr>
          <p:txBody>
            <a:bodyPr wrap="square" rtlCol="0">
              <a:spAutoFit/>
            </a:bodyPr>
            <a:lstStyle/>
            <a:p>
              <a:pPr marL="63481" lvl="1" algn="ctr"/>
              <a:r>
                <a:rPr lang="en-US" sz="1500" dirty="0"/>
                <a:t>SGAs</a:t>
              </a:r>
              <a:br>
                <a:rPr lang="en-US" sz="1500" dirty="0"/>
              </a:br>
              <a:r>
                <a:rPr lang="en-US" sz="1500" dirty="0"/>
                <a:t>With No Prior</a:t>
              </a:r>
              <a:br>
                <a:rPr lang="en-US" sz="1500" dirty="0"/>
              </a:br>
              <a:r>
                <a:rPr lang="en-US" sz="1500" dirty="0"/>
                <a:t>FGA Exposure</a:t>
              </a:r>
            </a:p>
          </p:txBody>
        </p:sp>
        <p:sp>
          <p:nvSpPr>
            <p:cNvPr id="100" name="TextBox 99">
              <a:extLst>
                <a:ext uri="{FF2B5EF4-FFF2-40B4-BE49-F238E27FC236}">
                  <a16:creationId xmlns:a16="http://schemas.microsoft.com/office/drawing/2014/main" id="{A8BCD8B0-BD95-8026-6F22-0DCF509704F7}"/>
                </a:ext>
              </a:extLst>
            </p:cNvPr>
            <p:cNvSpPr txBox="1"/>
            <p:nvPr/>
          </p:nvSpPr>
          <p:spPr>
            <a:xfrm>
              <a:off x="4859253" y="3569021"/>
              <a:ext cx="638316" cy="646203"/>
            </a:xfrm>
            <a:prstGeom prst="rect">
              <a:avLst/>
            </a:prstGeom>
            <a:noFill/>
          </p:spPr>
          <p:txBody>
            <a:bodyPr wrap="none" rtlCol="0" anchor="ctr">
              <a:spAutoFit/>
            </a:bodyPr>
            <a:lstStyle/>
            <a:p>
              <a:pPr algn="ctr"/>
              <a:r>
                <a:rPr lang="en-US" sz="3599" b="1" dirty="0">
                  <a:solidFill>
                    <a:schemeClr val="accent1"/>
                  </a:solidFill>
                </a:rPr>
                <a:t>7</a:t>
              </a:r>
              <a:r>
                <a:rPr lang="en-US" sz="2599" b="1" baseline="48000" dirty="0">
                  <a:solidFill>
                    <a:schemeClr val="accent1"/>
                  </a:solidFill>
                </a:rPr>
                <a:t>%</a:t>
              </a:r>
            </a:p>
          </p:txBody>
        </p:sp>
        <p:sp>
          <p:nvSpPr>
            <p:cNvPr id="101" name="TextBox 100">
              <a:extLst>
                <a:ext uri="{FF2B5EF4-FFF2-40B4-BE49-F238E27FC236}">
                  <a16:creationId xmlns:a16="http://schemas.microsoft.com/office/drawing/2014/main" id="{C1AC6C2F-8DB6-6C5F-F3C9-94D719C89150}"/>
                </a:ext>
              </a:extLst>
            </p:cNvPr>
            <p:cNvSpPr txBox="1"/>
            <p:nvPr/>
          </p:nvSpPr>
          <p:spPr>
            <a:xfrm>
              <a:off x="2778386" y="3569021"/>
              <a:ext cx="894797" cy="646203"/>
            </a:xfrm>
            <a:prstGeom prst="rect">
              <a:avLst/>
            </a:prstGeom>
            <a:noFill/>
          </p:spPr>
          <p:txBody>
            <a:bodyPr wrap="none" rtlCol="0" anchor="ctr">
              <a:spAutoFit/>
            </a:bodyPr>
            <a:lstStyle/>
            <a:p>
              <a:pPr algn="ctr"/>
              <a:r>
                <a:rPr lang="en-US" sz="3599" b="1" dirty="0">
                  <a:solidFill>
                    <a:schemeClr val="accent1"/>
                  </a:solidFill>
                </a:rPr>
                <a:t>21</a:t>
              </a:r>
              <a:r>
                <a:rPr lang="en-US" sz="2599" b="1" baseline="48000" dirty="0">
                  <a:solidFill>
                    <a:schemeClr val="accent1"/>
                  </a:solidFill>
                </a:rPr>
                <a:t>%</a:t>
              </a:r>
            </a:p>
          </p:txBody>
        </p:sp>
        <p:sp>
          <p:nvSpPr>
            <p:cNvPr id="102" name="TextBox 101">
              <a:extLst>
                <a:ext uri="{FF2B5EF4-FFF2-40B4-BE49-F238E27FC236}">
                  <a16:creationId xmlns:a16="http://schemas.microsoft.com/office/drawing/2014/main" id="{CC305520-8897-6AC0-72BF-274377AB25AA}"/>
                </a:ext>
              </a:extLst>
            </p:cNvPr>
            <p:cNvSpPr txBox="1"/>
            <p:nvPr/>
          </p:nvSpPr>
          <p:spPr>
            <a:xfrm>
              <a:off x="835286" y="3569021"/>
              <a:ext cx="894797" cy="646203"/>
            </a:xfrm>
            <a:prstGeom prst="rect">
              <a:avLst/>
            </a:prstGeom>
            <a:noFill/>
          </p:spPr>
          <p:txBody>
            <a:bodyPr wrap="none" rtlCol="0" anchor="ctr">
              <a:spAutoFit/>
            </a:bodyPr>
            <a:lstStyle/>
            <a:p>
              <a:pPr algn="ctr"/>
              <a:r>
                <a:rPr lang="en-US" sz="3599" b="1" dirty="0">
                  <a:solidFill>
                    <a:schemeClr val="accent1"/>
                  </a:solidFill>
                </a:rPr>
                <a:t>30</a:t>
              </a:r>
              <a:r>
                <a:rPr lang="en-US" sz="2599" b="1" baseline="48000" dirty="0">
                  <a:solidFill>
                    <a:schemeClr val="accent1"/>
                  </a:solidFill>
                </a:rPr>
                <a:t>%</a:t>
              </a:r>
            </a:p>
          </p:txBody>
        </p:sp>
      </p:grpSp>
    </p:spTree>
    <p:extLst>
      <p:ext uri="{BB962C8B-B14F-4D97-AF65-F5344CB8AC3E}">
        <p14:creationId xmlns:p14="http://schemas.microsoft.com/office/powerpoint/2010/main" val="627338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AFD2EA2-780D-3944-A9B2-0FBC17A2C41A}"/>
              </a:ext>
            </a:extLst>
          </p:cNvPr>
          <p:cNvPicPr>
            <a:picLocks noChangeAspect="1"/>
          </p:cNvPicPr>
          <p:nvPr/>
        </p:nvPicPr>
        <p:blipFill rotWithShape="1">
          <a:blip r:embed="rId3"/>
          <a:srcRect t="5278" b="2361"/>
          <a:stretch/>
        </p:blipFill>
        <p:spPr>
          <a:xfrm flipH="1">
            <a:off x="-1" y="454897"/>
            <a:ext cx="12188825" cy="6332476"/>
          </a:xfrm>
          <a:prstGeom prst="rect">
            <a:avLst/>
          </a:prstGeom>
        </p:spPr>
      </p:pic>
      <p:sp>
        <p:nvSpPr>
          <p:cNvPr id="34" name="Rectangle 33">
            <a:extLst>
              <a:ext uri="{FF2B5EF4-FFF2-40B4-BE49-F238E27FC236}">
                <a16:creationId xmlns:a16="http://schemas.microsoft.com/office/drawing/2014/main" id="{60AD6B9D-FAD6-6402-192F-7A1805459755}"/>
              </a:ext>
            </a:extLst>
          </p:cNvPr>
          <p:cNvSpPr/>
          <p:nvPr/>
        </p:nvSpPr>
        <p:spPr>
          <a:xfrm>
            <a:off x="0" y="6634066"/>
            <a:ext cx="12188825" cy="2239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6" name="Slide Number Placeholder 5"/>
          <p:cNvSpPr>
            <a:spLocks noGrp="1"/>
          </p:cNvSpPr>
          <p:nvPr>
            <p:ph type="sldNum" sz="quarter" idx="4"/>
          </p:nvPr>
        </p:nvSpPr>
        <p:spPr>
          <a:xfrm>
            <a:off x="11679984" y="6108192"/>
            <a:ext cx="304720" cy="393328"/>
          </a:xfrm>
        </p:spPr>
        <p:txBody>
          <a:bodyPr/>
          <a:lstStyle/>
          <a:p>
            <a:fld id="{F3C1FD0B-2342-48FB-A867-BE1FD0EAA53B}" type="slidenum">
              <a:rPr lang="en-US"/>
              <a:pPr/>
              <a:t>4</a:t>
            </a:fld>
            <a:endParaRPr lang="en-US" dirty="0"/>
          </a:p>
        </p:txBody>
      </p:sp>
      <p:sp>
        <p:nvSpPr>
          <p:cNvPr id="31" name="Text Placeholder 10">
            <a:extLst>
              <a:ext uri="{FF2B5EF4-FFF2-40B4-BE49-F238E27FC236}">
                <a16:creationId xmlns:a16="http://schemas.microsoft.com/office/drawing/2014/main" id="{A516929F-5F10-972C-75B6-DC88AEC5622A}"/>
              </a:ext>
            </a:extLst>
          </p:cNvPr>
          <p:cNvSpPr>
            <a:spLocks noGrp="1"/>
          </p:cNvSpPr>
          <p:nvPr>
            <p:ph type="body" sz="quarter" idx="10"/>
          </p:nvPr>
        </p:nvSpPr>
        <p:spPr/>
        <p:txBody>
          <a:bodyPr/>
          <a:lstStyle/>
          <a:p>
            <a:r>
              <a:rPr lang="en-US" dirty="0"/>
              <a:t>Hypothetical Patient Case 1</a:t>
            </a:r>
          </a:p>
        </p:txBody>
      </p:sp>
      <p:sp>
        <p:nvSpPr>
          <p:cNvPr id="66" name="Rectangle 65"/>
          <p:cNvSpPr/>
          <p:nvPr/>
        </p:nvSpPr>
        <p:spPr>
          <a:xfrm>
            <a:off x="977900" y="1029325"/>
            <a:ext cx="4919047" cy="1580738"/>
          </a:xfrm>
          <a:prstGeom prst="rect">
            <a:avLst/>
          </a:prstGeom>
          <a:solidFill>
            <a:srgbClr val="6B6B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6">
              <a:defRPr/>
            </a:pPr>
            <a:r>
              <a:rPr lang="en-US" sz="2000" dirty="0">
                <a:solidFill>
                  <a:prstClr val="white"/>
                </a:solidFill>
                <a:latin typeface="Arial Narrow" panose="020B0606020202030204" pitchFamily="34" charset="0"/>
              </a:rPr>
              <a:t>Paul, a 55-year-old man with chronic schizophrenia living at an adult home, presents to his treating clinician after a caregiver noticed his hands seemed to be moving “all the time.”</a:t>
            </a:r>
          </a:p>
        </p:txBody>
      </p:sp>
      <p:sp>
        <p:nvSpPr>
          <p:cNvPr id="22" name="TextBox 21">
            <a:extLst>
              <a:ext uri="{FF2B5EF4-FFF2-40B4-BE49-F238E27FC236}">
                <a16:creationId xmlns:a16="http://schemas.microsoft.com/office/drawing/2014/main" id="{DD235C89-698C-4B6A-9948-A585D42445BF}"/>
              </a:ext>
            </a:extLst>
          </p:cNvPr>
          <p:cNvSpPr txBox="1"/>
          <p:nvPr/>
        </p:nvSpPr>
        <p:spPr>
          <a:xfrm>
            <a:off x="977900" y="6676179"/>
            <a:ext cx="11289899" cy="139029"/>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defTabSz="914126">
              <a:spcBef>
                <a:spcPts val="0"/>
              </a:spcBef>
              <a:spcAft>
                <a:spcPts val="0"/>
              </a:spcAft>
              <a:buClrTx/>
              <a:defRPr/>
            </a:pPr>
            <a:r>
              <a:rPr lang="en-US" b="1" dirty="0">
                <a:solidFill>
                  <a:prstClr val="white"/>
                </a:solidFill>
                <a:latin typeface="+mj-lt"/>
              </a:rPr>
              <a:t>BID, twice per day; BMI, body mass index; BP: blood pressure; q4wk, every 4 weeks.</a:t>
            </a:r>
          </a:p>
        </p:txBody>
      </p:sp>
      <p:sp>
        <p:nvSpPr>
          <p:cNvPr id="56" name="Rectangle 55"/>
          <p:cNvSpPr/>
          <p:nvPr/>
        </p:nvSpPr>
        <p:spPr>
          <a:xfrm>
            <a:off x="6882350" y="2564024"/>
            <a:ext cx="4643231" cy="331446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32" tIns="91416" rIns="182832" bIns="182832" numCol="1" spcCol="91440" rtlCol="0" anchor="ctr"/>
          <a:lstStyle/>
          <a:p>
            <a:pPr defTabSz="914126">
              <a:spcAft>
                <a:spcPts val="100"/>
              </a:spcAft>
              <a:defRPr/>
            </a:pPr>
            <a:endParaRPr lang="en-US" sz="1500" dirty="0">
              <a:solidFill>
                <a:srgbClr val="000000"/>
              </a:solidFill>
              <a:latin typeface="Arial Narrow" panose="020B0606020202030204" pitchFamily="34" charset="0"/>
            </a:endParaRPr>
          </a:p>
        </p:txBody>
      </p:sp>
      <p:sp>
        <p:nvSpPr>
          <p:cNvPr id="2" name="Rectangle 1"/>
          <p:cNvSpPr/>
          <p:nvPr/>
        </p:nvSpPr>
        <p:spPr>
          <a:xfrm>
            <a:off x="9254752" y="2937195"/>
            <a:ext cx="2070698" cy="1853871"/>
          </a:xfrm>
          <a:prstGeom prst="rect">
            <a:avLst/>
          </a:prstGeom>
        </p:spPr>
        <p:txBody>
          <a:bodyPr wrap="square">
            <a:spAutoFit/>
          </a:bodyPr>
          <a:lstStyle/>
          <a:p>
            <a:pPr marL="174573" indent="-174573" defTabSz="914126">
              <a:spcAft>
                <a:spcPts val="100"/>
              </a:spcAft>
              <a:buClr>
                <a:schemeClr val="accent1"/>
              </a:buClr>
              <a:buFont typeface="Arial" panose="020B0604020202020204" pitchFamily="34" charset="0"/>
              <a:buChar char="•"/>
              <a:defRPr/>
            </a:pPr>
            <a:r>
              <a:rPr lang="en-US" sz="1600" dirty="0">
                <a:solidFill>
                  <a:srgbClr val="000000"/>
                </a:solidFill>
                <a:latin typeface="Arial Narrow" panose="020B0606020202030204" pitchFamily="34" charset="0"/>
              </a:rPr>
              <a:t>Current medications:</a:t>
            </a:r>
          </a:p>
          <a:p>
            <a:pPr marL="379299" lvl="1" indent="-174573" defTabSz="914126">
              <a:spcAft>
                <a:spcPts val="100"/>
              </a:spcAft>
              <a:buClr>
                <a:schemeClr val="accent1"/>
              </a:buClr>
              <a:buFont typeface="Arial" panose="020B0604020202020204" pitchFamily="34" charset="0"/>
              <a:buChar char="–"/>
              <a:defRPr/>
            </a:pPr>
            <a:r>
              <a:rPr lang="en-US" sz="1600" dirty="0">
                <a:solidFill>
                  <a:srgbClr val="000000"/>
                </a:solidFill>
                <a:latin typeface="Arial Narrow" panose="020B0606020202030204" pitchFamily="34" charset="0"/>
              </a:rPr>
              <a:t>Aripiprazole lauroxil 882 mg q4wk</a:t>
            </a:r>
          </a:p>
          <a:p>
            <a:pPr marL="379299" lvl="1" indent="-174573" defTabSz="914126">
              <a:spcAft>
                <a:spcPts val="100"/>
              </a:spcAft>
              <a:buClr>
                <a:schemeClr val="accent1"/>
              </a:buClr>
              <a:buFont typeface="Arial" panose="020B0604020202020204" pitchFamily="34" charset="0"/>
              <a:buChar char="–"/>
              <a:defRPr/>
            </a:pPr>
            <a:r>
              <a:rPr lang="en-US" sz="1600" dirty="0">
                <a:solidFill>
                  <a:srgbClr val="000000"/>
                </a:solidFill>
                <a:latin typeface="Arial Narrow" panose="020B0606020202030204" pitchFamily="34" charset="0"/>
              </a:rPr>
              <a:t>Benztropine</a:t>
            </a:r>
            <a:br>
              <a:rPr lang="en-US" sz="1600" dirty="0">
                <a:solidFill>
                  <a:srgbClr val="000000"/>
                </a:solidFill>
                <a:latin typeface="Arial Narrow" panose="020B0606020202030204" pitchFamily="34" charset="0"/>
              </a:rPr>
            </a:br>
            <a:r>
              <a:rPr lang="en-US" sz="1600" dirty="0">
                <a:solidFill>
                  <a:srgbClr val="000000"/>
                </a:solidFill>
                <a:latin typeface="Arial Narrow" panose="020B0606020202030204" pitchFamily="34" charset="0"/>
              </a:rPr>
              <a:t>2 mg BID</a:t>
            </a:r>
          </a:p>
          <a:p>
            <a:pPr marL="379299" lvl="1" indent="-174573" defTabSz="914126">
              <a:spcAft>
                <a:spcPts val="100"/>
              </a:spcAft>
              <a:buClr>
                <a:schemeClr val="accent1"/>
              </a:buClr>
              <a:buFont typeface="Arial" panose="020B0604020202020204" pitchFamily="34" charset="0"/>
              <a:buChar char="–"/>
              <a:defRPr/>
            </a:pPr>
            <a:r>
              <a:rPr lang="en-US" sz="1600" dirty="0">
                <a:solidFill>
                  <a:srgbClr val="000000"/>
                </a:solidFill>
                <a:latin typeface="Arial Narrow" panose="020B0606020202030204" pitchFamily="34" charset="0"/>
              </a:rPr>
              <a:t>Amlodipine</a:t>
            </a:r>
            <a:br>
              <a:rPr lang="en-US" sz="1600" dirty="0">
                <a:solidFill>
                  <a:srgbClr val="000000"/>
                </a:solidFill>
                <a:latin typeface="Arial Narrow" panose="020B0606020202030204" pitchFamily="34" charset="0"/>
              </a:rPr>
            </a:br>
            <a:r>
              <a:rPr lang="en-US" sz="1600" dirty="0">
                <a:solidFill>
                  <a:srgbClr val="000000"/>
                </a:solidFill>
                <a:latin typeface="Arial Narrow" panose="020B0606020202030204" pitchFamily="34" charset="0"/>
              </a:rPr>
              <a:t>5 mg daily </a:t>
            </a:r>
          </a:p>
        </p:txBody>
      </p:sp>
      <p:sp>
        <p:nvSpPr>
          <p:cNvPr id="15" name="Rectangle 14"/>
          <p:cNvSpPr/>
          <p:nvPr/>
        </p:nvSpPr>
        <p:spPr>
          <a:xfrm>
            <a:off x="7007809" y="2691749"/>
            <a:ext cx="2070698" cy="2669267"/>
          </a:xfrm>
          <a:prstGeom prst="rect">
            <a:avLst/>
          </a:prstGeom>
        </p:spPr>
        <p:txBody>
          <a:bodyPr wrap="square">
            <a:spAutoFit/>
          </a:bodyPr>
          <a:lstStyle/>
          <a:p>
            <a:pPr defTabSz="914126">
              <a:spcAft>
                <a:spcPts val="100"/>
              </a:spcAft>
              <a:defRPr/>
            </a:pPr>
            <a:r>
              <a:rPr lang="en-US" sz="1600" b="1" dirty="0">
                <a:solidFill>
                  <a:schemeClr val="tx2"/>
                </a:solidFill>
                <a:latin typeface="Arial Narrow" panose="020B0606020202030204" pitchFamily="34" charset="0"/>
              </a:rPr>
              <a:t>Patient Information</a:t>
            </a:r>
          </a:p>
          <a:p>
            <a:pPr marL="174573" indent="-174573" defTabSz="914126">
              <a:spcAft>
                <a:spcPts val="100"/>
              </a:spcAft>
              <a:buClr>
                <a:schemeClr val="accent1"/>
              </a:buClr>
              <a:buFont typeface="Arial" panose="020B0604020202020204" pitchFamily="34" charset="0"/>
              <a:buChar char="•"/>
              <a:defRPr/>
            </a:pPr>
            <a:r>
              <a:rPr lang="en-US" sz="1600" dirty="0">
                <a:solidFill>
                  <a:srgbClr val="000000"/>
                </a:solidFill>
                <a:latin typeface="Arial Narrow" panose="020B0606020202030204" pitchFamily="34" charset="0"/>
              </a:rPr>
              <a:t>Name: Paul B.</a:t>
            </a:r>
          </a:p>
          <a:p>
            <a:pPr marL="174573" indent="-174573" defTabSz="914126">
              <a:spcAft>
                <a:spcPts val="100"/>
              </a:spcAft>
              <a:buClr>
                <a:schemeClr val="accent1"/>
              </a:buClr>
              <a:buFont typeface="Arial" panose="020B0604020202020204" pitchFamily="34" charset="0"/>
              <a:buChar char="•"/>
              <a:defRPr/>
            </a:pPr>
            <a:r>
              <a:rPr lang="en-US" sz="1600" dirty="0">
                <a:solidFill>
                  <a:srgbClr val="000000"/>
                </a:solidFill>
                <a:latin typeface="Arial Narrow" panose="020B0606020202030204" pitchFamily="34" charset="0"/>
              </a:rPr>
              <a:t>Age: 55 y</a:t>
            </a:r>
          </a:p>
          <a:p>
            <a:pPr marL="174573" indent="-174573" defTabSz="914126">
              <a:spcAft>
                <a:spcPts val="100"/>
              </a:spcAft>
              <a:buClr>
                <a:schemeClr val="accent1"/>
              </a:buClr>
              <a:buFont typeface="Arial" panose="020B0604020202020204" pitchFamily="34" charset="0"/>
              <a:buChar char="•"/>
              <a:defRPr/>
            </a:pPr>
            <a:r>
              <a:rPr lang="en-US" sz="1600" dirty="0">
                <a:solidFill>
                  <a:srgbClr val="000000"/>
                </a:solidFill>
                <a:latin typeface="Arial Narrow" panose="020B0606020202030204" pitchFamily="34" charset="0"/>
              </a:rPr>
              <a:t>Sex: Male</a:t>
            </a:r>
          </a:p>
          <a:p>
            <a:pPr marL="174573" indent="-174573" defTabSz="914126">
              <a:spcAft>
                <a:spcPts val="100"/>
              </a:spcAft>
              <a:buClr>
                <a:schemeClr val="accent1"/>
              </a:buClr>
              <a:buFont typeface="Arial" panose="020B0604020202020204" pitchFamily="34" charset="0"/>
              <a:buChar char="•"/>
              <a:defRPr/>
            </a:pPr>
            <a:r>
              <a:rPr lang="en-US" sz="1600" dirty="0">
                <a:solidFill>
                  <a:srgbClr val="000000"/>
                </a:solidFill>
                <a:latin typeface="Arial Narrow" panose="020B0606020202030204" pitchFamily="34" charset="0"/>
              </a:rPr>
              <a:t>Race/ethnicity: White</a:t>
            </a:r>
          </a:p>
          <a:p>
            <a:pPr marL="174573" indent="-174573" defTabSz="914126">
              <a:spcAft>
                <a:spcPts val="100"/>
              </a:spcAft>
              <a:buClr>
                <a:schemeClr val="accent1"/>
              </a:buClr>
              <a:buFont typeface="Arial" panose="020B0604020202020204" pitchFamily="34" charset="0"/>
              <a:buChar char="•"/>
              <a:defRPr/>
            </a:pPr>
            <a:r>
              <a:rPr lang="en-US" sz="1600" dirty="0">
                <a:solidFill>
                  <a:srgbClr val="000000"/>
                </a:solidFill>
                <a:latin typeface="Arial Narrow" panose="020B0606020202030204" pitchFamily="34" charset="0"/>
              </a:rPr>
              <a:t>BMI: 26</a:t>
            </a:r>
          </a:p>
          <a:p>
            <a:pPr marL="174573" indent="-174573" defTabSz="914126">
              <a:spcAft>
                <a:spcPts val="100"/>
              </a:spcAft>
              <a:buClr>
                <a:schemeClr val="accent1"/>
              </a:buClr>
              <a:buFont typeface="Arial" panose="020B0604020202020204" pitchFamily="34" charset="0"/>
              <a:buChar char="•"/>
              <a:defRPr/>
            </a:pPr>
            <a:r>
              <a:rPr lang="en-US" sz="1600" dirty="0">
                <a:solidFill>
                  <a:srgbClr val="000000"/>
                </a:solidFill>
                <a:latin typeface="Arial Narrow" panose="020B0606020202030204" pitchFamily="34" charset="0"/>
              </a:rPr>
              <a:t>BP: 160/100 mm Hg</a:t>
            </a:r>
          </a:p>
          <a:p>
            <a:pPr marL="174573" indent="-174573" defTabSz="914126">
              <a:spcAft>
                <a:spcPts val="100"/>
              </a:spcAft>
              <a:buClr>
                <a:schemeClr val="accent1"/>
              </a:buClr>
              <a:buFont typeface="Arial" panose="020B0604020202020204" pitchFamily="34" charset="0"/>
              <a:buChar char="•"/>
              <a:defRPr/>
            </a:pPr>
            <a:r>
              <a:rPr lang="en-US" sz="1600" dirty="0">
                <a:solidFill>
                  <a:srgbClr val="000000"/>
                </a:solidFill>
                <a:latin typeface="Arial Narrow" panose="020B0606020202030204" pitchFamily="34" charset="0"/>
              </a:rPr>
              <a:t>Current problems: </a:t>
            </a:r>
          </a:p>
          <a:p>
            <a:pPr marL="379299" lvl="1" indent="-174573" defTabSz="914126">
              <a:spcAft>
                <a:spcPts val="100"/>
              </a:spcAft>
              <a:buClr>
                <a:schemeClr val="accent1"/>
              </a:buClr>
              <a:buFont typeface="Arial" panose="020B0604020202020204" pitchFamily="34" charset="0"/>
              <a:buChar char="–"/>
              <a:defRPr/>
            </a:pPr>
            <a:r>
              <a:rPr lang="en-US" sz="1600" dirty="0">
                <a:solidFill>
                  <a:srgbClr val="000000"/>
                </a:solidFill>
                <a:latin typeface="Arial Narrow" panose="020B0606020202030204" pitchFamily="34" charset="0"/>
              </a:rPr>
              <a:t>Schizophrenia</a:t>
            </a:r>
          </a:p>
          <a:p>
            <a:pPr marL="379299" lvl="1" indent="-174573" defTabSz="914126">
              <a:spcAft>
                <a:spcPts val="100"/>
              </a:spcAft>
              <a:buClr>
                <a:schemeClr val="accent1"/>
              </a:buClr>
              <a:buFont typeface="Arial" panose="020B0604020202020204" pitchFamily="34" charset="0"/>
              <a:buChar char="–"/>
              <a:defRPr/>
            </a:pPr>
            <a:r>
              <a:rPr lang="en-US" sz="1600" dirty="0">
                <a:solidFill>
                  <a:srgbClr val="000000"/>
                </a:solidFill>
                <a:latin typeface="Arial Narrow" panose="020B0606020202030204" pitchFamily="34" charset="0"/>
              </a:rPr>
              <a:t>Hypertension</a:t>
            </a:r>
          </a:p>
        </p:txBody>
      </p:sp>
      <p:pic>
        <p:nvPicPr>
          <p:cNvPr id="16" name="Picture 15"/>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230472" y="2354768"/>
            <a:ext cx="5559994" cy="4493009"/>
          </a:xfrm>
          <a:prstGeom prst="rect">
            <a:avLst/>
          </a:prstGeom>
        </p:spPr>
      </p:pic>
      <p:grpSp>
        <p:nvGrpSpPr>
          <p:cNvPr id="35" name="Group 34">
            <a:extLst>
              <a:ext uri="{FF2B5EF4-FFF2-40B4-BE49-F238E27FC236}">
                <a16:creationId xmlns:a16="http://schemas.microsoft.com/office/drawing/2014/main" id="{DA70CCDE-AB5E-BFED-35A0-E26A571FC6C5}"/>
              </a:ext>
            </a:extLst>
          </p:cNvPr>
          <p:cNvGrpSpPr/>
          <p:nvPr/>
        </p:nvGrpSpPr>
        <p:grpSpPr>
          <a:xfrm>
            <a:off x="8075092" y="-8633"/>
            <a:ext cx="3666170" cy="531147"/>
            <a:chOff x="8077195" y="-9529"/>
            <a:chExt cx="3667125" cy="485778"/>
          </a:xfrm>
        </p:grpSpPr>
        <p:sp>
          <p:nvSpPr>
            <p:cNvPr id="36" name="Round Same Side Corner Rectangle 21">
              <a:extLst>
                <a:ext uri="{FF2B5EF4-FFF2-40B4-BE49-F238E27FC236}">
                  <a16:creationId xmlns:a16="http://schemas.microsoft.com/office/drawing/2014/main" id="{5C93D03B-2AFA-FB60-02F0-8F63B4B590F4}"/>
                </a:ext>
              </a:extLst>
            </p:cNvPr>
            <p:cNvSpPr/>
            <p:nvPr/>
          </p:nvSpPr>
          <p:spPr>
            <a:xfrm rot="10800000">
              <a:off x="8077195" y="-9528"/>
              <a:ext cx="3667125" cy="485777"/>
            </a:xfrm>
            <a:prstGeom prst="round2SameRect">
              <a:avLst>
                <a:gd name="adj1" fmla="val 50000"/>
                <a:gd name="adj2" fmla="val 0"/>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b="1" dirty="0">
                <a:solidFill>
                  <a:schemeClr val="bg1">
                    <a:alpha val="75000"/>
                  </a:schemeClr>
                </a:solidFill>
                <a:latin typeface="Arial Narrow"/>
              </a:endParaRPr>
            </a:p>
          </p:txBody>
        </p:sp>
        <p:sp>
          <p:nvSpPr>
            <p:cNvPr id="37" name="Round Same Side Corner Rectangle 22">
              <a:extLst>
                <a:ext uri="{FF2B5EF4-FFF2-40B4-BE49-F238E27FC236}">
                  <a16:creationId xmlns:a16="http://schemas.microsoft.com/office/drawing/2014/main" id="{81A1BED0-EC2A-587A-383D-09A8B7A445A9}"/>
                </a:ext>
              </a:extLst>
            </p:cNvPr>
            <p:cNvSpPr/>
            <p:nvPr/>
          </p:nvSpPr>
          <p:spPr>
            <a:xfrm>
              <a:off x="8077195" y="-9529"/>
              <a:ext cx="3667125" cy="485777"/>
            </a:xfrm>
            <a:prstGeom prst="round2SameRect">
              <a:avLst>
                <a:gd name="adj1" fmla="val 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chemeClr val="bg1"/>
                  </a:solidFill>
                  <a:latin typeface="Arial Narrow"/>
                </a:rPr>
                <a:t>CASE STUDY – PAUL</a:t>
              </a:r>
            </a:p>
          </p:txBody>
        </p:sp>
      </p:grpSp>
    </p:spTree>
    <p:extLst>
      <p:ext uri="{BB962C8B-B14F-4D97-AF65-F5344CB8AC3E}">
        <p14:creationId xmlns:p14="http://schemas.microsoft.com/office/powerpoint/2010/main" val="39690922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That May Increase Risk of TD</a:t>
            </a:r>
          </a:p>
        </p:txBody>
      </p:sp>
      <p:sp>
        <p:nvSpPr>
          <p:cNvPr id="118" name="Text Placeholder 6"/>
          <p:cNvSpPr>
            <a:spLocks noGrp="1"/>
          </p:cNvSpPr>
          <p:nvPr>
            <p:ph type="body" sz="quarter" idx="10"/>
          </p:nvPr>
        </p:nvSpPr>
        <p:spPr/>
        <p:txBody>
          <a:bodyPr/>
          <a:lstStyle/>
          <a:p>
            <a:r>
              <a:rPr lang="en-US" dirty="0"/>
              <a:t>Epidemiology and Risk Factors for Tardive Dyskinesia</a:t>
            </a:r>
          </a:p>
        </p:txBody>
      </p:sp>
      <p:sp>
        <p:nvSpPr>
          <p:cNvPr id="5" name="Slide Number Placeholder 3">
            <a:extLst>
              <a:ext uri="{FF2B5EF4-FFF2-40B4-BE49-F238E27FC236}">
                <a16:creationId xmlns:a16="http://schemas.microsoft.com/office/drawing/2014/main" id="{8202B594-8D21-B7E0-A8A3-5383A8422FA5}"/>
              </a:ext>
            </a:extLst>
          </p:cNvPr>
          <p:cNvSpPr>
            <a:spLocks noGrp="1"/>
          </p:cNvSpPr>
          <p:nvPr>
            <p:ph type="sldNum" sz="quarter" idx="4"/>
          </p:nvPr>
        </p:nvSpPr>
        <p:spPr>
          <a:xfrm>
            <a:off x="11679984" y="6110027"/>
            <a:ext cx="304720" cy="393328"/>
          </a:xfrm>
        </p:spPr>
        <p:txBody>
          <a:bodyPr/>
          <a:lstStyle/>
          <a:p>
            <a:fld id="{F3C1FD0B-2342-48FB-A867-BE1FD0EAA53B}" type="slidenum">
              <a:rPr lang="en-US"/>
              <a:pPr/>
              <a:t>40</a:t>
            </a:fld>
            <a:endParaRPr lang="en-US" dirty="0"/>
          </a:p>
        </p:txBody>
      </p:sp>
      <p:sp>
        <p:nvSpPr>
          <p:cNvPr id="6" name="TextBox 5">
            <a:extLst>
              <a:ext uri="{FF2B5EF4-FFF2-40B4-BE49-F238E27FC236}">
                <a16:creationId xmlns:a16="http://schemas.microsoft.com/office/drawing/2014/main" id="{C6B106DE-6B99-5768-A60F-222848E231F0}"/>
              </a:ext>
            </a:extLst>
          </p:cNvPr>
          <p:cNvSpPr txBox="1"/>
          <p:nvPr/>
        </p:nvSpPr>
        <p:spPr>
          <a:xfrm>
            <a:off x="977900" y="6235297"/>
            <a:ext cx="10574338" cy="276999"/>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b="1" dirty="0"/>
              <a:t>1. </a:t>
            </a:r>
            <a:r>
              <a:rPr lang="en-US" dirty="0" err="1"/>
              <a:t>Woerner</a:t>
            </a:r>
            <a:r>
              <a:rPr lang="en-US" dirty="0"/>
              <a:t> MG, et al. </a:t>
            </a:r>
            <a:r>
              <a:rPr lang="en-US" i="1" dirty="0"/>
              <a:t>Am J Psychiatry</a:t>
            </a:r>
            <a:r>
              <a:rPr lang="en-US" dirty="0"/>
              <a:t>. 1998;155(11):1521-1528. </a:t>
            </a:r>
            <a:r>
              <a:rPr lang="en-US" b="1" dirty="0"/>
              <a:t>2. </a:t>
            </a:r>
            <a:r>
              <a:rPr lang="en-US" dirty="0"/>
              <a:t>Casey DE. </a:t>
            </a:r>
            <a:r>
              <a:rPr lang="en-US" i="1" dirty="0" err="1"/>
              <a:t>Encephale</a:t>
            </a:r>
            <a:r>
              <a:rPr lang="en-US" dirty="0"/>
              <a:t>. 1988;14;221-226. </a:t>
            </a:r>
            <a:r>
              <a:rPr lang="en-US" b="1" dirty="0"/>
              <a:t>3. </a:t>
            </a:r>
            <a:r>
              <a:rPr lang="en-US" dirty="0"/>
              <a:t>Miller DD, et al. </a:t>
            </a:r>
            <a:r>
              <a:rPr lang="en-US" i="1" dirty="0" err="1"/>
              <a:t>Schizophr</a:t>
            </a:r>
            <a:r>
              <a:rPr lang="en-US" i="1" dirty="0"/>
              <a:t> Res. </a:t>
            </a:r>
            <a:r>
              <a:rPr lang="en-US" dirty="0"/>
              <a:t>2005;80:33-43. </a:t>
            </a:r>
            <a:r>
              <a:rPr lang="en-US" b="1" dirty="0"/>
              <a:t>4. </a:t>
            </a:r>
            <a:r>
              <a:rPr lang="en-US" dirty="0" err="1"/>
              <a:t>Turrone</a:t>
            </a:r>
            <a:r>
              <a:rPr lang="en-US" dirty="0"/>
              <a:t> P, et al. </a:t>
            </a:r>
            <a:r>
              <a:rPr lang="en-US" i="1" dirty="0"/>
              <a:t>Can J Psychiatry</a:t>
            </a:r>
            <a:r>
              <a:rPr lang="en-US" dirty="0"/>
              <a:t>. 2000;45(3):288-290. </a:t>
            </a:r>
            <a:r>
              <a:rPr lang="en-US" b="1" dirty="0"/>
              <a:t>5.</a:t>
            </a:r>
            <a:r>
              <a:rPr lang="en-US" dirty="0"/>
              <a:t> Divac N, et al. </a:t>
            </a:r>
            <a:r>
              <a:rPr lang="en-US" i="1" dirty="0"/>
              <a:t>Biomed Res Int. </a:t>
            </a:r>
            <a:r>
              <a:rPr lang="en-US" dirty="0"/>
              <a:t>2014;2014:656370.</a:t>
            </a:r>
          </a:p>
        </p:txBody>
      </p:sp>
      <p:grpSp>
        <p:nvGrpSpPr>
          <p:cNvPr id="7" name="Group 6">
            <a:extLst>
              <a:ext uri="{FF2B5EF4-FFF2-40B4-BE49-F238E27FC236}">
                <a16:creationId xmlns:a16="http://schemas.microsoft.com/office/drawing/2014/main" id="{A7E570A1-C81F-8DD8-6842-BEBE0669030B}"/>
              </a:ext>
            </a:extLst>
          </p:cNvPr>
          <p:cNvGrpSpPr/>
          <p:nvPr/>
        </p:nvGrpSpPr>
        <p:grpSpPr>
          <a:xfrm>
            <a:off x="4340467" y="2339191"/>
            <a:ext cx="746932" cy="822414"/>
            <a:chOff x="-1421974" y="2313953"/>
            <a:chExt cx="1133249" cy="1247775"/>
          </a:xfrm>
        </p:grpSpPr>
        <p:sp>
          <p:nvSpPr>
            <p:cNvPr id="8" name="Freeform 14">
              <a:extLst>
                <a:ext uri="{FF2B5EF4-FFF2-40B4-BE49-F238E27FC236}">
                  <a16:creationId xmlns:a16="http://schemas.microsoft.com/office/drawing/2014/main" id="{EEE69D2F-7456-D549-F748-E38E3DBD2E9F}"/>
                </a:ext>
              </a:extLst>
            </p:cNvPr>
            <p:cNvSpPr>
              <a:spLocks/>
            </p:cNvSpPr>
            <p:nvPr/>
          </p:nvSpPr>
          <p:spPr bwMode="auto">
            <a:xfrm>
              <a:off x="-1421974" y="2313953"/>
              <a:ext cx="1133249" cy="1247775"/>
            </a:xfrm>
            <a:custGeom>
              <a:avLst/>
              <a:gdLst>
                <a:gd name="T0" fmla="*/ 215 w 334"/>
                <a:gd name="T1" fmla="*/ 323 h 368"/>
                <a:gd name="T2" fmla="*/ 215 w 334"/>
                <a:gd name="T3" fmla="*/ 368 h 368"/>
                <a:gd name="T4" fmla="*/ 67 w 334"/>
                <a:gd name="T5" fmla="*/ 368 h 368"/>
                <a:gd name="T6" fmla="*/ 67 w 334"/>
                <a:gd name="T7" fmla="*/ 364 h 368"/>
                <a:gd name="T8" fmla="*/ 67 w 334"/>
                <a:gd name="T9" fmla="*/ 269 h 368"/>
                <a:gd name="T10" fmla="*/ 63 w 334"/>
                <a:gd name="T11" fmla="*/ 261 h 368"/>
                <a:gd name="T12" fmla="*/ 9 w 334"/>
                <a:gd name="T13" fmla="*/ 182 h 368"/>
                <a:gd name="T14" fmla="*/ 24 w 334"/>
                <a:gd name="T15" fmla="*/ 74 h 368"/>
                <a:gd name="T16" fmla="*/ 127 w 334"/>
                <a:gd name="T17" fmla="*/ 6 h 368"/>
                <a:gd name="T18" fmla="*/ 240 w 334"/>
                <a:gd name="T19" fmla="*/ 40 h 368"/>
                <a:gd name="T20" fmla="*/ 287 w 334"/>
                <a:gd name="T21" fmla="*/ 128 h 368"/>
                <a:gd name="T22" fmla="*/ 289 w 334"/>
                <a:gd name="T23" fmla="*/ 154 h 368"/>
                <a:gd name="T24" fmla="*/ 290 w 334"/>
                <a:gd name="T25" fmla="*/ 162 h 368"/>
                <a:gd name="T26" fmla="*/ 332 w 334"/>
                <a:gd name="T27" fmla="*/ 251 h 368"/>
                <a:gd name="T28" fmla="*/ 334 w 334"/>
                <a:gd name="T29" fmla="*/ 254 h 368"/>
                <a:gd name="T30" fmla="*/ 288 w 334"/>
                <a:gd name="T31" fmla="*/ 254 h 368"/>
                <a:gd name="T32" fmla="*/ 288 w 334"/>
                <a:gd name="T33" fmla="*/ 259 h 368"/>
                <a:gd name="T34" fmla="*/ 287 w 334"/>
                <a:gd name="T35" fmla="*/ 291 h 368"/>
                <a:gd name="T36" fmla="*/ 256 w 334"/>
                <a:gd name="T37" fmla="*/ 322 h 368"/>
                <a:gd name="T38" fmla="*/ 220 w 334"/>
                <a:gd name="T39" fmla="*/ 323 h 368"/>
                <a:gd name="T40" fmla="*/ 215 w 334"/>
                <a:gd name="T41" fmla="*/ 323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4" h="368">
                  <a:moveTo>
                    <a:pt x="215" y="323"/>
                  </a:moveTo>
                  <a:cubicBezTo>
                    <a:pt x="215" y="338"/>
                    <a:pt x="215" y="353"/>
                    <a:pt x="215" y="368"/>
                  </a:cubicBezTo>
                  <a:cubicBezTo>
                    <a:pt x="165" y="368"/>
                    <a:pt x="116" y="368"/>
                    <a:pt x="67" y="368"/>
                  </a:cubicBezTo>
                  <a:cubicBezTo>
                    <a:pt x="67" y="367"/>
                    <a:pt x="67" y="365"/>
                    <a:pt x="67" y="364"/>
                  </a:cubicBezTo>
                  <a:cubicBezTo>
                    <a:pt x="67" y="332"/>
                    <a:pt x="67" y="301"/>
                    <a:pt x="67" y="269"/>
                  </a:cubicBezTo>
                  <a:cubicBezTo>
                    <a:pt x="67" y="265"/>
                    <a:pt x="66" y="263"/>
                    <a:pt x="63" y="261"/>
                  </a:cubicBezTo>
                  <a:cubicBezTo>
                    <a:pt x="36" y="241"/>
                    <a:pt x="17" y="215"/>
                    <a:pt x="9" y="182"/>
                  </a:cubicBezTo>
                  <a:cubicBezTo>
                    <a:pt x="0" y="144"/>
                    <a:pt x="4" y="108"/>
                    <a:pt x="24" y="74"/>
                  </a:cubicBezTo>
                  <a:cubicBezTo>
                    <a:pt x="48" y="36"/>
                    <a:pt x="82" y="13"/>
                    <a:pt x="127" y="6"/>
                  </a:cubicBezTo>
                  <a:cubicBezTo>
                    <a:pt x="170" y="0"/>
                    <a:pt x="208" y="12"/>
                    <a:pt x="240" y="40"/>
                  </a:cubicBezTo>
                  <a:cubicBezTo>
                    <a:pt x="267" y="64"/>
                    <a:pt x="283" y="93"/>
                    <a:pt x="287" y="128"/>
                  </a:cubicBezTo>
                  <a:cubicBezTo>
                    <a:pt x="288" y="137"/>
                    <a:pt x="288" y="145"/>
                    <a:pt x="289" y="154"/>
                  </a:cubicBezTo>
                  <a:cubicBezTo>
                    <a:pt x="289" y="157"/>
                    <a:pt x="289" y="159"/>
                    <a:pt x="290" y="162"/>
                  </a:cubicBezTo>
                  <a:cubicBezTo>
                    <a:pt x="304" y="191"/>
                    <a:pt x="318" y="221"/>
                    <a:pt x="332" y="251"/>
                  </a:cubicBezTo>
                  <a:cubicBezTo>
                    <a:pt x="333" y="252"/>
                    <a:pt x="333" y="253"/>
                    <a:pt x="334" y="254"/>
                  </a:cubicBezTo>
                  <a:cubicBezTo>
                    <a:pt x="319" y="254"/>
                    <a:pt x="304" y="254"/>
                    <a:pt x="288" y="254"/>
                  </a:cubicBezTo>
                  <a:cubicBezTo>
                    <a:pt x="288" y="256"/>
                    <a:pt x="288" y="257"/>
                    <a:pt x="288" y="259"/>
                  </a:cubicBezTo>
                  <a:cubicBezTo>
                    <a:pt x="288" y="269"/>
                    <a:pt x="289" y="280"/>
                    <a:pt x="287" y="291"/>
                  </a:cubicBezTo>
                  <a:cubicBezTo>
                    <a:pt x="285" y="310"/>
                    <a:pt x="275" y="319"/>
                    <a:pt x="256" y="322"/>
                  </a:cubicBezTo>
                  <a:cubicBezTo>
                    <a:pt x="244" y="323"/>
                    <a:pt x="232" y="322"/>
                    <a:pt x="220" y="323"/>
                  </a:cubicBezTo>
                  <a:cubicBezTo>
                    <a:pt x="219" y="323"/>
                    <a:pt x="217" y="323"/>
                    <a:pt x="215" y="323"/>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grpSp>
          <p:nvGrpSpPr>
            <p:cNvPr id="9" name="Group 8">
              <a:extLst>
                <a:ext uri="{FF2B5EF4-FFF2-40B4-BE49-F238E27FC236}">
                  <a16:creationId xmlns:a16="http://schemas.microsoft.com/office/drawing/2014/main" id="{6030C689-365D-C34F-3E46-41BA03D5FEAE}"/>
                </a:ext>
              </a:extLst>
            </p:cNvPr>
            <p:cNvGrpSpPr/>
            <p:nvPr/>
          </p:nvGrpSpPr>
          <p:grpSpPr>
            <a:xfrm>
              <a:off x="-1248936" y="2506041"/>
              <a:ext cx="617537" cy="613041"/>
              <a:chOff x="6888163" y="3011488"/>
              <a:chExt cx="2398713" cy="2381250"/>
            </a:xfrm>
            <a:solidFill>
              <a:schemeClr val="accent2"/>
            </a:solidFill>
          </p:grpSpPr>
          <p:sp>
            <p:nvSpPr>
              <p:cNvPr id="10" name="Freeform 6">
                <a:extLst>
                  <a:ext uri="{FF2B5EF4-FFF2-40B4-BE49-F238E27FC236}">
                    <a16:creationId xmlns:a16="http://schemas.microsoft.com/office/drawing/2014/main" id="{E101C618-4BA7-C780-77E6-17E69FD14291}"/>
                  </a:ext>
                </a:extLst>
              </p:cNvPr>
              <p:cNvSpPr>
                <a:spLocks/>
              </p:cNvSpPr>
              <p:nvPr/>
            </p:nvSpPr>
            <p:spPr bwMode="auto">
              <a:xfrm>
                <a:off x="6888163" y="3716338"/>
                <a:ext cx="1992313" cy="1492250"/>
              </a:xfrm>
              <a:custGeom>
                <a:avLst/>
                <a:gdLst>
                  <a:gd name="T0" fmla="*/ 0 w 768"/>
                  <a:gd name="T1" fmla="*/ 251 h 575"/>
                  <a:gd name="T2" fmla="*/ 23 w 768"/>
                  <a:gd name="T3" fmla="*/ 296 h 575"/>
                  <a:gd name="T4" fmla="*/ 146 w 768"/>
                  <a:gd name="T5" fmla="*/ 439 h 575"/>
                  <a:gd name="T6" fmla="*/ 286 w 768"/>
                  <a:gd name="T7" fmla="*/ 512 h 575"/>
                  <a:gd name="T8" fmla="*/ 405 w 768"/>
                  <a:gd name="T9" fmla="*/ 523 h 575"/>
                  <a:gd name="T10" fmla="*/ 521 w 768"/>
                  <a:gd name="T11" fmla="*/ 490 h 575"/>
                  <a:gd name="T12" fmla="*/ 683 w 768"/>
                  <a:gd name="T13" fmla="*/ 298 h 575"/>
                  <a:gd name="T14" fmla="*/ 645 w 768"/>
                  <a:gd name="T15" fmla="*/ 117 h 575"/>
                  <a:gd name="T16" fmla="*/ 513 w 768"/>
                  <a:gd name="T17" fmla="*/ 26 h 575"/>
                  <a:gd name="T18" fmla="*/ 459 w 768"/>
                  <a:gd name="T19" fmla="*/ 13 h 575"/>
                  <a:gd name="T20" fmla="*/ 456 w 768"/>
                  <a:gd name="T21" fmla="*/ 11 h 575"/>
                  <a:gd name="T22" fmla="*/ 488 w 768"/>
                  <a:gd name="T23" fmla="*/ 6 h 575"/>
                  <a:gd name="T24" fmla="*/ 645 w 768"/>
                  <a:gd name="T25" fmla="*/ 35 h 575"/>
                  <a:gd name="T26" fmla="*/ 750 w 768"/>
                  <a:gd name="T27" fmla="*/ 161 h 575"/>
                  <a:gd name="T28" fmla="*/ 748 w 768"/>
                  <a:gd name="T29" fmla="*/ 327 h 575"/>
                  <a:gd name="T30" fmla="*/ 687 w 768"/>
                  <a:gd name="T31" fmla="*/ 429 h 575"/>
                  <a:gd name="T32" fmla="*/ 524 w 768"/>
                  <a:gd name="T33" fmla="*/ 544 h 575"/>
                  <a:gd name="T34" fmla="*/ 430 w 768"/>
                  <a:gd name="T35" fmla="*/ 567 h 575"/>
                  <a:gd name="T36" fmla="*/ 200 w 768"/>
                  <a:gd name="T37" fmla="*/ 523 h 575"/>
                  <a:gd name="T38" fmla="*/ 15 w 768"/>
                  <a:gd name="T39" fmla="*/ 310 h 575"/>
                  <a:gd name="T40" fmla="*/ 2 w 768"/>
                  <a:gd name="T41" fmla="*/ 267 h 575"/>
                  <a:gd name="T42" fmla="*/ 0 w 768"/>
                  <a:gd name="T43" fmla="*/ 251 h 575"/>
                  <a:gd name="T44" fmla="*/ 0 w 768"/>
                  <a:gd name="T45" fmla="*/ 251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8" h="575">
                    <a:moveTo>
                      <a:pt x="0" y="251"/>
                    </a:moveTo>
                    <a:cubicBezTo>
                      <a:pt x="8" y="266"/>
                      <a:pt x="15" y="281"/>
                      <a:pt x="23" y="296"/>
                    </a:cubicBezTo>
                    <a:cubicBezTo>
                      <a:pt x="54" y="353"/>
                      <a:pt x="95" y="400"/>
                      <a:pt x="146" y="439"/>
                    </a:cubicBezTo>
                    <a:cubicBezTo>
                      <a:pt x="188" y="472"/>
                      <a:pt x="234" y="497"/>
                      <a:pt x="286" y="512"/>
                    </a:cubicBezTo>
                    <a:cubicBezTo>
                      <a:pt x="324" y="524"/>
                      <a:pt x="364" y="527"/>
                      <a:pt x="405" y="523"/>
                    </a:cubicBezTo>
                    <a:cubicBezTo>
                      <a:pt x="446" y="520"/>
                      <a:pt x="485" y="509"/>
                      <a:pt x="521" y="490"/>
                    </a:cubicBezTo>
                    <a:cubicBezTo>
                      <a:pt x="602" y="449"/>
                      <a:pt x="660" y="387"/>
                      <a:pt x="683" y="298"/>
                    </a:cubicBezTo>
                    <a:cubicBezTo>
                      <a:pt x="700" y="232"/>
                      <a:pt x="687" y="171"/>
                      <a:pt x="645" y="117"/>
                    </a:cubicBezTo>
                    <a:cubicBezTo>
                      <a:pt x="611" y="73"/>
                      <a:pt x="566" y="44"/>
                      <a:pt x="513" y="26"/>
                    </a:cubicBezTo>
                    <a:cubicBezTo>
                      <a:pt x="495" y="21"/>
                      <a:pt x="477" y="18"/>
                      <a:pt x="459" y="13"/>
                    </a:cubicBezTo>
                    <a:cubicBezTo>
                      <a:pt x="458" y="13"/>
                      <a:pt x="457" y="13"/>
                      <a:pt x="456" y="11"/>
                    </a:cubicBezTo>
                    <a:cubicBezTo>
                      <a:pt x="467" y="9"/>
                      <a:pt x="478" y="7"/>
                      <a:pt x="488" y="6"/>
                    </a:cubicBezTo>
                    <a:cubicBezTo>
                      <a:pt x="544" y="0"/>
                      <a:pt x="596" y="8"/>
                      <a:pt x="645" y="35"/>
                    </a:cubicBezTo>
                    <a:cubicBezTo>
                      <a:pt x="696" y="63"/>
                      <a:pt x="732" y="105"/>
                      <a:pt x="750" y="161"/>
                    </a:cubicBezTo>
                    <a:cubicBezTo>
                      <a:pt x="768" y="217"/>
                      <a:pt x="767" y="272"/>
                      <a:pt x="748" y="327"/>
                    </a:cubicBezTo>
                    <a:cubicBezTo>
                      <a:pt x="735" y="365"/>
                      <a:pt x="713" y="399"/>
                      <a:pt x="687" y="429"/>
                    </a:cubicBezTo>
                    <a:cubicBezTo>
                      <a:pt x="642" y="481"/>
                      <a:pt x="587" y="518"/>
                      <a:pt x="524" y="544"/>
                    </a:cubicBezTo>
                    <a:cubicBezTo>
                      <a:pt x="494" y="556"/>
                      <a:pt x="462" y="563"/>
                      <a:pt x="430" y="567"/>
                    </a:cubicBezTo>
                    <a:cubicBezTo>
                      <a:pt x="349" y="575"/>
                      <a:pt x="272" y="561"/>
                      <a:pt x="200" y="523"/>
                    </a:cubicBezTo>
                    <a:cubicBezTo>
                      <a:pt x="111" y="476"/>
                      <a:pt x="49" y="405"/>
                      <a:pt x="15" y="310"/>
                    </a:cubicBezTo>
                    <a:cubicBezTo>
                      <a:pt x="10" y="296"/>
                      <a:pt x="6" y="282"/>
                      <a:pt x="2" y="267"/>
                    </a:cubicBezTo>
                    <a:cubicBezTo>
                      <a:pt x="1" y="262"/>
                      <a:pt x="0" y="256"/>
                      <a:pt x="0" y="251"/>
                    </a:cubicBezTo>
                    <a:cubicBezTo>
                      <a:pt x="0" y="251"/>
                      <a:pt x="0" y="251"/>
                      <a:pt x="0" y="2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11" name="Freeform 7">
                <a:extLst>
                  <a:ext uri="{FF2B5EF4-FFF2-40B4-BE49-F238E27FC236}">
                    <a16:creationId xmlns:a16="http://schemas.microsoft.com/office/drawing/2014/main" id="{22926FB3-672D-973D-3A65-DB00932E87D7}"/>
                  </a:ext>
                </a:extLst>
              </p:cNvPr>
              <p:cNvSpPr>
                <a:spLocks/>
              </p:cNvSpPr>
              <p:nvPr/>
            </p:nvSpPr>
            <p:spPr bwMode="auto">
              <a:xfrm>
                <a:off x="7658100" y="3416300"/>
                <a:ext cx="1433513" cy="1976438"/>
              </a:xfrm>
              <a:custGeom>
                <a:avLst/>
                <a:gdLst>
                  <a:gd name="T0" fmla="*/ 0 w 552"/>
                  <a:gd name="T1" fmla="*/ 203 h 761"/>
                  <a:gd name="T2" fmla="*/ 58 w 552"/>
                  <a:gd name="T3" fmla="*/ 74 h 761"/>
                  <a:gd name="T4" fmla="*/ 203 w 552"/>
                  <a:gd name="T5" fmla="*/ 5 h 761"/>
                  <a:gd name="T6" fmla="*/ 343 w 552"/>
                  <a:gd name="T7" fmla="*/ 27 h 761"/>
                  <a:gd name="T8" fmla="*/ 528 w 552"/>
                  <a:gd name="T9" fmla="*/ 220 h 761"/>
                  <a:gd name="T10" fmla="*/ 546 w 552"/>
                  <a:gd name="T11" fmla="*/ 371 h 761"/>
                  <a:gd name="T12" fmla="*/ 355 w 552"/>
                  <a:gd name="T13" fmla="*/ 686 h 761"/>
                  <a:gd name="T14" fmla="*/ 187 w 552"/>
                  <a:gd name="T15" fmla="*/ 754 h 761"/>
                  <a:gd name="T16" fmla="*/ 53 w 552"/>
                  <a:gd name="T17" fmla="*/ 749 h 761"/>
                  <a:gd name="T18" fmla="*/ 49 w 552"/>
                  <a:gd name="T19" fmla="*/ 747 h 761"/>
                  <a:gd name="T20" fmla="*/ 107 w 552"/>
                  <a:gd name="T21" fmla="*/ 746 h 761"/>
                  <a:gd name="T22" fmla="*/ 288 w 552"/>
                  <a:gd name="T23" fmla="*/ 694 h 761"/>
                  <a:gd name="T24" fmla="*/ 399 w 552"/>
                  <a:gd name="T25" fmla="*/ 606 h 761"/>
                  <a:gd name="T26" fmla="*/ 498 w 552"/>
                  <a:gd name="T27" fmla="*/ 397 h 761"/>
                  <a:gd name="T28" fmla="*/ 437 w 552"/>
                  <a:gd name="T29" fmla="*/ 177 h 761"/>
                  <a:gd name="T30" fmla="*/ 334 w 552"/>
                  <a:gd name="T31" fmla="*/ 89 h 761"/>
                  <a:gd name="T32" fmla="*/ 194 w 552"/>
                  <a:gd name="T33" fmla="*/ 69 h 761"/>
                  <a:gd name="T34" fmla="*/ 14 w 552"/>
                  <a:gd name="T35" fmla="*/ 183 h 761"/>
                  <a:gd name="T36" fmla="*/ 0 w 552"/>
                  <a:gd name="T37" fmla="*/ 20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2" h="761">
                    <a:moveTo>
                      <a:pt x="0" y="203"/>
                    </a:moveTo>
                    <a:cubicBezTo>
                      <a:pt x="2" y="151"/>
                      <a:pt x="21" y="108"/>
                      <a:pt x="58" y="74"/>
                    </a:cubicBezTo>
                    <a:cubicBezTo>
                      <a:pt x="98" y="35"/>
                      <a:pt x="147" y="12"/>
                      <a:pt x="203" y="5"/>
                    </a:cubicBezTo>
                    <a:cubicBezTo>
                      <a:pt x="251" y="0"/>
                      <a:pt x="298" y="8"/>
                      <a:pt x="343" y="27"/>
                    </a:cubicBezTo>
                    <a:cubicBezTo>
                      <a:pt x="433" y="64"/>
                      <a:pt x="494" y="129"/>
                      <a:pt x="528" y="220"/>
                    </a:cubicBezTo>
                    <a:cubicBezTo>
                      <a:pt x="547" y="268"/>
                      <a:pt x="552" y="319"/>
                      <a:pt x="546" y="371"/>
                    </a:cubicBezTo>
                    <a:cubicBezTo>
                      <a:pt x="528" y="504"/>
                      <a:pt x="464" y="609"/>
                      <a:pt x="355" y="686"/>
                    </a:cubicBezTo>
                    <a:cubicBezTo>
                      <a:pt x="305" y="722"/>
                      <a:pt x="249" y="745"/>
                      <a:pt x="187" y="754"/>
                    </a:cubicBezTo>
                    <a:cubicBezTo>
                      <a:pt x="142" y="761"/>
                      <a:pt x="98" y="759"/>
                      <a:pt x="53" y="749"/>
                    </a:cubicBezTo>
                    <a:cubicBezTo>
                      <a:pt x="52" y="749"/>
                      <a:pt x="50" y="748"/>
                      <a:pt x="49" y="747"/>
                    </a:cubicBezTo>
                    <a:cubicBezTo>
                      <a:pt x="68" y="747"/>
                      <a:pt x="88" y="747"/>
                      <a:pt x="107" y="746"/>
                    </a:cubicBezTo>
                    <a:cubicBezTo>
                      <a:pt x="171" y="743"/>
                      <a:pt x="232" y="725"/>
                      <a:pt x="288" y="694"/>
                    </a:cubicBezTo>
                    <a:cubicBezTo>
                      <a:pt x="330" y="671"/>
                      <a:pt x="367" y="642"/>
                      <a:pt x="399" y="606"/>
                    </a:cubicBezTo>
                    <a:cubicBezTo>
                      <a:pt x="453" y="547"/>
                      <a:pt x="489" y="478"/>
                      <a:pt x="498" y="397"/>
                    </a:cubicBezTo>
                    <a:cubicBezTo>
                      <a:pt x="507" y="316"/>
                      <a:pt x="485" y="243"/>
                      <a:pt x="437" y="177"/>
                    </a:cubicBezTo>
                    <a:cubicBezTo>
                      <a:pt x="409" y="140"/>
                      <a:pt x="376" y="110"/>
                      <a:pt x="334" y="89"/>
                    </a:cubicBezTo>
                    <a:cubicBezTo>
                      <a:pt x="290" y="67"/>
                      <a:pt x="242" y="61"/>
                      <a:pt x="194" y="69"/>
                    </a:cubicBezTo>
                    <a:cubicBezTo>
                      <a:pt x="118" y="82"/>
                      <a:pt x="60" y="123"/>
                      <a:pt x="14" y="183"/>
                    </a:cubicBezTo>
                    <a:cubicBezTo>
                      <a:pt x="10" y="189"/>
                      <a:pt x="5" y="196"/>
                      <a:pt x="0" y="2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12" name="Freeform 8">
                <a:extLst>
                  <a:ext uri="{FF2B5EF4-FFF2-40B4-BE49-F238E27FC236}">
                    <a16:creationId xmlns:a16="http://schemas.microsoft.com/office/drawing/2014/main" id="{A5BC0B71-85B2-24ED-5019-F30E12862CEA}"/>
                  </a:ext>
                </a:extLst>
              </p:cNvPr>
              <p:cNvSpPr>
                <a:spLocks/>
              </p:cNvSpPr>
              <p:nvPr/>
            </p:nvSpPr>
            <p:spPr bwMode="auto">
              <a:xfrm>
                <a:off x="7007225" y="3133725"/>
                <a:ext cx="1611313" cy="1854200"/>
              </a:xfrm>
              <a:custGeom>
                <a:avLst/>
                <a:gdLst>
                  <a:gd name="T0" fmla="*/ 579 w 621"/>
                  <a:gd name="T1" fmla="*/ 373 h 714"/>
                  <a:gd name="T2" fmla="*/ 593 w 621"/>
                  <a:gd name="T3" fmla="*/ 412 h 714"/>
                  <a:gd name="T4" fmla="*/ 489 w 621"/>
                  <a:gd name="T5" fmla="*/ 669 h 714"/>
                  <a:gd name="T6" fmla="*/ 398 w 621"/>
                  <a:gd name="T7" fmla="*/ 701 h 714"/>
                  <a:gd name="T8" fmla="*/ 206 w 621"/>
                  <a:gd name="T9" fmla="*/ 675 h 714"/>
                  <a:gd name="T10" fmla="*/ 25 w 621"/>
                  <a:gd name="T11" fmla="*/ 461 h 714"/>
                  <a:gd name="T12" fmla="*/ 7 w 621"/>
                  <a:gd name="T13" fmla="*/ 272 h 714"/>
                  <a:gd name="T14" fmla="*/ 74 w 621"/>
                  <a:gd name="T15" fmla="*/ 91 h 714"/>
                  <a:gd name="T16" fmla="*/ 175 w 621"/>
                  <a:gd name="T17" fmla="*/ 0 h 714"/>
                  <a:gd name="T18" fmla="*/ 172 w 621"/>
                  <a:gd name="T19" fmla="*/ 4 h 714"/>
                  <a:gd name="T20" fmla="*/ 45 w 621"/>
                  <a:gd name="T21" fmla="*/ 235 h 714"/>
                  <a:gd name="T22" fmla="*/ 50 w 621"/>
                  <a:gd name="T23" fmla="*/ 427 h 714"/>
                  <a:gd name="T24" fmla="*/ 84 w 621"/>
                  <a:gd name="T25" fmla="*/ 494 h 714"/>
                  <a:gd name="T26" fmla="*/ 213 w 621"/>
                  <a:gd name="T27" fmla="*/ 612 h 714"/>
                  <a:gd name="T28" fmla="*/ 353 w 621"/>
                  <a:gd name="T29" fmla="*/ 647 h 714"/>
                  <a:gd name="T30" fmla="*/ 534 w 621"/>
                  <a:gd name="T31" fmla="*/ 548 h 714"/>
                  <a:gd name="T32" fmla="*/ 576 w 621"/>
                  <a:gd name="T33" fmla="*/ 443 h 714"/>
                  <a:gd name="T34" fmla="*/ 577 w 621"/>
                  <a:gd name="T35" fmla="*/ 374 h 714"/>
                  <a:gd name="T36" fmla="*/ 579 w 621"/>
                  <a:gd name="T37" fmla="*/ 373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1" h="714">
                    <a:moveTo>
                      <a:pt x="579" y="373"/>
                    </a:moveTo>
                    <a:cubicBezTo>
                      <a:pt x="584" y="386"/>
                      <a:pt x="590" y="399"/>
                      <a:pt x="593" y="412"/>
                    </a:cubicBezTo>
                    <a:cubicBezTo>
                      <a:pt x="621" y="507"/>
                      <a:pt x="580" y="616"/>
                      <a:pt x="489" y="669"/>
                    </a:cubicBezTo>
                    <a:cubicBezTo>
                      <a:pt x="461" y="685"/>
                      <a:pt x="430" y="694"/>
                      <a:pt x="398" y="701"/>
                    </a:cubicBezTo>
                    <a:cubicBezTo>
                      <a:pt x="331" y="714"/>
                      <a:pt x="267" y="706"/>
                      <a:pt x="206" y="675"/>
                    </a:cubicBezTo>
                    <a:cubicBezTo>
                      <a:pt x="115" y="630"/>
                      <a:pt x="55" y="558"/>
                      <a:pt x="25" y="461"/>
                    </a:cubicBezTo>
                    <a:cubicBezTo>
                      <a:pt x="5" y="400"/>
                      <a:pt x="0" y="336"/>
                      <a:pt x="7" y="272"/>
                    </a:cubicBezTo>
                    <a:cubicBezTo>
                      <a:pt x="15" y="206"/>
                      <a:pt x="36" y="145"/>
                      <a:pt x="74" y="91"/>
                    </a:cubicBezTo>
                    <a:cubicBezTo>
                      <a:pt x="97" y="57"/>
                      <a:pt x="135" y="23"/>
                      <a:pt x="175" y="0"/>
                    </a:cubicBezTo>
                    <a:cubicBezTo>
                      <a:pt x="174" y="2"/>
                      <a:pt x="173" y="3"/>
                      <a:pt x="172" y="4"/>
                    </a:cubicBezTo>
                    <a:cubicBezTo>
                      <a:pt x="107" y="68"/>
                      <a:pt x="64" y="145"/>
                      <a:pt x="45" y="235"/>
                    </a:cubicBezTo>
                    <a:cubicBezTo>
                      <a:pt x="32" y="299"/>
                      <a:pt x="32" y="363"/>
                      <a:pt x="50" y="427"/>
                    </a:cubicBezTo>
                    <a:cubicBezTo>
                      <a:pt x="57" y="451"/>
                      <a:pt x="70" y="473"/>
                      <a:pt x="84" y="494"/>
                    </a:cubicBezTo>
                    <a:cubicBezTo>
                      <a:pt x="117" y="544"/>
                      <a:pt x="160" y="584"/>
                      <a:pt x="213" y="612"/>
                    </a:cubicBezTo>
                    <a:cubicBezTo>
                      <a:pt x="257" y="636"/>
                      <a:pt x="303" y="650"/>
                      <a:pt x="353" y="647"/>
                    </a:cubicBezTo>
                    <a:cubicBezTo>
                      <a:pt x="429" y="643"/>
                      <a:pt x="490" y="610"/>
                      <a:pt x="534" y="548"/>
                    </a:cubicBezTo>
                    <a:cubicBezTo>
                      <a:pt x="557" y="516"/>
                      <a:pt x="570" y="481"/>
                      <a:pt x="576" y="443"/>
                    </a:cubicBezTo>
                    <a:cubicBezTo>
                      <a:pt x="580" y="420"/>
                      <a:pt x="581" y="397"/>
                      <a:pt x="577" y="374"/>
                    </a:cubicBezTo>
                    <a:cubicBezTo>
                      <a:pt x="577" y="374"/>
                      <a:pt x="578" y="373"/>
                      <a:pt x="579" y="37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13" name="Freeform 9">
                <a:extLst>
                  <a:ext uri="{FF2B5EF4-FFF2-40B4-BE49-F238E27FC236}">
                    <a16:creationId xmlns:a16="http://schemas.microsoft.com/office/drawing/2014/main" id="{41A8051F-22A2-3765-92EF-4C2923341401}"/>
                  </a:ext>
                </a:extLst>
              </p:cNvPr>
              <p:cNvSpPr>
                <a:spLocks/>
              </p:cNvSpPr>
              <p:nvPr/>
            </p:nvSpPr>
            <p:spPr bwMode="auto">
              <a:xfrm>
                <a:off x="7408863" y="3206750"/>
                <a:ext cx="1878013" cy="1674813"/>
              </a:xfrm>
              <a:custGeom>
                <a:avLst/>
                <a:gdLst>
                  <a:gd name="T0" fmla="*/ 642 w 723"/>
                  <a:gd name="T1" fmla="*/ 645 h 645"/>
                  <a:gd name="T2" fmla="*/ 661 w 723"/>
                  <a:gd name="T3" fmla="*/ 586 h 645"/>
                  <a:gd name="T4" fmla="*/ 682 w 723"/>
                  <a:gd name="T5" fmla="*/ 465 h 645"/>
                  <a:gd name="T6" fmla="*/ 684 w 723"/>
                  <a:gd name="T7" fmla="*/ 423 h 645"/>
                  <a:gd name="T8" fmla="*/ 652 w 723"/>
                  <a:gd name="T9" fmla="*/ 272 h 645"/>
                  <a:gd name="T10" fmla="*/ 387 w 723"/>
                  <a:gd name="T11" fmla="*/ 57 h 645"/>
                  <a:gd name="T12" fmla="*/ 240 w 723"/>
                  <a:gd name="T13" fmla="*/ 60 h 645"/>
                  <a:gd name="T14" fmla="*/ 97 w 723"/>
                  <a:gd name="T15" fmla="*/ 171 h 645"/>
                  <a:gd name="T16" fmla="*/ 57 w 723"/>
                  <a:gd name="T17" fmla="*/ 356 h 645"/>
                  <a:gd name="T18" fmla="*/ 84 w 723"/>
                  <a:gd name="T19" fmla="*/ 467 h 645"/>
                  <a:gd name="T20" fmla="*/ 85 w 723"/>
                  <a:gd name="T21" fmla="*/ 471 h 645"/>
                  <a:gd name="T22" fmla="*/ 85 w 723"/>
                  <a:gd name="T23" fmla="*/ 473 h 645"/>
                  <a:gd name="T24" fmla="*/ 56 w 723"/>
                  <a:gd name="T25" fmla="*/ 443 h 645"/>
                  <a:gd name="T26" fmla="*/ 13 w 723"/>
                  <a:gd name="T27" fmla="*/ 346 h 645"/>
                  <a:gd name="T28" fmla="*/ 76 w 723"/>
                  <a:gd name="T29" fmla="*/ 114 h 645"/>
                  <a:gd name="T30" fmla="*/ 255 w 723"/>
                  <a:gd name="T31" fmla="*/ 10 h 645"/>
                  <a:gd name="T32" fmla="*/ 411 w 723"/>
                  <a:gd name="T33" fmla="*/ 18 h 645"/>
                  <a:gd name="T34" fmla="*/ 587 w 723"/>
                  <a:gd name="T35" fmla="*/ 117 h 645"/>
                  <a:gd name="T36" fmla="*/ 666 w 723"/>
                  <a:gd name="T37" fmla="*/ 230 h 645"/>
                  <a:gd name="T38" fmla="*/ 715 w 723"/>
                  <a:gd name="T39" fmla="*/ 383 h 645"/>
                  <a:gd name="T40" fmla="*/ 702 w 723"/>
                  <a:gd name="T41" fmla="*/ 535 h 645"/>
                  <a:gd name="T42" fmla="*/ 657 w 723"/>
                  <a:gd name="T43" fmla="*/ 623 h 645"/>
                  <a:gd name="T44" fmla="*/ 642 w 723"/>
                  <a:gd name="T45" fmla="*/ 64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3" h="645">
                    <a:moveTo>
                      <a:pt x="642" y="645"/>
                    </a:moveTo>
                    <a:cubicBezTo>
                      <a:pt x="648" y="625"/>
                      <a:pt x="655" y="606"/>
                      <a:pt x="661" y="586"/>
                    </a:cubicBezTo>
                    <a:cubicBezTo>
                      <a:pt x="672" y="547"/>
                      <a:pt x="679" y="506"/>
                      <a:pt x="682" y="465"/>
                    </a:cubicBezTo>
                    <a:cubicBezTo>
                      <a:pt x="683" y="451"/>
                      <a:pt x="684" y="437"/>
                      <a:pt x="684" y="423"/>
                    </a:cubicBezTo>
                    <a:cubicBezTo>
                      <a:pt x="686" y="370"/>
                      <a:pt x="675" y="320"/>
                      <a:pt x="652" y="272"/>
                    </a:cubicBezTo>
                    <a:cubicBezTo>
                      <a:pt x="599" y="158"/>
                      <a:pt x="511" y="85"/>
                      <a:pt x="387" y="57"/>
                    </a:cubicBezTo>
                    <a:cubicBezTo>
                      <a:pt x="338" y="46"/>
                      <a:pt x="288" y="46"/>
                      <a:pt x="240" y="60"/>
                    </a:cubicBezTo>
                    <a:cubicBezTo>
                      <a:pt x="177" y="77"/>
                      <a:pt x="129" y="115"/>
                      <a:pt x="97" y="171"/>
                    </a:cubicBezTo>
                    <a:cubicBezTo>
                      <a:pt x="63" y="228"/>
                      <a:pt x="52" y="291"/>
                      <a:pt x="57" y="356"/>
                    </a:cubicBezTo>
                    <a:cubicBezTo>
                      <a:pt x="60" y="395"/>
                      <a:pt x="69" y="431"/>
                      <a:pt x="84" y="467"/>
                    </a:cubicBezTo>
                    <a:cubicBezTo>
                      <a:pt x="84" y="468"/>
                      <a:pt x="85" y="470"/>
                      <a:pt x="85" y="471"/>
                    </a:cubicBezTo>
                    <a:cubicBezTo>
                      <a:pt x="85" y="471"/>
                      <a:pt x="85" y="471"/>
                      <a:pt x="85" y="473"/>
                    </a:cubicBezTo>
                    <a:cubicBezTo>
                      <a:pt x="74" y="463"/>
                      <a:pt x="64" y="453"/>
                      <a:pt x="56" y="443"/>
                    </a:cubicBezTo>
                    <a:cubicBezTo>
                      <a:pt x="32" y="415"/>
                      <a:pt x="19" y="382"/>
                      <a:pt x="13" y="346"/>
                    </a:cubicBezTo>
                    <a:cubicBezTo>
                      <a:pt x="0" y="259"/>
                      <a:pt x="20" y="182"/>
                      <a:pt x="76" y="114"/>
                    </a:cubicBezTo>
                    <a:cubicBezTo>
                      <a:pt x="123" y="57"/>
                      <a:pt x="183" y="22"/>
                      <a:pt x="255" y="10"/>
                    </a:cubicBezTo>
                    <a:cubicBezTo>
                      <a:pt x="308" y="0"/>
                      <a:pt x="360" y="5"/>
                      <a:pt x="411" y="18"/>
                    </a:cubicBezTo>
                    <a:cubicBezTo>
                      <a:pt x="478" y="36"/>
                      <a:pt x="537" y="69"/>
                      <a:pt x="587" y="117"/>
                    </a:cubicBezTo>
                    <a:cubicBezTo>
                      <a:pt x="621" y="150"/>
                      <a:pt x="645" y="189"/>
                      <a:pt x="666" y="230"/>
                    </a:cubicBezTo>
                    <a:cubicBezTo>
                      <a:pt x="690" y="278"/>
                      <a:pt x="706" y="329"/>
                      <a:pt x="715" y="383"/>
                    </a:cubicBezTo>
                    <a:cubicBezTo>
                      <a:pt x="723" y="434"/>
                      <a:pt x="718" y="485"/>
                      <a:pt x="702" y="535"/>
                    </a:cubicBezTo>
                    <a:cubicBezTo>
                      <a:pt x="692" y="567"/>
                      <a:pt x="676" y="596"/>
                      <a:pt x="657" y="623"/>
                    </a:cubicBezTo>
                    <a:cubicBezTo>
                      <a:pt x="652" y="630"/>
                      <a:pt x="647" y="637"/>
                      <a:pt x="642" y="6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14" name="Freeform 10">
                <a:extLst>
                  <a:ext uri="{FF2B5EF4-FFF2-40B4-BE49-F238E27FC236}">
                    <a16:creationId xmlns:a16="http://schemas.microsoft.com/office/drawing/2014/main" id="{DD520EE4-C547-B68C-E04C-63E21BD14FDA}"/>
                  </a:ext>
                </a:extLst>
              </p:cNvPr>
              <p:cNvSpPr>
                <a:spLocks/>
              </p:cNvSpPr>
              <p:nvPr/>
            </p:nvSpPr>
            <p:spPr bwMode="auto">
              <a:xfrm>
                <a:off x="7188200" y="3011488"/>
                <a:ext cx="1843088" cy="1693863"/>
              </a:xfrm>
              <a:custGeom>
                <a:avLst/>
                <a:gdLst>
                  <a:gd name="T0" fmla="*/ 356 w 710"/>
                  <a:gd name="T1" fmla="*/ 632 h 652"/>
                  <a:gd name="T2" fmla="*/ 308 w 710"/>
                  <a:gd name="T3" fmla="*/ 646 h 652"/>
                  <a:gd name="T4" fmla="*/ 203 w 710"/>
                  <a:gd name="T5" fmla="*/ 643 h 652"/>
                  <a:gd name="T6" fmla="*/ 66 w 710"/>
                  <a:gd name="T7" fmla="*/ 557 h 652"/>
                  <a:gd name="T8" fmla="*/ 11 w 710"/>
                  <a:gd name="T9" fmla="*/ 429 h 652"/>
                  <a:gd name="T10" fmla="*/ 29 w 710"/>
                  <a:gd name="T11" fmla="*/ 254 h 652"/>
                  <a:gd name="T12" fmla="*/ 89 w 710"/>
                  <a:gd name="T13" fmla="*/ 155 h 652"/>
                  <a:gd name="T14" fmla="*/ 319 w 710"/>
                  <a:gd name="T15" fmla="*/ 14 h 652"/>
                  <a:gd name="T16" fmla="*/ 479 w 710"/>
                  <a:gd name="T17" fmla="*/ 12 h 652"/>
                  <a:gd name="T18" fmla="*/ 615 w 710"/>
                  <a:gd name="T19" fmla="*/ 62 h 652"/>
                  <a:gd name="T20" fmla="*/ 709 w 710"/>
                  <a:gd name="T21" fmla="*/ 149 h 652"/>
                  <a:gd name="T22" fmla="*/ 710 w 710"/>
                  <a:gd name="T23" fmla="*/ 152 h 652"/>
                  <a:gd name="T24" fmla="*/ 673 w 710"/>
                  <a:gd name="T25" fmla="*/ 125 h 652"/>
                  <a:gd name="T26" fmla="*/ 496 w 710"/>
                  <a:gd name="T27" fmla="*/ 47 h 652"/>
                  <a:gd name="T28" fmla="*/ 366 w 710"/>
                  <a:gd name="T29" fmla="*/ 42 h 652"/>
                  <a:gd name="T30" fmla="*/ 131 w 710"/>
                  <a:gd name="T31" fmla="*/ 174 h 652"/>
                  <a:gd name="T32" fmla="*/ 58 w 710"/>
                  <a:gd name="T33" fmla="*/ 340 h 652"/>
                  <a:gd name="T34" fmla="*/ 87 w 710"/>
                  <a:gd name="T35" fmla="*/ 501 h 652"/>
                  <a:gd name="T36" fmla="*/ 162 w 710"/>
                  <a:gd name="T37" fmla="*/ 593 h 652"/>
                  <a:gd name="T38" fmla="*/ 298 w 710"/>
                  <a:gd name="T39" fmla="*/ 636 h 652"/>
                  <a:gd name="T40" fmla="*/ 356 w 710"/>
                  <a:gd name="T41" fmla="*/ 63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0" h="652">
                    <a:moveTo>
                      <a:pt x="356" y="632"/>
                    </a:moveTo>
                    <a:cubicBezTo>
                      <a:pt x="341" y="639"/>
                      <a:pt x="325" y="643"/>
                      <a:pt x="308" y="646"/>
                    </a:cubicBezTo>
                    <a:cubicBezTo>
                      <a:pt x="273" y="652"/>
                      <a:pt x="238" y="649"/>
                      <a:pt x="203" y="643"/>
                    </a:cubicBezTo>
                    <a:cubicBezTo>
                      <a:pt x="145" y="634"/>
                      <a:pt x="102" y="600"/>
                      <a:pt x="66" y="557"/>
                    </a:cubicBezTo>
                    <a:cubicBezTo>
                      <a:pt x="36" y="519"/>
                      <a:pt x="19" y="476"/>
                      <a:pt x="11" y="429"/>
                    </a:cubicBezTo>
                    <a:cubicBezTo>
                      <a:pt x="0" y="369"/>
                      <a:pt x="7" y="311"/>
                      <a:pt x="29" y="254"/>
                    </a:cubicBezTo>
                    <a:cubicBezTo>
                      <a:pt x="43" y="218"/>
                      <a:pt x="64" y="185"/>
                      <a:pt x="89" y="155"/>
                    </a:cubicBezTo>
                    <a:cubicBezTo>
                      <a:pt x="150" y="82"/>
                      <a:pt x="228" y="37"/>
                      <a:pt x="319" y="14"/>
                    </a:cubicBezTo>
                    <a:cubicBezTo>
                      <a:pt x="373" y="0"/>
                      <a:pt x="426" y="2"/>
                      <a:pt x="479" y="12"/>
                    </a:cubicBezTo>
                    <a:cubicBezTo>
                      <a:pt x="527" y="21"/>
                      <a:pt x="573" y="37"/>
                      <a:pt x="615" y="62"/>
                    </a:cubicBezTo>
                    <a:cubicBezTo>
                      <a:pt x="652" y="85"/>
                      <a:pt x="683" y="114"/>
                      <a:pt x="709" y="149"/>
                    </a:cubicBezTo>
                    <a:cubicBezTo>
                      <a:pt x="709" y="150"/>
                      <a:pt x="710" y="151"/>
                      <a:pt x="710" y="152"/>
                    </a:cubicBezTo>
                    <a:cubicBezTo>
                      <a:pt x="698" y="143"/>
                      <a:pt x="686" y="134"/>
                      <a:pt x="673" y="125"/>
                    </a:cubicBezTo>
                    <a:cubicBezTo>
                      <a:pt x="619" y="87"/>
                      <a:pt x="560" y="60"/>
                      <a:pt x="496" y="47"/>
                    </a:cubicBezTo>
                    <a:cubicBezTo>
                      <a:pt x="453" y="38"/>
                      <a:pt x="410" y="35"/>
                      <a:pt x="366" y="42"/>
                    </a:cubicBezTo>
                    <a:cubicBezTo>
                      <a:pt x="270" y="55"/>
                      <a:pt x="193" y="102"/>
                      <a:pt x="131" y="174"/>
                    </a:cubicBezTo>
                    <a:cubicBezTo>
                      <a:pt x="90" y="222"/>
                      <a:pt x="65" y="278"/>
                      <a:pt x="58" y="340"/>
                    </a:cubicBezTo>
                    <a:cubicBezTo>
                      <a:pt x="51" y="397"/>
                      <a:pt x="61" y="451"/>
                      <a:pt x="87" y="501"/>
                    </a:cubicBezTo>
                    <a:cubicBezTo>
                      <a:pt x="106" y="537"/>
                      <a:pt x="130" y="569"/>
                      <a:pt x="162" y="593"/>
                    </a:cubicBezTo>
                    <a:cubicBezTo>
                      <a:pt x="203" y="624"/>
                      <a:pt x="248" y="638"/>
                      <a:pt x="298" y="636"/>
                    </a:cubicBezTo>
                    <a:cubicBezTo>
                      <a:pt x="317" y="636"/>
                      <a:pt x="337" y="634"/>
                      <a:pt x="356" y="6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grpSp>
      </p:grpSp>
      <p:grpSp>
        <p:nvGrpSpPr>
          <p:cNvPr id="15" name="Group 14">
            <a:extLst>
              <a:ext uri="{FF2B5EF4-FFF2-40B4-BE49-F238E27FC236}">
                <a16:creationId xmlns:a16="http://schemas.microsoft.com/office/drawing/2014/main" id="{73A9A0E3-EEEE-0744-D229-E4168F1440DB}"/>
              </a:ext>
            </a:extLst>
          </p:cNvPr>
          <p:cNvGrpSpPr/>
          <p:nvPr/>
        </p:nvGrpSpPr>
        <p:grpSpPr>
          <a:xfrm>
            <a:off x="2368205" y="4302604"/>
            <a:ext cx="625517" cy="630725"/>
            <a:chOff x="871294" y="4172961"/>
            <a:chExt cx="1191384" cy="1201305"/>
          </a:xfrm>
        </p:grpSpPr>
        <p:sp>
          <p:nvSpPr>
            <p:cNvPr id="16" name="Freeform 119">
              <a:extLst>
                <a:ext uri="{FF2B5EF4-FFF2-40B4-BE49-F238E27FC236}">
                  <a16:creationId xmlns:a16="http://schemas.microsoft.com/office/drawing/2014/main" id="{F02EB02F-91EF-A3F4-8B75-713D45FCF937}"/>
                </a:ext>
              </a:extLst>
            </p:cNvPr>
            <p:cNvSpPr>
              <a:spLocks noEditPoints="1"/>
            </p:cNvSpPr>
            <p:nvPr/>
          </p:nvSpPr>
          <p:spPr bwMode="auto">
            <a:xfrm rot="18900000">
              <a:off x="871294" y="4172961"/>
              <a:ext cx="1191384" cy="1201305"/>
            </a:xfrm>
            <a:custGeom>
              <a:avLst/>
              <a:gdLst>
                <a:gd name="T0" fmla="*/ 184 w 531"/>
                <a:gd name="T1" fmla="*/ 407 h 535"/>
                <a:gd name="T2" fmla="*/ 258 w 531"/>
                <a:gd name="T3" fmla="*/ 481 h 535"/>
                <a:gd name="T4" fmla="*/ 203 w 531"/>
                <a:gd name="T5" fmla="*/ 535 h 535"/>
                <a:gd name="T6" fmla="*/ 129 w 531"/>
                <a:gd name="T7" fmla="*/ 461 h 535"/>
                <a:gd name="T8" fmla="*/ 55 w 531"/>
                <a:gd name="T9" fmla="*/ 535 h 535"/>
                <a:gd name="T10" fmla="*/ 0 w 531"/>
                <a:gd name="T11" fmla="*/ 481 h 535"/>
                <a:gd name="T12" fmla="*/ 74 w 531"/>
                <a:gd name="T13" fmla="*/ 407 h 535"/>
                <a:gd name="T14" fmla="*/ 0 w 531"/>
                <a:gd name="T15" fmla="*/ 332 h 535"/>
                <a:gd name="T16" fmla="*/ 54 w 531"/>
                <a:gd name="T17" fmla="*/ 277 h 535"/>
                <a:gd name="T18" fmla="*/ 128 w 531"/>
                <a:gd name="T19" fmla="*/ 351 h 535"/>
                <a:gd name="T20" fmla="*/ 183 w 531"/>
                <a:gd name="T21" fmla="*/ 297 h 535"/>
                <a:gd name="T22" fmla="*/ 163 w 531"/>
                <a:gd name="T23" fmla="*/ 145 h 535"/>
                <a:gd name="T24" fmla="*/ 241 w 531"/>
                <a:gd name="T25" fmla="*/ 45 h 535"/>
                <a:gd name="T26" fmla="*/ 470 w 531"/>
                <a:gd name="T27" fmla="*/ 79 h 535"/>
                <a:gd name="T28" fmla="*/ 478 w 531"/>
                <a:gd name="T29" fmla="*/ 311 h 535"/>
                <a:gd name="T30" fmla="*/ 239 w 531"/>
                <a:gd name="T31" fmla="*/ 352 h 535"/>
                <a:gd name="T32" fmla="*/ 184 w 531"/>
                <a:gd name="T33" fmla="*/ 407 h 535"/>
                <a:gd name="T34" fmla="*/ 335 w 531"/>
                <a:gd name="T35" fmla="*/ 96 h 535"/>
                <a:gd name="T36" fmla="*/ 232 w 531"/>
                <a:gd name="T37" fmla="*/ 200 h 535"/>
                <a:gd name="T38" fmla="*/ 336 w 531"/>
                <a:gd name="T39" fmla="*/ 303 h 535"/>
                <a:gd name="T40" fmla="*/ 439 w 531"/>
                <a:gd name="T41" fmla="*/ 200 h 535"/>
                <a:gd name="T42" fmla="*/ 335 w 531"/>
                <a:gd name="T43" fmla="*/ 96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1" h="535">
                  <a:moveTo>
                    <a:pt x="184" y="407"/>
                  </a:moveTo>
                  <a:cubicBezTo>
                    <a:pt x="209" y="431"/>
                    <a:pt x="233" y="456"/>
                    <a:pt x="258" y="481"/>
                  </a:cubicBezTo>
                  <a:cubicBezTo>
                    <a:pt x="240" y="499"/>
                    <a:pt x="221" y="517"/>
                    <a:pt x="203" y="535"/>
                  </a:cubicBezTo>
                  <a:cubicBezTo>
                    <a:pt x="179" y="511"/>
                    <a:pt x="154" y="486"/>
                    <a:pt x="129" y="461"/>
                  </a:cubicBezTo>
                  <a:cubicBezTo>
                    <a:pt x="104" y="486"/>
                    <a:pt x="79" y="511"/>
                    <a:pt x="55" y="535"/>
                  </a:cubicBezTo>
                  <a:cubicBezTo>
                    <a:pt x="36" y="517"/>
                    <a:pt x="18" y="499"/>
                    <a:pt x="0" y="481"/>
                  </a:cubicBezTo>
                  <a:cubicBezTo>
                    <a:pt x="25" y="456"/>
                    <a:pt x="49" y="431"/>
                    <a:pt x="74" y="407"/>
                  </a:cubicBezTo>
                  <a:cubicBezTo>
                    <a:pt x="49" y="382"/>
                    <a:pt x="24" y="357"/>
                    <a:pt x="0" y="332"/>
                  </a:cubicBezTo>
                  <a:cubicBezTo>
                    <a:pt x="18" y="314"/>
                    <a:pt x="36" y="296"/>
                    <a:pt x="54" y="277"/>
                  </a:cubicBezTo>
                  <a:cubicBezTo>
                    <a:pt x="79" y="302"/>
                    <a:pt x="104" y="327"/>
                    <a:pt x="128" y="351"/>
                  </a:cubicBezTo>
                  <a:cubicBezTo>
                    <a:pt x="147" y="333"/>
                    <a:pt x="165" y="315"/>
                    <a:pt x="183" y="297"/>
                  </a:cubicBezTo>
                  <a:cubicBezTo>
                    <a:pt x="154" y="249"/>
                    <a:pt x="147" y="199"/>
                    <a:pt x="163" y="145"/>
                  </a:cubicBezTo>
                  <a:cubicBezTo>
                    <a:pt x="177" y="102"/>
                    <a:pt x="203" y="69"/>
                    <a:pt x="241" y="45"/>
                  </a:cubicBezTo>
                  <a:cubicBezTo>
                    <a:pt x="315" y="0"/>
                    <a:pt x="412" y="14"/>
                    <a:pt x="470" y="79"/>
                  </a:cubicBezTo>
                  <a:cubicBezTo>
                    <a:pt x="529" y="145"/>
                    <a:pt x="531" y="243"/>
                    <a:pt x="478" y="311"/>
                  </a:cubicBezTo>
                  <a:cubicBezTo>
                    <a:pt x="423" y="381"/>
                    <a:pt x="321" y="404"/>
                    <a:pt x="239" y="352"/>
                  </a:cubicBezTo>
                  <a:cubicBezTo>
                    <a:pt x="221" y="371"/>
                    <a:pt x="203" y="389"/>
                    <a:pt x="184" y="407"/>
                  </a:cubicBezTo>
                  <a:close/>
                  <a:moveTo>
                    <a:pt x="335" y="96"/>
                  </a:moveTo>
                  <a:cubicBezTo>
                    <a:pt x="278" y="96"/>
                    <a:pt x="232" y="143"/>
                    <a:pt x="232" y="200"/>
                  </a:cubicBezTo>
                  <a:cubicBezTo>
                    <a:pt x="232" y="257"/>
                    <a:pt x="279" y="303"/>
                    <a:pt x="336" y="303"/>
                  </a:cubicBezTo>
                  <a:cubicBezTo>
                    <a:pt x="393" y="303"/>
                    <a:pt x="439" y="257"/>
                    <a:pt x="439" y="200"/>
                  </a:cubicBezTo>
                  <a:cubicBezTo>
                    <a:pt x="439" y="143"/>
                    <a:pt x="392" y="96"/>
                    <a:pt x="335" y="9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7" name="Freeform 15">
              <a:extLst>
                <a:ext uri="{FF2B5EF4-FFF2-40B4-BE49-F238E27FC236}">
                  <a16:creationId xmlns:a16="http://schemas.microsoft.com/office/drawing/2014/main" id="{B3143838-EC9B-C6F4-ED98-D775FB8C325B}"/>
                </a:ext>
              </a:extLst>
            </p:cNvPr>
            <p:cNvSpPr>
              <a:spLocks noEditPoints="1"/>
            </p:cNvSpPr>
            <p:nvPr/>
          </p:nvSpPr>
          <p:spPr bwMode="auto">
            <a:xfrm>
              <a:off x="1308100" y="4340225"/>
              <a:ext cx="291685" cy="412750"/>
            </a:xfrm>
            <a:custGeom>
              <a:avLst/>
              <a:gdLst>
                <a:gd name="T0" fmla="*/ 276 w 498"/>
                <a:gd name="T1" fmla="*/ 705 h 705"/>
                <a:gd name="T2" fmla="*/ 106 w 498"/>
                <a:gd name="T3" fmla="*/ 641 h 705"/>
                <a:gd name="T4" fmla="*/ 10 w 498"/>
                <a:gd name="T5" fmla="*/ 478 h 705"/>
                <a:gd name="T6" fmla="*/ 7 w 498"/>
                <a:gd name="T7" fmla="*/ 353 h 705"/>
                <a:gd name="T8" fmla="*/ 91 w 498"/>
                <a:gd name="T9" fmla="*/ 162 h 705"/>
                <a:gd name="T10" fmla="*/ 312 w 498"/>
                <a:gd name="T11" fmla="*/ 13 h 705"/>
                <a:gd name="T12" fmla="*/ 379 w 498"/>
                <a:gd name="T13" fmla="*/ 0 h 705"/>
                <a:gd name="T14" fmla="*/ 392 w 498"/>
                <a:gd name="T15" fmla="*/ 1 h 705"/>
                <a:gd name="T16" fmla="*/ 404 w 498"/>
                <a:gd name="T17" fmla="*/ 19 h 705"/>
                <a:gd name="T18" fmla="*/ 392 w 498"/>
                <a:gd name="T19" fmla="*/ 47 h 705"/>
                <a:gd name="T20" fmla="*/ 367 w 498"/>
                <a:gd name="T21" fmla="*/ 91 h 705"/>
                <a:gd name="T22" fmla="*/ 349 w 498"/>
                <a:gd name="T23" fmla="*/ 188 h 705"/>
                <a:gd name="T24" fmla="*/ 408 w 498"/>
                <a:gd name="T25" fmla="*/ 318 h 705"/>
                <a:gd name="T26" fmla="*/ 454 w 498"/>
                <a:gd name="T27" fmla="*/ 370 h 705"/>
                <a:gd name="T28" fmla="*/ 496 w 498"/>
                <a:gd name="T29" fmla="*/ 501 h 705"/>
                <a:gd name="T30" fmla="*/ 416 w 498"/>
                <a:gd name="T31" fmla="*/ 655 h 705"/>
                <a:gd name="T32" fmla="*/ 304 w 498"/>
                <a:gd name="T33" fmla="*/ 703 h 705"/>
                <a:gd name="T34" fmla="*/ 276 w 498"/>
                <a:gd name="T35" fmla="*/ 705 h 705"/>
                <a:gd name="T36" fmla="*/ 455 w 498"/>
                <a:gd name="T37" fmla="*/ 494 h 705"/>
                <a:gd name="T38" fmla="*/ 450 w 498"/>
                <a:gd name="T39" fmla="*/ 453 h 705"/>
                <a:gd name="T40" fmla="*/ 417 w 498"/>
                <a:gd name="T41" fmla="*/ 390 h 705"/>
                <a:gd name="T42" fmla="*/ 392 w 498"/>
                <a:gd name="T43" fmla="*/ 361 h 705"/>
                <a:gd name="T44" fmla="*/ 356 w 498"/>
                <a:gd name="T45" fmla="*/ 363 h 705"/>
                <a:gd name="T46" fmla="*/ 355 w 498"/>
                <a:gd name="T47" fmla="*/ 397 h 705"/>
                <a:gd name="T48" fmla="*/ 380 w 498"/>
                <a:gd name="T49" fmla="*/ 428 h 705"/>
                <a:gd name="T50" fmla="*/ 400 w 498"/>
                <a:gd name="T51" fmla="*/ 520 h 705"/>
                <a:gd name="T52" fmla="*/ 395 w 498"/>
                <a:gd name="T53" fmla="*/ 543 h 705"/>
                <a:gd name="T54" fmla="*/ 415 w 498"/>
                <a:gd name="T55" fmla="*/ 570 h 705"/>
                <a:gd name="T56" fmla="*/ 445 w 498"/>
                <a:gd name="T57" fmla="*/ 553 h 705"/>
                <a:gd name="T58" fmla="*/ 455 w 498"/>
                <a:gd name="T59" fmla="*/ 494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8" h="705">
                  <a:moveTo>
                    <a:pt x="276" y="705"/>
                  </a:moveTo>
                  <a:cubicBezTo>
                    <a:pt x="209" y="704"/>
                    <a:pt x="154" y="682"/>
                    <a:pt x="106" y="641"/>
                  </a:cubicBezTo>
                  <a:cubicBezTo>
                    <a:pt x="56" y="598"/>
                    <a:pt x="25" y="542"/>
                    <a:pt x="10" y="478"/>
                  </a:cubicBezTo>
                  <a:cubicBezTo>
                    <a:pt x="1" y="437"/>
                    <a:pt x="0" y="395"/>
                    <a:pt x="7" y="353"/>
                  </a:cubicBezTo>
                  <a:cubicBezTo>
                    <a:pt x="18" y="282"/>
                    <a:pt x="47" y="218"/>
                    <a:pt x="91" y="162"/>
                  </a:cubicBezTo>
                  <a:cubicBezTo>
                    <a:pt x="149" y="89"/>
                    <a:pt x="222" y="39"/>
                    <a:pt x="312" y="13"/>
                  </a:cubicBezTo>
                  <a:cubicBezTo>
                    <a:pt x="333" y="6"/>
                    <a:pt x="356" y="0"/>
                    <a:pt x="379" y="0"/>
                  </a:cubicBezTo>
                  <a:cubicBezTo>
                    <a:pt x="383" y="0"/>
                    <a:pt x="388" y="0"/>
                    <a:pt x="392" y="1"/>
                  </a:cubicBezTo>
                  <a:cubicBezTo>
                    <a:pt x="402" y="3"/>
                    <a:pt x="407" y="10"/>
                    <a:pt x="404" y="19"/>
                  </a:cubicBezTo>
                  <a:cubicBezTo>
                    <a:pt x="401" y="29"/>
                    <a:pt x="397" y="38"/>
                    <a:pt x="392" y="47"/>
                  </a:cubicBezTo>
                  <a:cubicBezTo>
                    <a:pt x="384" y="62"/>
                    <a:pt x="374" y="76"/>
                    <a:pt x="367" y="91"/>
                  </a:cubicBezTo>
                  <a:cubicBezTo>
                    <a:pt x="352" y="121"/>
                    <a:pt x="347" y="154"/>
                    <a:pt x="349" y="188"/>
                  </a:cubicBezTo>
                  <a:cubicBezTo>
                    <a:pt x="353" y="238"/>
                    <a:pt x="374" y="281"/>
                    <a:pt x="408" y="318"/>
                  </a:cubicBezTo>
                  <a:cubicBezTo>
                    <a:pt x="424" y="335"/>
                    <a:pt x="439" y="352"/>
                    <a:pt x="454" y="370"/>
                  </a:cubicBezTo>
                  <a:cubicBezTo>
                    <a:pt x="485" y="408"/>
                    <a:pt x="498" y="453"/>
                    <a:pt x="496" y="501"/>
                  </a:cubicBezTo>
                  <a:cubicBezTo>
                    <a:pt x="493" y="565"/>
                    <a:pt x="465" y="616"/>
                    <a:pt x="416" y="655"/>
                  </a:cubicBezTo>
                  <a:cubicBezTo>
                    <a:pt x="383" y="682"/>
                    <a:pt x="345" y="697"/>
                    <a:pt x="304" y="703"/>
                  </a:cubicBezTo>
                  <a:cubicBezTo>
                    <a:pt x="293" y="704"/>
                    <a:pt x="283" y="704"/>
                    <a:pt x="276" y="705"/>
                  </a:cubicBezTo>
                  <a:close/>
                  <a:moveTo>
                    <a:pt x="455" y="494"/>
                  </a:moveTo>
                  <a:cubicBezTo>
                    <a:pt x="455" y="480"/>
                    <a:pt x="453" y="466"/>
                    <a:pt x="450" y="453"/>
                  </a:cubicBezTo>
                  <a:cubicBezTo>
                    <a:pt x="443" y="429"/>
                    <a:pt x="432" y="409"/>
                    <a:pt x="417" y="390"/>
                  </a:cubicBezTo>
                  <a:cubicBezTo>
                    <a:pt x="409" y="380"/>
                    <a:pt x="401" y="370"/>
                    <a:pt x="392" y="361"/>
                  </a:cubicBezTo>
                  <a:cubicBezTo>
                    <a:pt x="382" y="351"/>
                    <a:pt x="366" y="353"/>
                    <a:pt x="356" y="363"/>
                  </a:cubicBezTo>
                  <a:cubicBezTo>
                    <a:pt x="347" y="371"/>
                    <a:pt x="347" y="387"/>
                    <a:pt x="355" y="397"/>
                  </a:cubicBezTo>
                  <a:cubicBezTo>
                    <a:pt x="364" y="408"/>
                    <a:pt x="373" y="418"/>
                    <a:pt x="380" y="428"/>
                  </a:cubicBezTo>
                  <a:cubicBezTo>
                    <a:pt x="401" y="456"/>
                    <a:pt x="408" y="486"/>
                    <a:pt x="400" y="520"/>
                  </a:cubicBezTo>
                  <a:cubicBezTo>
                    <a:pt x="398" y="528"/>
                    <a:pt x="396" y="535"/>
                    <a:pt x="395" y="543"/>
                  </a:cubicBezTo>
                  <a:cubicBezTo>
                    <a:pt x="393" y="555"/>
                    <a:pt x="402" y="567"/>
                    <a:pt x="415" y="570"/>
                  </a:cubicBezTo>
                  <a:cubicBezTo>
                    <a:pt x="428" y="573"/>
                    <a:pt x="441" y="566"/>
                    <a:pt x="445" y="553"/>
                  </a:cubicBezTo>
                  <a:cubicBezTo>
                    <a:pt x="451" y="534"/>
                    <a:pt x="455" y="514"/>
                    <a:pt x="455" y="49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grpSp>
      <p:sp>
        <p:nvSpPr>
          <p:cNvPr id="18" name="Freeform: Shape 17">
            <a:extLst>
              <a:ext uri="{FF2B5EF4-FFF2-40B4-BE49-F238E27FC236}">
                <a16:creationId xmlns:a16="http://schemas.microsoft.com/office/drawing/2014/main" id="{23152D33-3AC6-EEC7-D1D2-DA32ED74335E}"/>
              </a:ext>
            </a:extLst>
          </p:cNvPr>
          <p:cNvSpPr>
            <a:spLocks/>
          </p:cNvSpPr>
          <p:nvPr/>
        </p:nvSpPr>
        <p:spPr bwMode="auto">
          <a:xfrm rot="16200000">
            <a:off x="2252596" y="2424079"/>
            <a:ext cx="842958" cy="692266"/>
          </a:xfrm>
          <a:custGeom>
            <a:avLst/>
            <a:gdLst>
              <a:gd name="connsiteX0" fmla="*/ 743224 w 745105"/>
              <a:gd name="connsiteY0" fmla="*/ 318900 h 611906"/>
              <a:gd name="connsiteX1" fmla="*/ 740261 w 745105"/>
              <a:gd name="connsiteY1" fmla="*/ 326300 h 611906"/>
              <a:gd name="connsiteX2" fmla="*/ 593766 w 745105"/>
              <a:gd name="connsiteY2" fmla="*/ 601360 h 611906"/>
              <a:gd name="connsiteX3" fmla="*/ 574672 w 745105"/>
              <a:gd name="connsiteY3" fmla="*/ 608144 h 611906"/>
              <a:gd name="connsiteX4" fmla="*/ 566771 w 745105"/>
              <a:gd name="connsiteY4" fmla="*/ 581008 h 611906"/>
              <a:gd name="connsiteX5" fmla="*/ 566771 w 745105"/>
              <a:gd name="connsiteY5" fmla="*/ 481040 h 611906"/>
              <a:gd name="connsiteX6" fmla="*/ 174477 w 745105"/>
              <a:gd name="connsiteY6" fmla="*/ 481040 h 611906"/>
              <a:gd name="connsiteX7" fmla="*/ 0 w 745105"/>
              <a:gd name="connsiteY7" fmla="*/ 306563 h 611906"/>
              <a:gd name="connsiteX8" fmla="*/ 174477 w 745105"/>
              <a:gd name="connsiteY8" fmla="*/ 132086 h 611906"/>
              <a:gd name="connsiteX9" fmla="*/ 566771 w 745105"/>
              <a:gd name="connsiteY9" fmla="*/ 132087 h 611906"/>
              <a:gd name="connsiteX10" fmla="*/ 566771 w 745105"/>
              <a:gd name="connsiteY10" fmla="*/ 30889 h 611906"/>
              <a:gd name="connsiteX11" fmla="*/ 575660 w 745105"/>
              <a:gd name="connsiteY11" fmla="*/ 2519 h 611906"/>
              <a:gd name="connsiteX12" fmla="*/ 591461 w 745105"/>
              <a:gd name="connsiteY12" fmla="*/ 6220 h 611906"/>
              <a:gd name="connsiteX13" fmla="*/ 593108 w 745105"/>
              <a:gd name="connsiteY13" fmla="*/ 9303 h 611906"/>
              <a:gd name="connsiteX14" fmla="*/ 739932 w 745105"/>
              <a:gd name="connsiteY14" fmla="*/ 283746 h 611906"/>
              <a:gd name="connsiteX15" fmla="*/ 743224 w 745105"/>
              <a:gd name="connsiteY15" fmla="*/ 318900 h 61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5105" h="611906">
                <a:moveTo>
                  <a:pt x="743224" y="318900"/>
                </a:moveTo>
                <a:cubicBezTo>
                  <a:pt x="742237" y="321367"/>
                  <a:pt x="741249" y="323833"/>
                  <a:pt x="740261" y="326300"/>
                </a:cubicBezTo>
                <a:cubicBezTo>
                  <a:pt x="691210" y="418193"/>
                  <a:pt x="642488" y="510085"/>
                  <a:pt x="593766" y="601360"/>
                </a:cubicBezTo>
                <a:cubicBezTo>
                  <a:pt x="588169" y="612461"/>
                  <a:pt x="580927" y="614928"/>
                  <a:pt x="574672" y="608144"/>
                </a:cubicBezTo>
                <a:cubicBezTo>
                  <a:pt x="568746" y="602594"/>
                  <a:pt x="566771" y="592726"/>
                  <a:pt x="566771" y="581008"/>
                </a:cubicBezTo>
                <a:lnTo>
                  <a:pt x="566771" y="481040"/>
                </a:lnTo>
                <a:lnTo>
                  <a:pt x="174477" y="481040"/>
                </a:lnTo>
                <a:cubicBezTo>
                  <a:pt x="78116" y="481040"/>
                  <a:pt x="0" y="402924"/>
                  <a:pt x="0" y="306563"/>
                </a:cubicBezTo>
                <a:cubicBezTo>
                  <a:pt x="0" y="210202"/>
                  <a:pt x="78116" y="132086"/>
                  <a:pt x="174477" y="132086"/>
                </a:cubicBezTo>
                <a:lnTo>
                  <a:pt x="566771" y="132087"/>
                </a:lnTo>
                <a:lnTo>
                  <a:pt x="566771" y="30889"/>
                </a:lnTo>
                <a:cubicBezTo>
                  <a:pt x="566771" y="17937"/>
                  <a:pt x="569076" y="8070"/>
                  <a:pt x="575660" y="2519"/>
                </a:cubicBezTo>
                <a:cubicBezTo>
                  <a:pt x="580927" y="-1798"/>
                  <a:pt x="586523" y="-564"/>
                  <a:pt x="591461" y="6220"/>
                </a:cubicBezTo>
                <a:cubicBezTo>
                  <a:pt x="592120" y="7453"/>
                  <a:pt x="592778" y="8686"/>
                  <a:pt x="593108" y="9303"/>
                </a:cubicBezTo>
                <a:cubicBezTo>
                  <a:pt x="642159" y="101195"/>
                  <a:pt x="690881" y="192471"/>
                  <a:pt x="739932" y="283746"/>
                </a:cubicBezTo>
                <a:cubicBezTo>
                  <a:pt x="745529" y="294231"/>
                  <a:pt x="746516" y="307182"/>
                  <a:pt x="743224" y="318900"/>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grpSp>
        <p:nvGrpSpPr>
          <p:cNvPr id="19" name="Group 18">
            <a:extLst>
              <a:ext uri="{FF2B5EF4-FFF2-40B4-BE49-F238E27FC236}">
                <a16:creationId xmlns:a16="http://schemas.microsoft.com/office/drawing/2014/main" id="{8DF71BC4-E555-3AD3-58E3-2E30983E92C2}"/>
              </a:ext>
            </a:extLst>
          </p:cNvPr>
          <p:cNvGrpSpPr/>
          <p:nvPr/>
        </p:nvGrpSpPr>
        <p:grpSpPr>
          <a:xfrm>
            <a:off x="2503347" y="2454521"/>
            <a:ext cx="332081" cy="640313"/>
            <a:chOff x="2432051" y="1824038"/>
            <a:chExt cx="1525588" cy="2941637"/>
          </a:xfrm>
          <a:solidFill>
            <a:schemeClr val="accent2"/>
          </a:solidFill>
        </p:grpSpPr>
        <p:sp>
          <p:nvSpPr>
            <p:cNvPr id="20" name="Freeform 6">
              <a:extLst>
                <a:ext uri="{FF2B5EF4-FFF2-40B4-BE49-F238E27FC236}">
                  <a16:creationId xmlns:a16="http://schemas.microsoft.com/office/drawing/2014/main" id="{6D6B9C10-2894-B815-E86E-078B2D2B5783}"/>
                </a:ext>
              </a:extLst>
            </p:cNvPr>
            <p:cNvSpPr>
              <a:spLocks/>
            </p:cNvSpPr>
            <p:nvPr/>
          </p:nvSpPr>
          <p:spPr bwMode="auto">
            <a:xfrm>
              <a:off x="2432051" y="2482850"/>
              <a:ext cx="1525588" cy="2282825"/>
            </a:xfrm>
            <a:custGeom>
              <a:avLst/>
              <a:gdLst>
                <a:gd name="T0" fmla="*/ 132 w 426"/>
                <a:gd name="T1" fmla="*/ 152 h 637"/>
                <a:gd name="T2" fmla="*/ 92 w 426"/>
                <a:gd name="T3" fmla="*/ 221 h 637"/>
                <a:gd name="T4" fmla="*/ 72 w 426"/>
                <a:gd name="T5" fmla="*/ 256 h 637"/>
                <a:gd name="T6" fmla="*/ 12 w 426"/>
                <a:gd name="T7" fmla="*/ 263 h 637"/>
                <a:gd name="T8" fmla="*/ 6 w 426"/>
                <a:gd name="T9" fmla="*/ 225 h 637"/>
                <a:gd name="T10" fmla="*/ 33 w 426"/>
                <a:gd name="T11" fmla="*/ 177 h 637"/>
                <a:gd name="T12" fmla="*/ 96 w 426"/>
                <a:gd name="T13" fmla="*/ 70 h 637"/>
                <a:gd name="T14" fmla="*/ 196 w 426"/>
                <a:gd name="T15" fmla="*/ 6 h 637"/>
                <a:gd name="T16" fmla="*/ 314 w 426"/>
                <a:gd name="T17" fmla="*/ 48 h 637"/>
                <a:gd name="T18" fmla="*/ 332 w 426"/>
                <a:gd name="T19" fmla="*/ 73 h 637"/>
                <a:gd name="T20" fmla="*/ 417 w 426"/>
                <a:gd name="T21" fmla="*/ 218 h 637"/>
                <a:gd name="T22" fmla="*/ 418 w 426"/>
                <a:gd name="T23" fmla="*/ 257 h 637"/>
                <a:gd name="T24" fmla="*/ 356 w 426"/>
                <a:gd name="T25" fmla="*/ 258 h 637"/>
                <a:gd name="T26" fmla="*/ 324 w 426"/>
                <a:gd name="T27" fmla="*/ 204 h 637"/>
                <a:gd name="T28" fmla="*/ 293 w 426"/>
                <a:gd name="T29" fmla="*/ 151 h 637"/>
                <a:gd name="T30" fmla="*/ 293 w 426"/>
                <a:gd name="T31" fmla="*/ 156 h 637"/>
                <a:gd name="T32" fmla="*/ 293 w 426"/>
                <a:gd name="T33" fmla="*/ 276 h 637"/>
                <a:gd name="T34" fmla="*/ 300 w 426"/>
                <a:gd name="T35" fmla="*/ 308 h 637"/>
                <a:gd name="T36" fmla="*/ 364 w 426"/>
                <a:gd name="T37" fmla="*/ 576 h 637"/>
                <a:gd name="T38" fmla="*/ 335 w 426"/>
                <a:gd name="T39" fmla="*/ 629 h 637"/>
                <a:gd name="T40" fmla="*/ 280 w 426"/>
                <a:gd name="T41" fmla="*/ 602 h 637"/>
                <a:gd name="T42" fmla="*/ 264 w 426"/>
                <a:gd name="T43" fmla="*/ 538 h 637"/>
                <a:gd name="T44" fmla="*/ 215 w 426"/>
                <a:gd name="T45" fmla="*/ 333 h 637"/>
                <a:gd name="T46" fmla="*/ 213 w 426"/>
                <a:gd name="T47" fmla="*/ 328 h 637"/>
                <a:gd name="T48" fmla="*/ 209 w 426"/>
                <a:gd name="T49" fmla="*/ 342 h 637"/>
                <a:gd name="T50" fmla="*/ 149 w 426"/>
                <a:gd name="T51" fmla="*/ 594 h 637"/>
                <a:gd name="T52" fmla="*/ 96 w 426"/>
                <a:gd name="T53" fmla="*/ 631 h 637"/>
                <a:gd name="T54" fmla="*/ 61 w 426"/>
                <a:gd name="T55" fmla="*/ 582 h 637"/>
                <a:gd name="T56" fmla="*/ 78 w 426"/>
                <a:gd name="T57" fmla="*/ 512 h 637"/>
                <a:gd name="T58" fmla="*/ 133 w 426"/>
                <a:gd name="T59" fmla="*/ 282 h 637"/>
                <a:gd name="T60" fmla="*/ 133 w 426"/>
                <a:gd name="T61" fmla="*/ 277 h 637"/>
                <a:gd name="T62" fmla="*/ 133 w 426"/>
                <a:gd name="T63" fmla="*/ 155 h 637"/>
                <a:gd name="T64" fmla="*/ 133 w 426"/>
                <a:gd name="T65" fmla="*/ 153 h 637"/>
                <a:gd name="T66" fmla="*/ 132 w 426"/>
                <a:gd name="T67" fmla="*/ 152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6" h="637">
                  <a:moveTo>
                    <a:pt x="132" y="152"/>
                  </a:moveTo>
                  <a:cubicBezTo>
                    <a:pt x="119" y="175"/>
                    <a:pt x="105" y="198"/>
                    <a:pt x="92" y="221"/>
                  </a:cubicBezTo>
                  <a:cubicBezTo>
                    <a:pt x="85" y="233"/>
                    <a:pt x="79" y="245"/>
                    <a:pt x="72" y="256"/>
                  </a:cubicBezTo>
                  <a:cubicBezTo>
                    <a:pt x="58" y="279"/>
                    <a:pt x="30" y="282"/>
                    <a:pt x="12" y="263"/>
                  </a:cubicBezTo>
                  <a:cubicBezTo>
                    <a:pt x="3" y="253"/>
                    <a:pt x="0" y="237"/>
                    <a:pt x="6" y="225"/>
                  </a:cubicBezTo>
                  <a:cubicBezTo>
                    <a:pt x="15" y="209"/>
                    <a:pt x="24" y="193"/>
                    <a:pt x="33" y="177"/>
                  </a:cubicBezTo>
                  <a:cubicBezTo>
                    <a:pt x="54" y="141"/>
                    <a:pt x="75" y="106"/>
                    <a:pt x="96" y="70"/>
                  </a:cubicBezTo>
                  <a:cubicBezTo>
                    <a:pt x="119" y="33"/>
                    <a:pt x="152" y="11"/>
                    <a:pt x="196" y="6"/>
                  </a:cubicBezTo>
                  <a:cubicBezTo>
                    <a:pt x="242" y="0"/>
                    <a:pt x="281" y="15"/>
                    <a:pt x="314" y="48"/>
                  </a:cubicBezTo>
                  <a:cubicBezTo>
                    <a:pt x="321" y="56"/>
                    <a:pt x="327" y="64"/>
                    <a:pt x="332" y="73"/>
                  </a:cubicBezTo>
                  <a:cubicBezTo>
                    <a:pt x="360" y="121"/>
                    <a:pt x="388" y="169"/>
                    <a:pt x="417" y="218"/>
                  </a:cubicBezTo>
                  <a:cubicBezTo>
                    <a:pt x="424" y="231"/>
                    <a:pt x="426" y="244"/>
                    <a:pt x="418" y="257"/>
                  </a:cubicBezTo>
                  <a:cubicBezTo>
                    <a:pt x="406" y="277"/>
                    <a:pt x="372" y="284"/>
                    <a:pt x="356" y="258"/>
                  </a:cubicBezTo>
                  <a:cubicBezTo>
                    <a:pt x="344" y="240"/>
                    <a:pt x="334" y="222"/>
                    <a:pt x="324" y="204"/>
                  </a:cubicBezTo>
                  <a:cubicBezTo>
                    <a:pt x="314" y="187"/>
                    <a:pt x="304" y="170"/>
                    <a:pt x="293" y="151"/>
                  </a:cubicBezTo>
                  <a:cubicBezTo>
                    <a:pt x="293" y="154"/>
                    <a:pt x="293" y="155"/>
                    <a:pt x="293" y="156"/>
                  </a:cubicBezTo>
                  <a:cubicBezTo>
                    <a:pt x="293" y="196"/>
                    <a:pt x="292" y="236"/>
                    <a:pt x="293" y="276"/>
                  </a:cubicBezTo>
                  <a:cubicBezTo>
                    <a:pt x="293" y="287"/>
                    <a:pt x="297" y="297"/>
                    <a:pt x="300" y="308"/>
                  </a:cubicBezTo>
                  <a:cubicBezTo>
                    <a:pt x="321" y="397"/>
                    <a:pt x="343" y="486"/>
                    <a:pt x="364" y="576"/>
                  </a:cubicBezTo>
                  <a:cubicBezTo>
                    <a:pt x="370" y="600"/>
                    <a:pt x="358" y="621"/>
                    <a:pt x="335" y="629"/>
                  </a:cubicBezTo>
                  <a:cubicBezTo>
                    <a:pt x="314" y="637"/>
                    <a:pt x="286" y="624"/>
                    <a:pt x="280" y="602"/>
                  </a:cubicBezTo>
                  <a:cubicBezTo>
                    <a:pt x="274" y="581"/>
                    <a:pt x="269" y="559"/>
                    <a:pt x="264" y="538"/>
                  </a:cubicBezTo>
                  <a:cubicBezTo>
                    <a:pt x="248" y="470"/>
                    <a:pt x="231" y="402"/>
                    <a:pt x="215" y="333"/>
                  </a:cubicBezTo>
                  <a:cubicBezTo>
                    <a:pt x="215" y="332"/>
                    <a:pt x="214" y="330"/>
                    <a:pt x="213" y="328"/>
                  </a:cubicBezTo>
                  <a:cubicBezTo>
                    <a:pt x="211" y="333"/>
                    <a:pt x="210" y="338"/>
                    <a:pt x="209" y="342"/>
                  </a:cubicBezTo>
                  <a:cubicBezTo>
                    <a:pt x="189" y="426"/>
                    <a:pt x="169" y="510"/>
                    <a:pt x="149" y="594"/>
                  </a:cubicBezTo>
                  <a:cubicBezTo>
                    <a:pt x="143" y="620"/>
                    <a:pt x="122" y="635"/>
                    <a:pt x="96" y="631"/>
                  </a:cubicBezTo>
                  <a:cubicBezTo>
                    <a:pt x="73" y="627"/>
                    <a:pt x="57" y="604"/>
                    <a:pt x="61" y="582"/>
                  </a:cubicBezTo>
                  <a:cubicBezTo>
                    <a:pt x="66" y="559"/>
                    <a:pt x="72" y="535"/>
                    <a:pt x="78" y="512"/>
                  </a:cubicBezTo>
                  <a:cubicBezTo>
                    <a:pt x="96" y="435"/>
                    <a:pt x="114" y="359"/>
                    <a:pt x="133" y="282"/>
                  </a:cubicBezTo>
                  <a:cubicBezTo>
                    <a:pt x="133" y="280"/>
                    <a:pt x="133" y="279"/>
                    <a:pt x="133" y="277"/>
                  </a:cubicBezTo>
                  <a:cubicBezTo>
                    <a:pt x="133" y="236"/>
                    <a:pt x="133" y="196"/>
                    <a:pt x="133" y="155"/>
                  </a:cubicBezTo>
                  <a:cubicBezTo>
                    <a:pt x="133" y="154"/>
                    <a:pt x="133" y="153"/>
                    <a:pt x="133" y="153"/>
                  </a:cubicBezTo>
                  <a:cubicBezTo>
                    <a:pt x="133" y="153"/>
                    <a:pt x="132" y="152"/>
                    <a:pt x="132"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21" name="Freeform 7">
              <a:extLst>
                <a:ext uri="{FF2B5EF4-FFF2-40B4-BE49-F238E27FC236}">
                  <a16:creationId xmlns:a16="http://schemas.microsoft.com/office/drawing/2014/main" id="{2D0837C2-6B38-5D02-BBE5-598AF9A86E18}"/>
                </a:ext>
              </a:extLst>
            </p:cNvPr>
            <p:cNvSpPr>
              <a:spLocks/>
            </p:cNvSpPr>
            <p:nvPr/>
          </p:nvSpPr>
          <p:spPr bwMode="auto">
            <a:xfrm>
              <a:off x="2894013" y="1824038"/>
              <a:ext cx="601663" cy="604838"/>
            </a:xfrm>
            <a:custGeom>
              <a:avLst/>
              <a:gdLst>
                <a:gd name="T0" fmla="*/ 168 w 168"/>
                <a:gd name="T1" fmla="*/ 85 h 169"/>
                <a:gd name="T2" fmla="*/ 84 w 168"/>
                <a:gd name="T3" fmla="*/ 169 h 169"/>
                <a:gd name="T4" fmla="*/ 0 w 168"/>
                <a:gd name="T5" fmla="*/ 84 h 169"/>
                <a:gd name="T6" fmla="*/ 85 w 168"/>
                <a:gd name="T7" fmla="*/ 1 h 169"/>
                <a:gd name="T8" fmla="*/ 168 w 168"/>
                <a:gd name="T9" fmla="*/ 85 h 169"/>
              </a:gdLst>
              <a:ahLst/>
              <a:cxnLst>
                <a:cxn ang="0">
                  <a:pos x="T0" y="T1"/>
                </a:cxn>
                <a:cxn ang="0">
                  <a:pos x="T2" y="T3"/>
                </a:cxn>
                <a:cxn ang="0">
                  <a:pos x="T4" y="T5"/>
                </a:cxn>
                <a:cxn ang="0">
                  <a:pos x="T6" y="T7"/>
                </a:cxn>
                <a:cxn ang="0">
                  <a:pos x="T8" y="T9"/>
                </a:cxn>
              </a:cxnLst>
              <a:rect l="0" t="0" r="r" b="b"/>
              <a:pathLst>
                <a:path w="168" h="169">
                  <a:moveTo>
                    <a:pt x="168" y="85"/>
                  </a:moveTo>
                  <a:cubicBezTo>
                    <a:pt x="168" y="131"/>
                    <a:pt x="130" y="169"/>
                    <a:pt x="84" y="169"/>
                  </a:cubicBezTo>
                  <a:cubicBezTo>
                    <a:pt x="37" y="169"/>
                    <a:pt x="0" y="131"/>
                    <a:pt x="0" y="84"/>
                  </a:cubicBezTo>
                  <a:cubicBezTo>
                    <a:pt x="0" y="38"/>
                    <a:pt x="38" y="0"/>
                    <a:pt x="85" y="1"/>
                  </a:cubicBezTo>
                  <a:cubicBezTo>
                    <a:pt x="131" y="1"/>
                    <a:pt x="168" y="38"/>
                    <a:pt x="16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grpSp>
      <p:grpSp>
        <p:nvGrpSpPr>
          <p:cNvPr id="22" name="Group 21">
            <a:extLst>
              <a:ext uri="{FF2B5EF4-FFF2-40B4-BE49-F238E27FC236}">
                <a16:creationId xmlns:a16="http://schemas.microsoft.com/office/drawing/2014/main" id="{AD778AFA-D142-DF0E-34A7-CDD14F5473A6}"/>
              </a:ext>
            </a:extLst>
          </p:cNvPr>
          <p:cNvGrpSpPr/>
          <p:nvPr/>
        </p:nvGrpSpPr>
        <p:grpSpPr>
          <a:xfrm>
            <a:off x="4274338" y="4230976"/>
            <a:ext cx="840427" cy="832327"/>
            <a:chOff x="-1538415" y="4306834"/>
            <a:chExt cx="1383377" cy="1370048"/>
          </a:xfrm>
        </p:grpSpPr>
        <p:grpSp>
          <p:nvGrpSpPr>
            <p:cNvPr id="23" name="Group 22">
              <a:extLst>
                <a:ext uri="{FF2B5EF4-FFF2-40B4-BE49-F238E27FC236}">
                  <a16:creationId xmlns:a16="http://schemas.microsoft.com/office/drawing/2014/main" id="{92897FDF-72CD-9439-33D3-DEB77144A2F2}"/>
                </a:ext>
              </a:extLst>
            </p:cNvPr>
            <p:cNvGrpSpPr/>
            <p:nvPr/>
          </p:nvGrpSpPr>
          <p:grpSpPr>
            <a:xfrm>
              <a:off x="-1538415" y="4306834"/>
              <a:ext cx="1383377" cy="1370048"/>
              <a:chOff x="-1828800" y="3886200"/>
              <a:chExt cx="1574912" cy="1559737"/>
            </a:xfrm>
          </p:grpSpPr>
          <p:sp>
            <p:nvSpPr>
              <p:cNvPr id="38" name="Freeform 15">
                <a:extLst>
                  <a:ext uri="{FF2B5EF4-FFF2-40B4-BE49-F238E27FC236}">
                    <a16:creationId xmlns:a16="http://schemas.microsoft.com/office/drawing/2014/main" id="{76879131-0105-F41D-BFC2-1D1F4628D784}"/>
                  </a:ext>
                </a:extLst>
              </p:cNvPr>
              <p:cNvSpPr>
                <a:spLocks noEditPoints="1"/>
              </p:cNvSpPr>
              <p:nvPr/>
            </p:nvSpPr>
            <p:spPr bwMode="auto">
              <a:xfrm>
                <a:off x="-1828800" y="3886200"/>
                <a:ext cx="1574912" cy="1559737"/>
              </a:xfrm>
              <a:custGeom>
                <a:avLst/>
                <a:gdLst>
                  <a:gd name="T0" fmla="*/ 306 w 611"/>
                  <a:gd name="T1" fmla="*/ 0 h 605"/>
                  <a:gd name="T2" fmla="*/ 354 w 611"/>
                  <a:gd name="T3" fmla="*/ 20 h 605"/>
                  <a:gd name="T4" fmla="*/ 585 w 611"/>
                  <a:gd name="T5" fmla="*/ 251 h 605"/>
                  <a:gd name="T6" fmla="*/ 584 w 611"/>
                  <a:gd name="T7" fmla="*/ 348 h 605"/>
                  <a:gd name="T8" fmla="*/ 354 w 611"/>
                  <a:gd name="T9" fmla="*/ 578 h 605"/>
                  <a:gd name="T10" fmla="*/ 257 w 611"/>
                  <a:gd name="T11" fmla="*/ 578 h 605"/>
                  <a:gd name="T12" fmla="*/ 27 w 611"/>
                  <a:gd name="T13" fmla="*/ 348 h 605"/>
                  <a:gd name="T14" fmla="*/ 27 w 611"/>
                  <a:gd name="T15" fmla="*/ 251 h 605"/>
                  <a:gd name="T16" fmla="*/ 258 w 611"/>
                  <a:gd name="T17" fmla="*/ 20 h 605"/>
                  <a:gd name="T18" fmla="*/ 306 w 611"/>
                  <a:gd name="T19" fmla="*/ 0 h 605"/>
                  <a:gd name="T20" fmla="*/ 401 w 611"/>
                  <a:gd name="T21" fmla="*/ 314 h 605"/>
                  <a:gd name="T22" fmla="*/ 391 w 611"/>
                  <a:gd name="T23" fmla="*/ 326 h 605"/>
                  <a:gd name="T24" fmla="*/ 337 w 611"/>
                  <a:gd name="T25" fmla="*/ 386 h 605"/>
                  <a:gd name="T26" fmla="*/ 334 w 611"/>
                  <a:gd name="T27" fmla="*/ 393 h 605"/>
                  <a:gd name="T28" fmla="*/ 343 w 611"/>
                  <a:gd name="T29" fmla="*/ 408 h 605"/>
                  <a:gd name="T30" fmla="*/ 360 w 611"/>
                  <a:gd name="T31" fmla="*/ 403 h 605"/>
                  <a:gd name="T32" fmla="*/ 444 w 611"/>
                  <a:gd name="T33" fmla="*/ 312 h 605"/>
                  <a:gd name="T34" fmla="*/ 444 w 611"/>
                  <a:gd name="T35" fmla="*/ 288 h 605"/>
                  <a:gd name="T36" fmla="*/ 388 w 611"/>
                  <a:gd name="T37" fmla="*/ 226 h 605"/>
                  <a:gd name="T38" fmla="*/ 360 w 611"/>
                  <a:gd name="T39" fmla="*/ 196 h 605"/>
                  <a:gd name="T40" fmla="*/ 350 w 611"/>
                  <a:gd name="T41" fmla="*/ 190 h 605"/>
                  <a:gd name="T42" fmla="*/ 336 w 611"/>
                  <a:gd name="T43" fmla="*/ 198 h 605"/>
                  <a:gd name="T44" fmla="*/ 338 w 611"/>
                  <a:gd name="T45" fmla="*/ 215 h 605"/>
                  <a:gd name="T46" fmla="*/ 398 w 611"/>
                  <a:gd name="T47" fmla="*/ 281 h 605"/>
                  <a:gd name="T48" fmla="*/ 401 w 611"/>
                  <a:gd name="T49" fmla="*/ 285 h 605"/>
                  <a:gd name="T50" fmla="*/ 396 w 611"/>
                  <a:gd name="T51" fmla="*/ 285 h 605"/>
                  <a:gd name="T52" fmla="*/ 181 w 611"/>
                  <a:gd name="T53" fmla="*/ 285 h 605"/>
                  <a:gd name="T54" fmla="*/ 176 w 611"/>
                  <a:gd name="T55" fmla="*/ 285 h 605"/>
                  <a:gd name="T56" fmla="*/ 163 w 611"/>
                  <a:gd name="T57" fmla="*/ 295 h 605"/>
                  <a:gd name="T58" fmla="*/ 167 w 611"/>
                  <a:gd name="T59" fmla="*/ 310 h 605"/>
                  <a:gd name="T60" fmla="*/ 180 w 611"/>
                  <a:gd name="T61" fmla="*/ 314 h 605"/>
                  <a:gd name="T62" fmla="*/ 396 w 611"/>
                  <a:gd name="T63" fmla="*/ 314 h 605"/>
                  <a:gd name="T64" fmla="*/ 401 w 611"/>
                  <a:gd name="T65" fmla="*/ 314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1" h="605">
                    <a:moveTo>
                      <a:pt x="306" y="0"/>
                    </a:moveTo>
                    <a:cubicBezTo>
                      <a:pt x="325" y="1"/>
                      <a:pt x="341" y="7"/>
                      <a:pt x="354" y="20"/>
                    </a:cubicBezTo>
                    <a:cubicBezTo>
                      <a:pt x="431" y="97"/>
                      <a:pt x="508" y="174"/>
                      <a:pt x="585" y="251"/>
                    </a:cubicBezTo>
                    <a:cubicBezTo>
                      <a:pt x="611" y="278"/>
                      <a:pt x="611" y="321"/>
                      <a:pt x="584" y="348"/>
                    </a:cubicBezTo>
                    <a:cubicBezTo>
                      <a:pt x="508" y="425"/>
                      <a:pt x="431" y="501"/>
                      <a:pt x="354" y="578"/>
                    </a:cubicBezTo>
                    <a:cubicBezTo>
                      <a:pt x="327" y="605"/>
                      <a:pt x="284" y="605"/>
                      <a:pt x="257" y="578"/>
                    </a:cubicBezTo>
                    <a:cubicBezTo>
                      <a:pt x="180" y="501"/>
                      <a:pt x="104" y="425"/>
                      <a:pt x="27" y="348"/>
                    </a:cubicBezTo>
                    <a:cubicBezTo>
                      <a:pt x="0" y="321"/>
                      <a:pt x="0" y="278"/>
                      <a:pt x="27" y="251"/>
                    </a:cubicBezTo>
                    <a:cubicBezTo>
                      <a:pt x="104" y="174"/>
                      <a:pt x="181" y="97"/>
                      <a:pt x="258" y="20"/>
                    </a:cubicBezTo>
                    <a:cubicBezTo>
                      <a:pt x="271" y="7"/>
                      <a:pt x="288" y="1"/>
                      <a:pt x="306" y="0"/>
                    </a:cubicBezTo>
                    <a:close/>
                    <a:moveTo>
                      <a:pt x="401" y="314"/>
                    </a:moveTo>
                    <a:cubicBezTo>
                      <a:pt x="397" y="318"/>
                      <a:pt x="394" y="322"/>
                      <a:pt x="391" y="326"/>
                    </a:cubicBezTo>
                    <a:cubicBezTo>
                      <a:pt x="373" y="346"/>
                      <a:pt x="355" y="366"/>
                      <a:pt x="337" y="386"/>
                    </a:cubicBezTo>
                    <a:cubicBezTo>
                      <a:pt x="335" y="388"/>
                      <a:pt x="334" y="391"/>
                      <a:pt x="334" y="393"/>
                    </a:cubicBezTo>
                    <a:cubicBezTo>
                      <a:pt x="334" y="399"/>
                      <a:pt x="338" y="406"/>
                      <a:pt x="343" y="408"/>
                    </a:cubicBezTo>
                    <a:cubicBezTo>
                      <a:pt x="349" y="410"/>
                      <a:pt x="355" y="409"/>
                      <a:pt x="360" y="403"/>
                    </a:cubicBezTo>
                    <a:cubicBezTo>
                      <a:pt x="388" y="373"/>
                      <a:pt x="416" y="342"/>
                      <a:pt x="444" y="312"/>
                    </a:cubicBezTo>
                    <a:cubicBezTo>
                      <a:pt x="451" y="304"/>
                      <a:pt x="451" y="296"/>
                      <a:pt x="444" y="288"/>
                    </a:cubicBezTo>
                    <a:cubicBezTo>
                      <a:pt x="425" y="267"/>
                      <a:pt x="407" y="247"/>
                      <a:pt x="388" y="226"/>
                    </a:cubicBezTo>
                    <a:cubicBezTo>
                      <a:pt x="379" y="216"/>
                      <a:pt x="370" y="206"/>
                      <a:pt x="360" y="196"/>
                    </a:cubicBezTo>
                    <a:cubicBezTo>
                      <a:pt x="358" y="193"/>
                      <a:pt x="354" y="191"/>
                      <a:pt x="350" y="190"/>
                    </a:cubicBezTo>
                    <a:cubicBezTo>
                      <a:pt x="343" y="190"/>
                      <a:pt x="339" y="193"/>
                      <a:pt x="336" y="198"/>
                    </a:cubicBezTo>
                    <a:cubicBezTo>
                      <a:pt x="333" y="204"/>
                      <a:pt x="333" y="210"/>
                      <a:pt x="338" y="215"/>
                    </a:cubicBezTo>
                    <a:cubicBezTo>
                      <a:pt x="358" y="237"/>
                      <a:pt x="378" y="259"/>
                      <a:pt x="398" y="281"/>
                    </a:cubicBezTo>
                    <a:cubicBezTo>
                      <a:pt x="399" y="282"/>
                      <a:pt x="400" y="283"/>
                      <a:pt x="401" y="285"/>
                    </a:cubicBezTo>
                    <a:cubicBezTo>
                      <a:pt x="399" y="285"/>
                      <a:pt x="397" y="285"/>
                      <a:pt x="396" y="285"/>
                    </a:cubicBezTo>
                    <a:cubicBezTo>
                      <a:pt x="324" y="285"/>
                      <a:pt x="253" y="285"/>
                      <a:pt x="181" y="285"/>
                    </a:cubicBezTo>
                    <a:cubicBezTo>
                      <a:pt x="179" y="285"/>
                      <a:pt x="178" y="285"/>
                      <a:pt x="176" y="285"/>
                    </a:cubicBezTo>
                    <a:cubicBezTo>
                      <a:pt x="170" y="286"/>
                      <a:pt x="165" y="289"/>
                      <a:pt x="163" y="295"/>
                    </a:cubicBezTo>
                    <a:cubicBezTo>
                      <a:pt x="161" y="301"/>
                      <a:pt x="163" y="306"/>
                      <a:pt x="167" y="310"/>
                    </a:cubicBezTo>
                    <a:cubicBezTo>
                      <a:pt x="171" y="313"/>
                      <a:pt x="175" y="314"/>
                      <a:pt x="180" y="314"/>
                    </a:cubicBezTo>
                    <a:cubicBezTo>
                      <a:pt x="252" y="314"/>
                      <a:pt x="324" y="314"/>
                      <a:pt x="396" y="314"/>
                    </a:cubicBezTo>
                    <a:cubicBezTo>
                      <a:pt x="397" y="314"/>
                      <a:pt x="399" y="314"/>
                      <a:pt x="401" y="314"/>
                    </a:cubicBezTo>
                    <a:close/>
                  </a:path>
                </a:pathLst>
              </a:custGeom>
              <a:solidFill>
                <a:schemeClr val="bg2"/>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p>
            </p:txBody>
          </p:sp>
          <p:sp>
            <p:nvSpPr>
              <p:cNvPr id="39" name="Freeform 30">
                <a:extLst>
                  <a:ext uri="{FF2B5EF4-FFF2-40B4-BE49-F238E27FC236}">
                    <a16:creationId xmlns:a16="http://schemas.microsoft.com/office/drawing/2014/main" id="{5AFDAB26-B54E-7116-AFFF-425183CEBF79}"/>
                  </a:ext>
                </a:extLst>
              </p:cNvPr>
              <p:cNvSpPr/>
              <p:nvPr/>
            </p:nvSpPr>
            <p:spPr bwMode="auto">
              <a:xfrm>
                <a:off x="-1643974" y="4231532"/>
                <a:ext cx="1138136" cy="807396"/>
              </a:xfrm>
              <a:custGeom>
                <a:avLst/>
                <a:gdLst>
                  <a:gd name="connsiteX0" fmla="*/ 175097 w 1138136"/>
                  <a:gd name="connsiteY0" fmla="*/ 291830 h 807396"/>
                  <a:gd name="connsiteX1" fmla="*/ 603114 w 1138136"/>
                  <a:gd name="connsiteY1" fmla="*/ 223736 h 807396"/>
                  <a:gd name="connsiteX2" fmla="*/ 661480 w 1138136"/>
                  <a:gd name="connsiteY2" fmla="*/ 38911 h 807396"/>
                  <a:gd name="connsiteX3" fmla="*/ 749029 w 1138136"/>
                  <a:gd name="connsiteY3" fmla="*/ 0 h 807396"/>
                  <a:gd name="connsiteX4" fmla="*/ 1138136 w 1138136"/>
                  <a:gd name="connsiteY4" fmla="*/ 408562 h 807396"/>
                  <a:gd name="connsiteX5" fmla="*/ 924127 w 1138136"/>
                  <a:gd name="connsiteY5" fmla="*/ 671208 h 807396"/>
                  <a:gd name="connsiteX6" fmla="*/ 710119 w 1138136"/>
                  <a:gd name="connsiteY6" fmla="*/ 807396 h 807396"/>
                  <a:gd name="connsiteX7" fmla="*/ 476655 w 1138136"/>
                  <a:gd name="connsiteY7" fmla="*/ 671208 h 807396"/>
                  <a:gd name="connsiteX8" fmla="*/ 466927 w 1138136"/>
                  <a:gd name="connsiteY8" fmla="*/ 622570 h 807396"/>
                  <a:gd name="connsiteX9" fmla="*/ 68093 w 1138136"/>
                  <a:gd name="connsiteY9" fmla="*/ 535021 h 807396"/>
                  <a:gd name="connsiteX10" fmla="*/ 0 w 1138136"/>
                  <a:gd name="connsiteY10" fmla="*/ 330740 h 807396"/>
                  <a:gd name="connsiteX11" fmla="*/ 175097 w 1138136"/>
                  <a:gd name="connsiteY11" fmla="*/ 291830 h 80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8136" h="807396">
                    <a:moveTo>
                      <a:pt x="175097" y="291830"/>
                    </a:moveTo>
                    <a:lnTo>
                      <a:pt x="603114" y="223736"/>
                    </a:lnTo>
                    <a:lnTo>
                      <a:pt x="661480" y="38911"/>
                    </a:lnTo>
                    <a:lnTo>
                      <a:pt x="749029" y="0"/>
                    </a:lnTo>
                    <a:lnTo>
                      <a:pt x="1138136" y="408562"/>
                    </a:lnTo>
                    <a:lnTo>
                      <a:pt x="924127" y="671208"/>
                    </a:lnTo>
                    <a:lnTo>
                      <a:pt x="710119" y="807396"/>
                    </a:lnTo>
                    <a:lnTo>
                      <a:pt x="476655" y="671208"/>
                    </a:lnTo>
                    <a:lnTo>
                      <a:pt x="466927" y="622570"/>
                    </a:lnTo>
                    <a:lnTo>
                      <a:pt x="68093" y="535021"/>
                    </a:lnTo>
                    <a:lnTo>
                      <a:pt x="0" y="330740"/>
                    </a:lnTo>
                    <a:lnTo>
                      <a:pt x="175097" y="291830"/>
                    </a:lnTo>
                    <a:close/>
                  </a:path>
                </a:pathLst>
              </a:custGeom>
              <a:solidFill>
                <a:schemeClr val="bg2"/>
              </a:solidFill>
              <a:ln w="6350" cap="flat">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US" sz="1600" dirty="0"/>
              </a:p>
            </p:txBody>
          </p:sp>
        </p:grpSp>
        <p:sp>
          <p:nvSpPr>
            <p:cNvPr id="24" name="Freeform 6">
              <a:extLst>
                <a:ext uri="{FF2B5EF4-FFF2-40B4-BE49-F238E27FC236}">
                  <a16:creationId xmlns:a16="http://schemas.microsoft.com/office/drawing/2014/main" id="{8526B659-55FE-4EA4-1CFE-B9F745917C34}"/>
                </a:ext>
              </a:extLst>
            </p:cNvPr>
            <p:cNvSpPr>
              <a:spLocks noEditPoints="1"/>
            </p:cNvSpPr>
            <p:nvPr/>
          </p:nvSpPr>
          <p:spPr bwMode="auto">
            <a:xfrm>
              <a:off x="-893146" y="4448155"/>
              <a:ext cx="191310" cy="589317"/>
            </a:xfrm>
            <a:custGeom>
              <a:avLst/>
              <a:gdLst>
                <a:gd name="T0" fmla="*/ 56 w 157"/>
                <a:gd name="T1" fmla="*/ 29 h 483"/>
                <a:gd name="T2" fmla="*/ 53 w 157"/>
                <a:gd name="T3" fmla="*/ 12 h 483"/>
                <a:gd name="T4" fmla="*/ 62 w 157"/>
                <a:gd name="T5" fmla="*/ 0 h 483"/>
                <a:gd name="T6" fmla="*/ 95 w 157"/>
                <a:gd name="T7" fmla="*/ 0 h 483"/>
                <a:gd name="T8" fmla="*/ 104 w 157"/>
                <a:gd name="T9" fmla="*/ 11 h 483"/>
                <a:gd name="T10" fmla="*/ 100 w 157"/>
                <a:gd name="T11" fmla="*/ 28 h 483"/>
                <a:gd name="T12" fmla="*/ 101 w 157"/>
                <a:gd name="T13" fmla="*/ 29 h 483"/>
                <a:gd name="T14" fmla="*/ 104 w 157"/>
                <a:gd name="T15" fmla="*/ 29 h 483"/>
                <a:gd name="T16" fmla="*/ 111 w 157"/>
                <a:gd name="T17" fmla="*/ 36 h 483"/>
                <a:gd name="T18" fmla="*/ 112 w 157"/>
                <a:gd name="T19" fmla="*/ 40 h 483"/>
                <a:gd name="T20" fmla="*/ 112 w 157"/>
                <a:gd name="T21" fmla="*/ 152 h 483"/>
                <a:gd name="T22" fmla="*/ 115 w 157"/>
                <a:gd name="T23" fmla="*/ 158 h 483"/>
                <a:gd name="T24" fmla="*/ 147 w 157"/>
                <a:gd name="T25" fmla="*/ 188 h 483"/>
                <a:gd name="T26" fmla="*/ 157 w 157"/>
                <a:gd name="T27" fmla="*/ 218 h 483"/>
                <a:gd name="T28" fmla="*/ 157 w 157"/>
                <a:gd name="T29" fmla="*/ 472 h 483"/>
                <a:gd name="T30" fmla="*/ 156 w 157"/>
                <a:gd name="T31" fmla="*/ 477 h 483"/>
                <a:gd name="T32" fmla="*/ 148 w 157"/>
                <a:gd name="T33" fmla="*/ 483 h 483"/>
                <a:gd name="T34" fmla="*/ 8 w 157"/>
                <a:gd name="T35" fmla="*/ 483 h 483"/>
                <a:gd name="T36" fmla="*/ 0 w 157"/>
                <a:gd name="T37" fmla="*/ 475 h 483"/>
                <a:gd name="T38" fmla="*/ 0 w 157"/>
                <a:gd name="T39" fmla="*/ 471 h 483"/>
                <a:gd name="T40" fmla="*/ 0 w 157"/>
                <a:gd name="T41" fmla="*/ 222 h 483"/>
                <a:gd name="T42" fmla="*/ 16 w 157"/>
                <a:gd name="T43" fmla="*/ 180 h 483"/>
                <a:gd name="T44" fmla="*/ 42 w 157"/>
                <a:gd name="T45" fmla="*/ 158 h 483"/>
                <a:gd name="T46" fmla="*/ 45 w 157"/>
                <a:gd name="T47" fmla="*/ 152 h 483"/>
                <a:gd name="T48" fmla="*/ 45 w 157"/>
                <a:gd name="T49" fmla="*/ 39 h 483"/>
                <a:gd name="T50" fmla="*/ 55 w 157"/>
                <a:gd name="T51" fmla="*/ 29 h 483"/>
                <a:gd name="T52" fmla="*/ 56 w 157"/>
                <a:gd name="T53" fmla="*/ 29 h 483"/>
                <a:gd name="T54" fmla="*/ 24 w 157"/>
                <a:gd name="T55" fmla="*/ 459 h 483"/>
                <a:gd name="T56" fmla="*/ 48 w 157"/>
                <a:gd name="T57" fmla="*/ 460 h 483"/>
                <a:gd name="T58" fmla="*/ 48 w 157"/>
                <a:gd name="T59" fmla="*/ 456 h 483"/>
                <a:gd name="T60" fmla="*/ 48 w 157"/>
                <a:gd name="T61" fmla="*/ 222 h 483"/>
                <a:gd name="T62" fmla="*/ 56 w 157"/>
                <a:gd name="T63" fmla="*/ 196 h 483"/>
                <a:gd name="T64" fmla="*/ 66 w 157"/>
                <a:gd name="T65" fmla="*/ 181 h 483"/>
                <a:gd name="T66" fmla="*/ 66 w 157"/>
                <a:gd name="T67" fmla="*/ 182 h 483"/>
                <a:gd name="T68" fmla="*/ 41 w 157"/>
                <a:gd name="T69" fmla="*/ 202 h 483"/>
                <a:gd name="T70" fmla="*/ 24 w 157"/>
                <a:gd name="T71" fmla="*/ 245 h 483"/>
                <a:gd name="T72" fmla="*/ 24 w 157"/>
                <a:gd name="T73" fmla="*/ 455 h 483"/>
                <a:gd name="T74" fmla="*/ 24 w 157"/>
                <a:gd name="T75" fmla="*/ 459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483">
                  <a:moveTo>
                    <a:pt x="56" y="29"/>
                  </a:moveTo>
                  <a:cubicBezTo>
                    <a:pt x="55" y="23"/>
                    <a:pt x="54" y="17"/>
                    <a:pt x="53" y="12"/>
                  </a:cubicBezTo>
                  <a:cubicBezTo>
                    <a:pt x="51" y="4"/>
                    <a:pt x="55" y="0"/>
                    <a:pt x="62" y="0"/>
                  </a:cubicBezTo>
                  <a:cubicBezTo>
                    <a:pt x="73" y="0"/>
                    <a:pt x="84" y="0"/>
                    <a:pt x="95" y="0"/>
                  </a:cubicBezTo>
                  <a:cubicBezTo>
                    <a:pt x="102" y="0"/>
                    <a:pt x="105" y="5"/>
                    <a:pt x="104" y="11"/>
                  </a:cubicBezTo>
                  <a:cubicBezTo>
                    <a:pt x="103" y="17"/>
                    <a:pt x="102" y="23"/>
                    <a:pt x="100" y="28"/>
                  </a:cubicBezTo>
                  <a:cubicBezTo>
                    <a:pt x="100" y="29"/>
                    <a:pt x="101" y="29"/>
                    <a:pt x="101" y="29"/>
                  </a:cubicBezTo>
                  <a:cubicBezTo>
                    <a:pt x="102" y="29"/>
                    <a:pt x="103" y="29"/>
                    <a:pt x="104" y="29"/>
                  </a:cubicBezTo>
                  <a:cubicBezTo>
                    <a:pt x="108" y="30"/>
                    <a:pt x="111" y="32"/>
                    <a:pt x="111" y="36"/>
                  </a:cubicBezTo>
                  <a:cubicBezTo>
                    <a:pt x="112" y="37"/>
                    <a:pt x="112" y="39"/>
                    <a:pt x="112" y="40"/>
                  </a:cubicBezTo>
                  <a:cubicBezTo>
                    <a:pt x="112" y="77"/>
                    <a:pt x="112" y="115"/>
                    <a:pt x="112" y="152"/>
                  </a:cubicBezTo>
                  <a:cubicBezTo>
                    <a:pt x="112" y="155"/>
                    <a:pt x="113" y="156"/>
                    <a:pt x="115" y="158"/>
                  </a:cubicBezTo>
                  <a:cubicBezTo>
                    <a:pt x="127" y="166"/>
                    <a:pt x="139" y="176"/>
                    <a:pt x="147" y="188"/>
                  </a:cubicBezTo>
                  <a:cubicBezTo>
                    <a:pt x="153" y="197"/>
                    <a:pt x="157" y="207"/>
                    <a:pt x="157" y="218"/>
                  </a:cubicBezTo>
                  <a:cubicBezTo>
                    <a:pt x="157" y="302"/>
                    <a:pt x="157" y="387"/>
                    <a:pt x="157" y="472"/>
                  </a:cubicBezTo>
                  <a:cubicBezTo>
                    <a:pt x="157" y="474"/>
                    <a:pt x="157" y="475"/>
                    <a:pt x="156" y="477"/>
                  </a:cubicBezTo>
                  <a:cubicBezTo>
                    <a:pt x="155" y="481"/>
                    <a:pt x="152" y="483"/>
                    <a:pt x="148" y="483"/>
                  </a:cubicBezTo>
                  <a:cubicBezTo>
                    <a:pt x="102" y="483"/>
                    <a:pt x="55" y="483"/>
                    <a:pt x="8" y="483"/>
                  </a:cubicBezTo>
                  <a:cubicBezTo>
                    <a:pt x="4" y="483"/>
                    <a:pt x="1" y="480"/>
                    <a:pt x="0" y="475"/>
                  </a:cubicBezTo>
                  <a:cubicBezTo>
                    <a:pt x="0" y="474"/>
                    <a:pt x="0" y="472"/>
                    <a:pt x="0" y="471"/>
                  </a:cubicBezTo>
                  <a:cubicBezTo>
                    <a:pt x="0" y="388"/>
                    <a:pt x="0" y="305"/>
                    <a:pt x="0" y="222"/>
                  </a:cubicBezTo>
                  <a:cubicBezTo>
                    <a:pt x="0" y="206"/>
                    <a:pt x="5" y="192"/>
                    <a:pt x="16" y="180"/>
                  </a:cubicBezTo>
                  <a:cubicBezTo>
                    <a:pt x="23" y="171"/>
                    <a:pt x="32" y="164"/>
                    <a:pt x="42" y="158"/>
                  </a:cubicBezTo>
                  <a:cubicBezTo>
                    <a:pt x="44" y="156"/>
                    <a:pt x="45" y="155"/>
                    <a:pt x="45" y="152"/>
                  </a:cubicBezTo>
                  <a:cubicBezTo>
                    <a:pt x="45" y="115"/>
                    <a:pt x="45" y="77"/>
                    <a:pt x="45" y="39"/>
                  </a:cubicBezTo>
                  <a:cubicBezTo>
                    <a:pt x="45" y="32"/>
                    <a:pt x="47" y="29"/>
                    <a:pt x="55" y="29"/>
                  </a:cubicBezTo>
                  <a:cubicBezTo>
                    <a:pt x="55" y="29"/>
                    <a:pt x="56" y="29"/>
                    <a:pt x="56" y="29"/>
                  </a:cubicBezTo>
                  <a:close/>
                  <a:moveTo>
                    <a:pt x="24" y="459"/>
                  </a:moveTo>
                  <a:cubicBezTo>
                    <a:pt x="32" y="460"/>
                    <a:pt x="40" y="460"/>
                    <a:pt x="48" y="460"/>
                  </a:cubicBezTo>
                  <a:cubicBezTo>
                    <a:pt x="48" y="459"/>
                    <a:pt x="48" y="458"/>
                    <a:pt x="48" y="456"/>
                  </a:cubicBezTo>
                  <a:cubicBezTo>
                    <a:pt x="48" y="378"/>
                    <a:pt x="48" y="300"/>
                    <a:pt x="48" y="222"/>
                  </a:cubicBezTo>
                  <a:cubicBezTo>
                    <a:pt x="48" y="213"/>
                    <a:pt x="50" y="204"/>
                    <a:pt x="56" y="196"/>
                  </a:cubicBezTo>
                  <a:cubicBezTo>
                    <a:pt x="59" y="191"/>
                    <a:pt x="63" y="186"/>
                    <a:pt x="66" y="181"/>
                  </a:cubicBezTo>
                  <a:cubicBezTo>
                    <a:pt x="66" y="181"/>
                    <a:pt x="66" y="181"/>
                    <a:pt x="66" y="182"/>
                  </a:cubicBezTo>
                  <a:cubicBezTo>
                    <a:pt x="58" y="188"/>
                    <a:pt x="49" y="195"/>
                    <a:pt x="41" y="202"/>
                  </a:cubicBezTo>
                  <a:cubicBezTo>
                    <a:pt x="30" y="214"/>
                    <a:pt x="24" y="228"/>
                    <a:pt x="24" y="245"/>
                  </a:cubicBezTo>
                  <a:cubicBezTo>
                    <a:pt x="24" y="315"/>
                    <a:pt x="24" y="385"/>
                    <a:pt x="24" y="455"/>
                  </a:cubicBezTo>
                  <a:cubicBezTo>
                    <a:pt x="24" y="456"/>
                    <a:pt x="24" y="458"/>
                    <a:pt x="24" y="45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600" dirty="0"/>
            </a:p>
          </p:txBody>
        </p:sp>
        <p:grpSp>
          <p:nvGrpSpPr>
            <p:cNvPr id="25" name="Group 24">
              <a:extLst>
                <a:ext uri="{FF2B5EF4-FFF2-40B4-BE49-F238E27FC236}">
                  <a16:creationId xmlns:a16="http://schemas.microsoft.com/office/drawing/2014/main" id="{3C3D7462-76E6-9005-91C1-F4A40C2FA240}"/>
                </a:ext>
              </a:extLst>
            </p:cNvPr>
            <p:cNvGrpSpPr/>
            <p:nvPr/>
          </p:nvGrpSpPr>
          <p:grpSpPr>
            <a:xfrm rot="2700000">
              <a:off x="-741398" y="4910714"/>
              <a:ext cx="162970" cy="650931"/>
              <a:chOff x="-2247900" y="504825"/>
              <a:chExt cx="546100" cy="2181225"/>
            </a:xfrm>
            <a:solidFill>
              <a:schemeClr val="accent2"/>
            </a:solidFill>
          </p:grpSpPr>
          <p:sp>
            <p:nvSpPr>
              <p:cNvPr id="36" name="Freeform 9">
                <a:extLst>
                  <a:ext uri="{FF2B5EF4-FFF2-40B4-BE49-F238E27FC236}">
                    <a16:creationId xmlns:a16="http://schemas.microsoft.com/office/drawing/2014/main" id="{7EC0531F-45CC-EFE2-C4AF-4C12FA800150}"/>
                  </a:ext>
                </a:extLst>
              </p:cNvPr>
              <p:cNvSpPr>
                <a:spLocks/>
              </p:cNvSpPr>
              <p:nvPr/>
            </p:nvSpPr>
            <p:spPr bwMode="auto">
              <a:xfrm>
                <a:off x="-2247900" y="504825"/>
                <a:ext cx="546100" cy="1728788"/>
              </a:xfrm>
              <a:custGeom>
                <a:avLst/>
                <a:gdLst>
                  <a:gd name="T0" fmla="*/ 144 w 145"/>
                  <a:gd name="T1" fmla="*/ 218 h 458"/>
                  <a:gd name="T2" fmla="*/ 105 w 145"/>
                  <a:gd name="T3" fmla="*/ 218 h 458"/>
                  <a:gd name="T4" fmla="*/ 92 w 145"/>
                  <a:gd name="T5" fmla="*/ 221 h 458"/>
                  <a:gd name="T6" fmla="*/ 84 w 145"/>
                  <a:gd name="T7" fmla="*/ 230 h 458"/>
                  <a:gd name="T8" fmla="*/ 92 w 145"/>
                  <a:gd name="T9" fmla="*/ 239 h 458"/>
                  <a:gd name="T10" fmla="*/ 104 w 145"/>
                  <a:gd name="T11" fmla="*/ 242 h 458"/>
                  <a:gd name="T12" fmla="*/ 140 w 145"/>
                  <a:gd name="T13" fmla="*/ 242 h 458"/>
                  <a:gd name="T14" fmla="*/ 144 w 145"/>
                  <a:gd name="T15" fmla="*/ 242 h 458"/>
                  <a:gd name="T16" fmla="*/ 144 w 145"/>
                  <a:gd name="T17" fmla="*/ 290 h 458"/>
                  <a:gd name="T18" fmla="*/ 140 w 145"/>
                  <a:gd name="T19" fmla="*/ 290 h 458"/>
                  <a:gd name="T20" fmla="*/ 103 w 145"/>
                  <a:gd name="T21" fmla="*/ 290 h 458"/>
                  <a:gd name="T22" fmla="*/ 89 w 145"/>
                  <a:gd name="T23" fmla="*/ 294 h 458"/>
                  <a:gd name="T24" fmla="*/ 89 w 145"/>
                  <a:gd name="T25" fmla="*/ 310 h 458"/>
                  <a:gd name="T26" fmla="*/ 104 w 145"/>
                  <a:gd name="T27" fmla="*/ 314 h 458"/>
                  <a:gd name="T28" fmla="*/ 139 w 145"/>
                  <a:gd name="T29" fmla="*/ 314 h 458"/>
                  <a:gd name="T30" fmla="*/ 144 w 145"/>
                  <a:gd name="T31" fmla="*/ 314 h 458"/>
                  <a:gd name="T32" fmla="*/ 144 w 145"/>
                  <a:gd name="T33" fmla="*/ 362 h 458"/>
                  <a:gd name="T34" fmla="*/ 140 w 145"/>
                  <a:gd name="T35" fmla="*/ 362 h 458"/>
                  <a:gd name="T36" fmla="*/ 104 w 145"/>
                  <a:gd name="T37" fmla="*/ 362 h 458"/>
                  <a:gd name="T38" fmla="*/ 88 w 145"/>
                  <a:gd name="T39" fmla="*/ 366 h 458"/>
                  <a:gd name="T40" fmla="*/ 87 w 145"/>
                  <a:gd name="T41" fmla="*/ 380 h 458"/>
                  <a:gd name="T42" fmla="*/ 99 w 145"/>
                  <a:gd name="T43" fmla="*/ 386 h 458"/>
                  <a:gd name="T44" fmla="*/ 139 w 145"/>
                  <a:gd name="T45" fmla="*/ 386 h 458"/>
                  <a:gd name="T46" fmla="*/ 143 w 145"/>
                  <a:gd name="T47" fmla="*/ 386 h 458"/>
                  <a:gd name="T48" fmla="*/ 144 w 145"/>
                  <a:gd name="T49" fmla="*/ 387 h 458"/>
                  <a:gd name="T50" fmla="*/ 143 w 145"/>
                  <a:gd name="T51" fmla="*/ 424 h 458"/>
                  <a:gd name="T52" fmla="*/ 102 w 145"/>
                  <a:gd name="T53" fmla="*/ 458 h 458"/>
                  <a:gd name="T54" fmla="*/ 42 w 145"/>
                  <a:gd name="T55" fmla="*/ 458 h 458"/>
                  <a:gd name="T56" fmla="*/ 0 w 145"/>
                  <a:gd name="T57" fmla="*/ 418 h 458"/>
                  <a:gd name="T58" fmla="*/ 0 w 145"/>
                  <a:gd name="T59" fmla="*/ 412 h 458"/>
                  <a:gd name="T60" fmla="*/ 0 w 145"/>
                  <a:gd name="T61" fmla="*/ 204 h 458"/>
                  <a:gd name="T62" fmla="*/ 3 w 145"/>
                  <a:gd name="T63" fmla="*/ 197 h 458"/>
                  <a:gd name="T64" fmla="*/ 58 w 145"/>
                  <a:gd name="T65" fmla="*/ 132 h 458"/>
                  <a:gd name="T66" fmla="*/ 60 w 145"/>
                  <a:gd name="T67" fmla="*/ 126 h 458"/>
                  <a:gd name="T68" fmla="*/ 60 w 145"/>
                  <a:gd name="T69" fmla="*/ 16 h 458"/>
                  <a:gd name="T70" fmla="*/ 68 w 145"/>
                  <a:gd name="T71" fmla="*/ 3 h 458"/>
                  <a:gd name="T72" fmla="*/ 84 w 145"/>
                  <a:gd name="T73" fmla="*/ 15 h 458"/>
                  <a:gd name="T74" fmla="*/ 84 w 145"/>
                  <a:gd name="T75" fmla="*/ 116 h 458"/>
                  <a:gd name="T76" fmla="*/ 92 w 145"/>
                  <a:gd name="T77" fmla="*/ 140 h 458"/>
                  <a:gd name="T78" fmla="*/ 142 w 145"/>
                  <a:gd name="T79" fmla="*/ 198 h 458"/>
                  <a:gd name="T80" fmla="*/ 144 w 145"/>
                  <a:gd name="T81" fmla="*/ 203 h 458"/>
                  <a:gd name="T82" fmla="*/ 144 w 145"/>
                  <a:gd name="T83" fmla="*/ 21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5" h="458">
                    <a:moveTo>
                      <a:pt x="144" y="218"/>
                    </a:moveTo>
                    <a:cubicBezTo>
                      <a:pt x="131" y="218"/>
                      <a:pt x="118" y="218"/>
                      <a:pt x="105" y="218"/>
                    </a:cubicBezTo>
                    <a:cubicBezTo>
                      <a:pt x="101" y="218"/>
                      <a:pt x="96" y="219"/>
                      <a:pt x="92" y="221"/>
                    </a:cubicBezTo>
                    <a:cubicBezTo>
                      <a:pt x="87" y="222"/>
                      <a:pt x="84" y="225"/>
                      <a:pt x="84" y="230"/>
                    </a:cubicBezTo>
                    <a:cubicBezTo>
                      <a:pt x="85" y="235"/>
                      <a:pt x="88" y="238"/>
                      <a:pt x="92" y="239"/>
                    </a:cubicBezTo>
                    <a:cubicBezTo>
                      <a:pt x="96" y="241"/>
                      <a:pt x="100" y="242"/>
                      <a:pt x="104" y="242"/>
                    </a:cubicBezTo>
                    <a:cubicBezTo>
                      <a:pt x="116" y="242"/>
                      <a:pt x="128" y="242"/>
                      <a:pt x="140" y="242"/>
                    </a:cubicBezTo>
                    <a:cubicBezTo>
                      <a:pt x="141" y="242"/>
                      <a:pt x="142" y="242"/>
                      <a:pt x="144" y="242"/>
                    </a:cubicBezTo>
                    <a:cubicBezTo>
                      <a:pt x="144" y="258"/>
                      <a:pt x="144" y="274"/>
                      <a:pt x="144" y="290"/>
                    </a:cubicBezTo>
                    <a:cubicBezTo>
                      <a:pt x="143" y="290"/>
                      <a:pt x="141" y="290"/>
                      <a:pt x="140" y="290"/>
                    </a:cubicBezTo>
                    <a:cubicBezTo>
                      <a:pt x="127" y="290"/>
                      <a:pt x="115" y="290"/>
                      <a:pt x="103" y="290"/>
                    </a:cubicBezTo>
                    <a:cubicBezTo>
                      <a:pt x="98" y="290"/>
                      <a:pt x="93" y="292"/>
                      <a:pt x="89" y="294"/>
                    </a:cubicBezTo>
                    <a:cubicBezTo>
                      <a:pt x="83" y="298"/>
                      <a:pt x="83" y="305"/>
                      <a:pt x="89" y="310"/>
                    </a:cubicBezTo>
                    <a:cubicBezTo>
                      <a:pt x="93" y="313"/>
                      <a:pt x="98" y="314"/>
                      <a:pt x="104" y="314"/>
                    </a:cubicBezTo>
                    <a:cubicBezTo>
                      <a:pt x="116" y="314"/>
                      <a:pt x="127" y="314"/>
                      <a:pt x="139" y="314"/>
                    </a:cubicBezTo>
                    <a:cubicBezTo>
                      <a:pt x="141" y="314"/>
                      <a:pt x="142" y="314"/>
                      <a:pt x="144" y="314"/>
                    </a:cubicBezTo>
                    <a:cubicBezTo>
                      <a:pt x="144" y="330"/>
                      <a:pt x="144" y="346"/>
                      <a:pt x="144" y="362"/>
                    </a:cubicBezTo>
                    <a:cubicBezTo>
                      <a:pt x="142" y="362"/>
                      <a:pt x="141" y="362"/>
                      <a:pt x="140" y="362"/>
                    </a:cubicBezTo>
                    <a:cubicBezTo>
                      <a:pt x="128" y="362"/>
                      <a:pt x="116" y="362"/>
                      <a:pt x="104" y="362"/>
                    </a:cubicBezTo>
                    <a:cubicBezTo>
                      <a:pt x="99" y="362"/>
                      <a:pt x="93" y="363"/>
                      <a:pt x="88" y="366"/>
                    </a:cubicBezTo>
                    <a:cubicBezTo>
                      <a:pt x="83" y="370"/>
                      <a:pt x="83" y="376"/>
                      <a:pt x="87" y="380"/>
                    </a:cubicBezTo>
                    <a:cubicBezTo>
                      <a:pt x="91" y="384"/>
                      <a:pt x="95" y="385"/>
                      <a:pt x="99" y="386"/>
                    </a:cubicBezTo>
                    <a:cubicBezTo>
                      <a:pt x="112" y="386"/>
                      <a:pt x="126" y="386"/>
                      <a:pt x="139" y="386"/>
                    </a:cubicBezTo>
                    <a:cubicBezTo>
                      <a:pt x="140" y="386"/>
                      <a:pt x="142" y="386"/>
                      <a:pt x="143" y="386"/>
                    </a:cubicBezTo>
                    <a:cubicBezTo>
                      <a:pt x="144" y="386"/>
                      <a:pt x="144" y="387"/>
                      <a:pt x="144" y="387"/>
                    </a:cubicBezTo>
                    <a:cubicBezTo>
                      <a:pt x="144" y="399"/>
                      <a:pt x="145" y="412"/>
                      <a:pt x="143" y="424"/>
                    </a:cubicBezTo>
                    <a:cubicBezTo>
                      <a:pt x="140" y="444"/>
                      <a:pt x="122" y="458"/>
                      <a:pt x="102" y="458"/>
                    </a:cubicBezTo>
                    <a:cubicBezTo>
                      <a:pt x="82" y="458"/>
                      <a:pt x="62" y="458"/>
                      <a:pt x="42" y="458"/>
                    </a:cubicBezTo>
                    <a:cubicBezTo>
                      <a:pt x="20" y="458"/>
                      <a:pt x="2" y="441"/>
                      <a:pt x="0" y="418"/>
                    </a:cubicBezTo>
                    <a:cubicBezTo>
                      <a:pt x="0" y="416"/>
                      <a:pt x="0" y="414"/>
                      <a:pt x="0" y="412"/>
                    </a:cubicBezTo>
                    <a:cubicBezTo>
                      <a:pt x="0" y="343"/>
                      <a:pt x="0" y="274"/>
                      <a:pt x="0" y="204"/>
                    </a:cubicBezTo>
                    <a:cubicBezTo>
                      <a:pt x="0" y="201"/>
                      <a:pt x="1" y="199"/>
                      <a:pt x="3" y="197"/>
                    </a:cubicBezTo>
                    <a:cubicBezTo>
                      <a:pt x="21" y="175"/>
                      <a:pt x="40" y="154"/>
                      <a:pt x="58" y="132"/>
                    </a:cubicBezTo>
                    <a:cubicBezTo>
                      <a:pt x="59" y="130"/>
                      <a:pt x="60" y="128"/>
                      <a:pt x="60" y="126"/>
                    </a:cubicBezTo>
                    <a:cubicBezTo>
                      <a:pt x="60" y="89"/>
                      <a:pt x="60" y="52"/>
                      <a:pt x="60" y="16"/>
                    </a:cubicBezTo>
                    <a:cubicBezTo>
                      <a:pt x="60" y="9"/>
                      <a:pt x="63" y="4"/>
                      <a:pt x="68" y="3"/>
                    </a:cubicBezTo>
                    <a:cubicBezTo>
                      <a:pt x="76" y="0"/>
                      <a:pt x="84" y="5"/>
                      <a:pt x="84" y="15"/>
                    </a:cubicBezTo>
                    <a:cubicBezTo>
                      <a:pt x="84" y="49"/>
                      <a:pt x="85" y="82"/>
                      <a:pt x="84" y="116"/>
                    </a:cubicBezTo>
                    <a:cubicBezTo>
                      <a:pt x="84" y="126"/>
                      <a:pt x="86" y="133"/>
                      <a:pt x="92" y="140"/>
                    </a:cubicBezTo>
                    <a:cubicBezTo>
                      <a:pt x="109" y="159"/>
                      <a:pt x="126" y="178"/>
                      <a:pt x="142" y="198"/>
                    </a:cubicBezTo>
                    <a:cubicBezTo>
                      <a:pt x="143" y="199"/>
                      <a:pt x="144" y="202"/>
                      <a:pt x="144" y="203"/>
                    </a:cubicBezTo>
                    <a:cubicBezTo>
                      <a:pt x="144" y="208"/>
                      <a:pt x="144" y="213"/>
                      <a:pt x="144" y="2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7" name="Freeform 10">
                <a:extLst>
                  <a:ext uri="{FF2B5EF4-FFF2-40B4-BE49-F238E27FC236}">
                    <a16:creationId xmlns:a16="http://schemas.microsoft.com/office/drawing/2014/main" id="{F77AE14C-DB22-E55B-86A9-EA81B7EC5414}"/>
                  </a:ext>
                </a:extLst>
              </p:cNvPr>
              <p:cNvSpPr>
                <a:spLocks/>
              </p:cNvSpPr>
              <p:nvPr/>
            </p:nvSpPr>
            <p:spPr bwMode="auto">
              <a:xfrm>
                <a:off x="-2247900" y="2324100"/>
                <a:ext cx="542925" cy="361950"/>
              </a:xfrm>
              <a:custGeom>
                <a:avLst/>
                <a:gdLst>
                  <a:gd name="T0" fmla="*/ 36 w 144"/>
                  <a:gd name="T1" fmla="*/ 72 h 96"/>
                  <a:gd name="T2" fmla="*/ 36 w 144"/>
                  <a:gd name="T3" fmla="*/ 0 h 96"/>
                  <a:gd name="T4" fmla="*/ 108 w 144"/>
                  <a:gd name="T5" fmla="*/ 0 h 96"/>
                  <a:gd name="T6" fmla="*/ 108 w 144"/>
                  <a:gd name="T7" fmla="*/ 72 h 96"/>
                  <a:gd name="T8" fmla="*/ 112 w 144"/>
                  <a:gd name="T9" fmla="*/ 72 h 96"/>
                  <a:gd name="T10" fmla="*/ 132 w 144"/>
                  <a:gd name="T11" fmla="*/ 72 h 96"/>
                  <a:gd name="T12" fmla="*/ 144 w 144"/>
                  <a:gd name="T13" fmla="*/ 84 h 96"/>
                  <a:gd name="T14" fmla="*/ 131 w 144"/>
                  <a:gd name="T15" fmla="*/ 96 h 96"/>
                  <a:gd name="T16" fmla="*/ 68 w 144"/>
                  <a:gd name="T17" fmla="*/ 96 h 96"/>
                  <a:gd name="T18" fmla="*/ 13 w 144"/>
                  <a:gd name="T19" fmla="*/ 96 h 96"/>
                  <a:gd name="T20" fmla="*/ 0 w 144"/>
                  <a:gd name="T21" fmla="*/ 84 h 96"/>
                  <a:gd name="T22" fmla="*/ 13 w 144"/>
                  <a:gd name="T23" fmla="*/ 72 h 96"/>
                  <a:gd name="T24" fmla="*/ 36 w 144"/>
                  <a:gd name="T25"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96">
                    <a:moveTo>
                      <a:pt x="36" y="72"/>
                    </a:moveTo>
                    <a:cubicBezTo>
                      <a:pt x="36" y="48"/>
                      <a:pt x="36" y="24"/>
                      <a:pt x="36" y="0"/>
                    </a:cubicBezTo>
                    <a:cubicBezTo>
                      <a:pt x="60" y="0"/>
                      <a:pt x="84" y="0"/>
                      <a:pt x="108" y="0"/>
                    </a:cubicBezTo>
                    <a:cubicBezTo>
                      <a:pt x="108" y="24"/>
                      <a:pt x="108" y="48"/>
                      <a:pt x="108" y="72"/>
                    </a:cubicBezTo>
                    <a:cubicBezTo>
                      <a:pt x="110" y="72"/>
                      <a:pt x="111" y="72"/>
                      <a:pt x="112" y="72"/>
                    </a:cubicBezTo>
                    <a:cubicBezTo>
                      <a:pt x="119" y="72"/>
                      <a:pt x="125" y="72"/>
                      <a:pt x="132" y="72"/>
                    </a:cubicBezTo>
                    <a:cubicBezTo>
                      <a:pt x="139" y="72"/>
                      <a:pt x="144" y="77"/>
                      <a:pt x="144" y="84"/>
                    </a:cubicBezTo>
                    <a:cubicBezTo>
                      <a:pt x="144" y="91"/>
                      <a:pt x="139" y="96"/>
                      <a:pt x="131" y="96"/>
                    </a:cubicBezTo>
                    <a:cubicBezTo>
                      <a:pt x="110" y="96"/>
                      <a:pt x="89" y="96"/>
                      <a:pt x="68" y="96"/>
                    </a:cubicBezTo>
                    <a:cubicBezTo>
                      <a:pt x="50" y="96"/>
                      <a:pt x="32" y="96"/>
                      <a:pt x="13" y="96"/>
                    </a:cubicBezTo>
                    <a:cubicBezTo>
                      <a:pt x="6" y="96"/>
                      <a:pt x="0" y="91"/>
                      <a:pt x="0" y="84"/>
                    </a:cubicBezTo>
                    <a:cubicBezTo>
                      <a:pt x="0" y="77"/>
                      <a:pt x="6" y="72"/>
                      <a:pt x="13" y="72"/>
                    </a:cubicBezTo>
                    <a:cubicBezTo>
                      <a:pt x="21" y="72"/>
                      <a:pt x="28" y="72"/>
                      <a:pt x="3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26" name="Group 25">
              <a:extLst>
                <a:ext uri="{FF2B5EF4-FFF2-40B4-BE49-F238E27FC236}">
                  <a16:creationId xmlns:a16="http://schemas.microsoft.com/office/drawing/2014/main" id="{A9EDBB83-0C7C-99B5-D3DE-62AD6BA9FD63}"/>
                </a:ext>
              </a:extLst>
            </p:cNvPr>
            <p:cNvGrpSpPr/>
            <p:nvPr/>
          </p:nvGrpSpPr>
          <p:grpSpPr>
            <a:xfrm rot="1916046">
              <a:off x="-1293437" y="4844093"/>
              <a:ext cx="338684" cy="330725"/>
              <a:chOff x="4910911" y="4098099"/>
              <a:chExt cx="1719092" cy="1678698"/>
            </a:xfrm>
            <a:solidFill>
              <a:schemeClr val="accent2"/>
            </a:solidFill>
          </p:grpSpPr>
          <p:grpSp>
            <p:nvGrpSpPr>
              <p:cNvPr id="27" name="Group 26">
                <a:extLst>
                  <a:ext uri="{FF2B5EF4-FFF2-40B4-BE49-F238E27FC236}">
                    <a16:creationId xmlns:a16="http://schemas.microsoft.com/office/drawing/2014/main" id="{B7D8AC1D-766D-C8D6-37DA-D6488CD43C81}"/>
                  </a:ext>
                </a:extLst>
              </p:cNvPr>
              <p:cNvGrpSpPr/>
              <p:nvPr/>
            </p:nvGrpSpPr>
            <p:grpSpPr>
              <a:xfrm>
                <a:off x="5130525" y="4098099"/>
                <a:ext cx="767348" cy="783782"/>
                <a:chOff x="6045325" y="4029074"/>
                <a:chExt cx="657433" cy="671513"/>
              </a:xfrm>
              <a:grpFill/>
            </p:grpSpPr>
            <p:sp>
              <p:nvSpPr>
                <p:cNvPr id="34" name="Freeform 11">
                  <a:extLst>
                    <a:ext uri="{FF2B5EF4-FFF2-40B4-BE49-F238E27FC236}">
                      <a16:creationId xmlns:a16="http://schemas.microsoft.com/office/drawing/2014/main" id="{AA29EB56-033E-F6F3-0AFA-C9672C23C465}"/>
                    </a:ext>
                  </a:extLst>
                </p:cNvPr>
                <p:cNvSpPr>
                  <a:spLocks/>
                </p:cNvSpPr>
                <p:nvPr/>
              </p:nvSpPr>
              <p:spPr bwMode="auto">
                <a:xfrm>
                  <a:off x="6127639" y="4255439"/>
                  <a:ext cx="575119" cy="445148"/>
                </a:xfrm>
                <a:custGeom>
                  <a:avLst/>
                  <a:gdLst>
                    <a:gd name="T0" fmla="*/ 224 w 224"/>
                    <a:gd name="T1" fmla="*/ 39 h 173"/>
                    <a:gd name="T2" fmla="*/ 125 w 224"/>
                    <a:gd name="T3" fmla="*/ 163 h 173"/>
                    <a:gd name="T4" fmla="*/ 11 w 224"/>
                    <a:gd name="T5" fmla="*/ 134 h 173"/>
                    <a:gd name="T6" fmla="*/ 14 w 224"/>
                    <a:gd name="T7" fmla="*/ 106 h 173"/>
                    <a:gd name="T8" fmla="*/ 198 w 224"/>
                    <a:gd name="T9" fmla="*/ 6 h 173"/>
                    <a:gd name="T10" fmla="*/ 222 w 224"/>
                    <a:gd name="T11" fmla="*/ 18 h 173"/>
                    <a:gd name="T12" fmla="*/ 224 w 224"/>
                    <a:gd name="T13" fmla="*/ 39 h 173"/>
                  </a:gdLst>
                  <a:ahLst/>
                  <a:cxnLst>
                    <a:cxn ang="0">
                      <a:pos x="T0" y="T1"/>
                    </a:cxn>
                    <a:cxn ang="0">
                      <a:pos x="T2" y="T3"/>
                    </a:cxn>
                    <a:cxn ang="0">
                      <a:pos x="T4" y="T5"/>
                    </a:cxn>
                    <a:cxn ang="0">
                      <a:pos x="T6" y="T7"/>
                    </a:cxn>
                    <a:cxn ang="0">
                      <a:pos x="T8" y="T9"/>
                    </a:cxn>
                    <a:cxn ang="0">
                      <a:pos x="T10" y="T11"/>
                    </a:cxn>
                    <a:cxn ang="0">
                      <a:pos x="T12" y="T13"/>
                    </a:cxn>
                  </a:cxnLst>
                  <a:rect l="0" t="0" r="r" b="b"/>
                  <a:pathLst>
                    <a:path w="224" h="173">
                      <a:moveTo>
                        <a:pt x="224" y="39"/>
                      </a:moveTo>
                      <a:cubicBezTo>
                        <a:pt x="223" y="99"/>
                        <a:pt x="183" y="150"/>
                        <a:pt x="125" y="163"/>
                      </a:cubicBezTo>
                      <a:cubicBezTo>
                        <a:pt x="82" y="173"/>
                        <a:pt x="44" y="162"/>
                        <a:pt x="11" y="134"/>
                      </a:cubicBezTo>
                      <a:cubicBezTo>
                        <a:pt x="0" y="125"/>
                        <a:pt x="2" y="113"/>
                        <a:pt x="14" y="106"/>
                      </a:cubicBezTo>
                      <a:cubicBezTo>
                        <a:pt x="75" y="73"/>
                        <a:pt x="137" y="39"/>
                        <a:pt x="198" y="6"/>
                      </a:cubicBezTo>
                      <a:cubicBezTo>
                        <a:pt x="209" y="0"/>
                        <a:pt x="220" y="6"/>
                        <a:pt x="222" y="18"/>
                      </a:cubicBezTo>
                      <a:cubicBezTo>
                        <a:pt x="223" y="25"/>
                        <a:pt x="223" y="32"/>
                        <a:pt x="224"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35" name="Freeform 13">
                  <a:extLst>
                    <a:ext uri="{FF2B5EF4-FFF2-40B4-BE49-F238E27FC236}">
                      <a16:creationId xmlns:a16="http://schemas.microsoft.com/office/drawing/2014/main" id="{7D7BB830-B5D1-0101-5ACE-75C516A41E39}"/>
                    </a:ext>
                  </a:extLst>
                </p:cNvPr>
                <p:cNvSpPr>
                  <a:spLocks/>
                </p:cNvSpPr>
                <p:nvPr/>
              </p:nvSpPr>
              <p:spPr bwMode="auto">
                <a:xfrm>
                  <a:off x="6045325" y="4029074"/>
                  <a:ext cx="572952" cy="429985"/>
                </a:xfrm>
                <a:custGeom>
                  <a:avLst/>
                  <a:gdLst>
                    <a:gd name="T0" fmla="*/ 0 w 223"/>
                    <a:gd name="T1" fmla="*/ 126 h 167"/>
                    <a:gd name="T2" fmla="*/ 127 w 223"/>
                    <a:gd name="T3" fmla="*/ 0 h 167"/>
                    <a:gd name="T4" fmla="*/ 214 w 223"/>
                    <a:gd name="T5" fmla="*/ 34 h 167"/>
                    <a:gd name="T6" fmla="*/ 211 w 223"/>
                    <a:gd name="T7" fmla="*/ 60 h 167"/>
                    <a:gd name="T8" fmla="*/ 27 w 223"/>
                    <a:gd name="T9" fmla="*/ 160 h 167"/>
                    <a:gd name="T10" fmla="*/ 3 w 223"/>
                    <a:gd name="T11" fmla="*/ 148 h 167"/>
                    <a:gd name="T12" fmla="*/ 0 w 223"/>
                    <a:gd name="T13" fmla="*/ 126 h 167"/>
                  </a:gdLst>
                  <a:ahLst/>
                  <a:cxnLst>
                    <a:cxn ang="0">
                      <a:pos x="T0" y="T1"/>
                    </a:cxn>
                    <a:cxn ang="0">
                      <a:pos x="T2" y="T3"/>
                    </a:cxn>
                    <a:cxn ang="0">
                      <a:pos x="T4" y="T5"/>
                    </a:cxn>
                    <a:cxn ang="0">
                      <a:pos x="T6" y="T7"/>
                    </a:cxn>
                    <a:cxn ang="0">
                      <a:pos x="T8" y="T9"/>
                    </a:cxn>
                    <a:cxn ang="0">
                      <a:pos x="T10" y="T11"/>
                    </a:cxn>
                    <a:cxn ang="0">
                      <a:pos x="T12" y="T13"/>
                    </a:cxn>
                  </a:cxnLst>
                  <a:rect l="0" t="0" r="r" b="b"/>
                  <a:pathLst>
                    <a:path w="223" h="167">
                      <a:moveTo>
                        <a:pt x="0" y="126"/>
                      </a:moveTo>
                      <a:cubicBezTo>
                        <a:pt x="2" y="57"/>
                        <a:pt x="57" y="1"/>
                        <a:pt x="127" y="0"/>
                      </a:cubicBezTo>
                      <a:cubicBezTo>
                        <a:pt x="160" y="0"/>
                        <a:pt x="189" y="11"/>
                        <a:pt x="214" y="34"/>
                      </a:cubicBezTo>
                      <a:cubicBezTo>
                        <a:pt x="223" y="42"/>
                        <a:pt x="222" y="54"/>
                        <a:pt x="211" y="60"/>
                      </a:cubicBezTo>
                      <a:cubicBezTo>
                        <a:pt x="150" y="93"/>
                        <a:pt x="89" y="127"/>
                        <a:pt x="27" y="160"/>
                      </a:cubicBezTo>
                      <a:cubicBezTo>
                        <a:pt x="15" y="167"/>
                        <a:pt x="5" y="161"/>
                        <a:pt x="3" y="148"/>
                      </a:cubicBezTo>
                      <a:cubicBezTo>
                        <a:pt x="2" y="141"/>
                        <a:pt x="1" y="133"/>
                        <a:pt x="0" y="1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grpSp>
          <p:grpSp>
            <p:nvGrpSpPr>
              <p:cNvPr id="28" name="Group 27">
                <a:extLst>
                  <a:ext uri="{FF2B5EF4-FFF2-40B4-BE49-F238E27FC236}">
                    <a16:creationId xmlns:a16="http://schemas.microsoft.com/office/drawing/2014/main" id="{4F784218-88AF-89E4-32AC-F69C566A8C4F}"/>
                  </a:ext>
                </a:extLst>
              </p:cNvPr>
              <p:cNvGrpSpPr/>
              <p:nvPr/>
            </p:nvGrpSpPr>
            <p:grpSpPr>
              <a:xfrm>
                <a:off x="5889866" y="4898557"/>
                <a:ext cx="740137" cy="755989"/>
                <a:chOff x="6113010" y="4029074"/>
                <a:chExt cx="657433" cy="671513"/>
              </a:xfrm>
              <a:grpFill/>
            </p:grpSpPr>
            <p:sp>
              <p:nvSpPr>
                <p:cNvPr id="32" name="Freeform 11">
                  <a:extLst>
                    <a:ext uri="{FF2B5EF4-FFF2-40B4-BE49-F238E27FC236}">
                      <a16:creationId xmlns:a16="http://schemas.microsoft.com/office/drawing/2014/main" id="{67FC706A-F2B4-92ED-312C-5EE801792403}"/>
                    </a:ext>
                  </a:extLst>
                </p:cNvPr>
                <p:cNvSpPr>
                  <a:spLocks/>
                </p:cNvSpPr>
                <p:nvPr/>
              </p:nvSpPr>
              <p:spPr bwMode="auto">
                <a:xfrm>
                  <a:off x="6195324" y="4255439"/>
                  <a:ext cx="575119" cy="445148"/>
                </a:xfrm>
                <a:custGeom>
                  <a:avLst/>
                  <a:gdLst>
                    <a:gd name="T0" fmla="*/ 224 w 224"/>
                    <a:gd name="T1" fmla="*/ 39 h 173"/>
                    <a:gd name="T2" fmla="*/ 125 w 224"/>
                    <a:gd name="T3" fmla="*/ 163 h 173"/>
                    <a:gd name="T4" fmla="*/ 11 w 224"/>
                    <a:gd name="T5" fmla="*/ 134 h 173"/>
                    <a:gd name="T6" fmla="*/ 14 w 224"/>
                    <a:gd name="T7" fmla="*/ 106 h 173"/>
                    <a:gd name="T8" fmla="*/ 198 w 224"/>
                    <a:gd name="T9" fmla="*/ 6 h 173"/>
                    <a:gd name="T10" fmla="*/ 222 w 224"/>
                    <a:gd name="T11" fmla="*/ 18 h 173"/>
                    <a:gd name="T12" fmla="*/ 224 w 224"/>
                    <a:gd name="T13" fmla="*/ 39 h 173"/>
                  </a:gdLst>
                  <a:ahLst/>
                  <a:cxnLst>
                    <a:cxn ang="0">
                      <a:pos x="T0" y="T1"/>
                    </a:cxn>
                    <a:cxn ang="0">
                      <a:pos x="T2" y="T3"/>
                    </a:cxn>
                    <a:cxn ang="0">
                      <a:pos x="T4" y="T5"/>
                    </a:cxn>
                    <a:cxn ang="0">
                      <a:pos x="T6" y="T7"/>
                    </a:cxn>
                    <a:cxn ang="0">
                      <a:pos x="T8" y="T9"/>
                    </a:cxn>
                    <a:cxn ang="0">
                      <a:pos x="T10" y="T11"/>
                    </a:cxn>
                    <a:cxn ang="0">
                      <a:pos x="T12" y="T13"/>
                    </a:cxn>
                  </a:cxnLst>
                  <a:rect l="0" t="0" r="r" b="b"/>
                  <a:pathLst>
                    <a:path w="224" h="173">
                      <a:moveTo>
                        <a:pt x="224" y="39"/>
                      </a:moveTo>
                      <a:cubicBezTo>
                        <a:pt x="223" y="99"/>
                        <a:pt x="183" y="150"/>
                        <a:pt x="125" y="163"/>
                      </a:cubicBezTo>
                      <a:cubicBezTo>
                        <a:pt x="82" y="173"/>
                        <a:pt x="44" y="162"/>
                        <a:pt x="11" y="134"/>
                      </a:cubicBezTo>
                      <a:cubicBezTo>
                        <a:pt x="0" y="125"/>
                        <a:pt x="2" y="113"/>
                        <a:pt x="14" y="106"/>
                      </a:cubicBezTo>
                      <a:cubicBezTo>
                        <a:pt x="75" y="73"/>
                        <a:pt x="137" y="39"/>
                        <a:pt x="198" y="6"/>
                      </a:cubicBezTo>
                      <a:cubicBezTo>
                        <a:pt x="209" y="0"/>
                        <a:pt x="220" y="6"/>
                        <a:pt x="222" y="18"/>
                      </a:cubicBezTo>
                      <a:cubicBezTo>
                        <a:pt x="223" y="25"/>
                        <a:pt x="223" y="32"/>
                        <a:pt x="224"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33" name="Freeform 13">
                  <a:extLst>
                    <a:ext uri="{FF2B5EF4-FFF2-40B4-BE49-F238E27FC236}">
                      <a16:creationId xmlns:a16="http://schemas.microsoft.com/office/drawing/2014/main" id="{3D14AA6A-AEB2-889E-45AC-0FE54CDBD54E}"/>
                    </a:ext>
                  </a:extLst>
                </p:cNvPr>
                <p:cNvSpPr>
                  <a:spLocks/>
                </p:cNvSpPr>
                <p:nvPr/>
              </p:nvSpPr>
              <p:spPr bwMode="auto">
                <a:xfrm>
                  <a:off x="6113010" y="4029074"/>
                  <a:ext cx="572952" cy="429985"/>
                </a:xfrm>
                <a:custGeom>
                  <a:avLst/>
                  <a:gdLst>
                    <a:gd name="T0" fmla="*/ 0 w 223"/>
                    <a:gd name="T1" fmla="*/ 126 h 167"/>
                    <a:gd name="T2" fmla="*/ 127 w 223"/>
                    <a:gd name="T3" fmla="*/ 0 h 167"/>
                    <a:gd name="T4" fmla="*/ 214 w 223"/>
                    <a:gd name="T5" fmla="*/ 34 h 167"/>
                    <a:gd name="T6" fmla="*/ 211 w 223"/>
                    <a:gd name="T7" fmla="*/ 60 h 167"/>
                    <a:gd name="T8" fmla="*/ 27 w 223"/>
                    <a:gd name="T9" fmla="*/ 160 h 167"/>
                    <a:gd name="T10" fmla="*/ 3 w 223"/>
                    <a:gd name="T11" fmla="*/ 148 h 167"/>
                    <a:gd name="T12" fmla="*/ 0 w 223"/>
                    <a:gd name="T13" fmla="*/ 126 h 167"/>
                  </a:gdLst>
                  <a:ahLst/>
                  <a:cxnLst>
                    <a:cxn ang="0">
                      <a:pos x="T0" y="T1"/>
                    </a:cxn>
                    <a:cxn ang="0">
                      <a:pos x="T2" y="T3"/>
                    </a:cxn>
                    <a:cxn ang="0">
                      <a:pos x="T4" y="T5"/>
                    </a:cxn>
                    <a:cxn ang="0">
                      <a:pos x="T6" y="T7"/>
                    </a:cxn>
                    <a:cxn ang="0">
                      <a:pos x="T8" y="T9"/>
                    </a:cxn>
                    <a:cxn ang="0">
                      <a:pos x="T10" y="T11"/>
                    </a:cxn>
                    <a:cxn ang="0">
                      <a:pos x="T12" y="T13"/>
                    </a:cxn>
                  </a:cxnLst>
                  <a:rect l="0" t="0" r="r" b="b"/>
                  <a:pathLst>
                    <a:path w="223" h="167">
                      <a:moveTo>
                        <a:pt x="0" y="126"/>
                      </a:moveTo>
                      <a:cubicBezTo>
                        <a:pt x="2" y="57"/>
                        <a:pt x="57" y="1"/>
                        <a:pt x="127" y="0"/>
                      </a:cubicBezTo>
                      <a:cubicBezTo>
                        <a:pt x="160" y="0"/>
                        <a:pt x="189" y="11"/>
                        <a:pt x="214" y="34"/>
                      </a:cubicBezTo>
                      <a:cubicBezTo>
                        <a:pt x="223" y="42"/>
                        <a:pt x="222" y="54"/>
                        <a:pt x="211" y="60"/>
                      </a:cubicBezTo>
                      <a:cubicBezTo>
                        <a:pt x="150" y="93"/>
                        <a:pt x="89" y="127"/>
                        <a:pt x="27" y="160"/>
                      </a:cubicBezTo>
                      <a:cubicBezTo>
                        <a:pt x="15" y="167"/>
                        <a:pt x="5" y="161"/>
                        <a:pt x="3" y="148"/>
                      </a:cubicBezTo>
                      <a:cubicBezTo>
                        <a:pt x="2" y="141"/>
                        <a:pt x="1" y="133"/>
                        <a:pt x="0" y="1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grpSp>
          <p:grpSp>
            <p:nvGrpSpPr>
              <p:cNvPr id="29" name="Group 28">
                <a:extLst>
                  <a:ext uri="{FF2B5EF4-FFF2-40B4-BE49-F238E27FC236}">
                    <a16:creationId xmlns:a16="http://schemas.microsoft.com/office/drawing/2014/main" id="{084828BE-FC53-EB7E-7418-B4716C539712}"/>
                  </a:ext>
                </a:extLst>
              </p:cNvPr>
              <p:cNvGrpSpPr/>
              <p:nvPr/>
            </p:nvGrpSpPr>
            <p:grpSpPr>
              <a:xfrm>
                <a:off x="4910911" y="5020808"/>
                <a:ext cx="740137" cy="755989"/>
                <a:chOff x="6044592" y="3880909"/>
                <a:chExt cx="657433" cy="671513"/>
              </a:xfrm>
              <a:grpFill/>
            </p:grpSpPr>
            <p:sp>
              <p:nvSpPr>
                <p:cNvPr id="30" name="Freeform 11">
                  <a:extLst>
                    <a:ext uri="{FF2B5EF4-FFF2-40B4-BE49-F238E27FC236}">
                      <a16:creationId xmlns:a16="http://schemas.microsoft.com/office/drawing/2014/main" id="{CAC8804C-8FFB-4BB7-C192-DA06B73351FA}"/>
                    </a:ext>
                  </a:extLst>
                </p:cNvPr>
                <p:cNvSpPr>
                  <a:spLocks/>
                </p:cNvSpPr>
                <p:nvPr/>
              </p:nvSpPr>
              <p:spPr bwMode="auto">
                <a:xfrm>
                  <a:off x="6126906" y="4107274"/>
                  <a:ext cx="575119" cy="445148"/>
                </a:xfrm>
                <a:custGeom>
                  <a:avLst/>
                  <a:gdLst>
                    <a:gd name="T0" fmla="*/ 224 w 224"/>
                    <a:gd name="T1" fmla="*/ 39 h 173"/>
                    <a:gd name="T2" fmla="*/ 125 w 224"/>
                    <a:gd name="T3" fmla="*/ 163 h 173"/>
                    <a:gd name="T4" fmla="*/ 11 w 224"/>
                    <a:gd name="T5" fmla="*/ 134 h 173"/>
                    <a:gd name="T6" fmla="*/ 14 w 224"/>
                    <a:gd name="T7" fmla="*/ 106 h 173"/>
                    <a:gd name="T8" fmla="*/ 198 w 224"/>
                    <a:gd name="T9" fmla="*/ 6 h 173"/>
                    <a:gd name="T10" fmla="*/ 222 w 224"/>
                    <a:gd name="T11" fmla="*/ 18 h 173"/>
                    <a:gd name="T12" fmla="*/ 224 w 224"/>
                    <a:gd name="T13" fmla="*/ 39 h 173"/>
                  </a:gdLst>
                  <a:ahLst/>
                  <a:cxnLst>
                    <a:cxn ang="0">
                      <a:pos x="T0" y="T1"/>
                    </a:cxn>
                    <a:cxn ang="0">
                      <a:pos x="T2" y="T3"/>
                    </a:cxn>
                    <a:cxn ang="0">
                      <a:pos x="T4" y="T5"/>
                    </a:cxn>
                    <a:cxn ang="0">
                      <a:pos x="T6" y="T7"/>
                    </a:cxn>
                    <a:cxn ang="0">
                      <a:pos x="T8" y="T9"/>
                    </a:cxn>
                    <a:cxn ang="0">
                      <a:pos x="T10" y="T11"/>
                    </a:cxn>
                    <a:cxn ang="0">
                      <a:pos x="T12" y="T13"/>
                    </a:cxn>
                  </a:cxnLst>
                  <a:rect l="0" t="0" r="r" b="b"/>
                  <a:pathLst>
                    <a:path w="224" h="173">
                      <a:moveTo>
                        <a:pt x="224" y="39"/>
                      </a:moveTo>
                      <a:cubicBezTo>
                        <a:pt x="223" y="99"/>
                        <a:pt x="183" y="150"/>
                        <a:pt x="125" y="163"/>
                      </a:cubicBezTo>
                      <a:cubicBezTo>
                        <a:pt x="82" y="173"/>
                        <a:pt x="44" y="162"/>
                        <a:pt x="11" y="134"/>
                      </a:cubicBezTo>
                      <a:cubicBezTo>
                        <a:pt x="0" y="125"/>
                        <a:pt x="2" y="113"/>
                        <a:pt x="14" y="106"/>
                      </a:cubicBezTo>
                      <a:cubicBezTo>
                        <a:pt x="75" y="73"/>
                        <a:pt x="137" y="39"/>
                        <a:pt x="198" y="6"/>
                      </a:cubicBezTo>
                      <a:cubicBezTo>
                        <a:pt x="209" y="0"/>
                        <a:pt x="220" y="6"/>
                        <a:pt x="222" y="18"/>
                      </a:cubicBezTo>
                      <a:cubicBezTo>
                        <a:pt x="223" y="25"/>
                        <a:pt x="223" y="32"/>
                        <a:pt x="224"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31" name="Freeform 13">
                  <a:extLst>
                    <a:ext uri="{FF2B5EF4-FFF2-40B4-BE49-F238E27FC236}">
                      <a16:creationId xmlns:a16="http://schemas.microsoft.com/office/drawing/2014/main" id="{314D0A07-21AE-7FFC-3BB0-ECEA134431AF}"/>
                    </a:ext>
                  </a:extLst>
                </p:cNvPr>
                <p:cNvSpPr>
                  <a:spLocks/>
                </p:cNvSpPr>
                <p:nvPr/>
              </p:nvSpPr>
              <p:spPr bwMode="auto">
                <a:xfrm>
                  <a:off x="6044592" y="3880909"/>
                  <a:ext cx="572952" cy="429985"/>
                </a:xfrm>
                <a:custGeom>
                  <a:avLst/>
                  <a:gdLst>
                    <a:gd name="T0" fmla="*/ 0 w 223"/>
                    <a:gd name="T1" fmla="*/ 126 h 167"/>
                    <a:gd name="T2" fmla="*/ 127 w 223"/>
                    <a:gd name="T3" fmla="*/ 0 h 167"/>
                    <a:gd name="T4" fmla="*/ 214 w 223"/>
                    <a:gd name="T5" fmla="*/ 34 h 167"/>
                    <a:gd name="T6" fmla="*/ 211 w 223"/>
                    <a:gd name="T7" fmla="*/ 60 h 167"/>
                    <a:gd name="T8" fmla="*/ 27 w 223"/>
                    <a:gd name="T9" fmla="*/ 160 h 167"/>
                    <a:gd name="T10" fmla="*/ 3 w 223"/>
                    <a:gd name="T11" fmla="*/ 148 h 167"/>
                    <a:gd name="T12" fmla="*/ 0 w 223"/>
                    <a:gd name="T13" fmla="*/ 126 h 167"/>
                  </a:gdLst>
                  <a:ahLst/>
                  <a:cxnLst>
                    <a:cxn ang="0">
                      <a:pos x="T0" y="T1"/>
                    </a:cxn>
                    <a:cxn ang="0">
                      <a:pos x="T2" y="T3"/>
                    </a:cxn>
                    <a:cxn ang="0">
                      <a:pos x="T4" y="T5"/>
                    </a:cxn>
                    <a:cxn ang="0">
                      <a:pos x="T6" y="T7"/>
                    </a:cxn>
                    <a:cxn ang="0">
                      <a:pos x="T8" y="T9"/>
                    </a:cxn>
                    <a:cxn ang="0">
                      <a:pos x="T10" y="T11"/>
                    </a:cxn>
                    <a:cxn ang="0">
                      <a:pos x="T12" y="T13"/>
                    </a:cxn>
                  </a:cxnLst>
                  <a:rect l="0" t="0" r="r" b="b"/>
                  <a:pathLst>
                    <a:path w="223" h="167">
                      <a:moveTo>
                        <a:pt x="0" y="126"/>
                      </a:moveTo>
                      <a:cubicBezTo>
                        <a:pt x="2" y="57"/>
                        <a:pt x="57" y="1"/>
                        <a:pt x="127" y="0"/>
                      </a:cubicBezTo>
                      <a:cubicBezTo>
                        <a:pt x="160" y="0"/>
                        <a:pt x="189" y="11"/>
                        <a:pt x="214" y="34"/>
                      </a:cubicBezTo>
                      <a:cubicBezTo>
                        <a:pt x="223" y="42"/>
                        <a:pt x="222" y="54"/>
                        <a:pt x="211" y="60"/>
                      </a:cubicBezTo>
                      <a:cubicBezTo>
                        <a:pt x="150" y="93"/>
                        <a:pt x="89" y="127"/>
                        <a:pt x="27" y="160"/>
                      </a:cubicBezTo>
                      <a:cubicBezTo>
                        <a:pt x="15" y="167"/>
                        <a:pt x="5" y="161"/>
                        <a:pt x="3" y="148"/>
                      </a:cubicBezTo>
                      <a:cubicBezTo>
                        <a:pt x="2" y="141"/>
                        <a:pt x="1" y="133"/>
                        <a:pt x="0" y="1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grpSp>
        </p:grpSp>
      </p:grpSp>
      <p:sp>
        <p:nvSpPr>
          <p:cNvPr id="40" name="TextBox 39">
            <a:extLst>
              <a:ext uri="{FF2B5EF4-FFF2-40B4-BE49-F238E27FC236}">
                <a16:creationId xmlns:a16="http://schemas.microsoft.com/office/drawing/2014/main" id="{8EF1A5FC-0368-84F6-859A-C263A3B7F5A1}"/>
              </a:ext>
            </a:extLst>
          </p:cNvPr>
          <p:cNvSpPr txBox="1"/>
          <p:nvPr/>
        </p:nvSpPr>
        <p:spPr>
          <a:xfrm>
            <a:off x="1929726" y="1571166"/>
            <a:ext cx="3432744" cy="491334"/>
          </a:xfrm>
          <a:prstGeom prst="rect">
            <a:avLst/>
          </a:prstGeom>
          <a:noFill/>
        </p:spPr>
        <p:txBody>
          <a:bodyPr wrap="none" lIns="0" tIns="0" rIns="0" bIns="0" rtlCol="0" anchor="ctr" anchorCtr="0">
            <a:noAutofit/>
          </a:bodyPr>
          <a:lstStyle/>
          <a:p>
            <a:pPr marL="63500" marR="0" lvl="1"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B5F51"/>
                </a:solidFill>
                <a:effectLst/>
                <a:uLnTx/>
                <a:uFillTx/>
                <a:latin typeface="+mj-lt"/>
                <a:ea typeface="+mn-ea"/>
                <a:cs typeface="+mn-cs"/>
              </a:rPr>
              <a:t>Patient Risk Factors</a:t>
            </a:r>
          </a:p>
        </p:txBody>
      </p:sp>
      <p:sp>
        <p:nvSpPr>
          <p:cNvPr id="41" name="TextBox 40">
            <a:extLst>
              <a:ext uri="{FF2B5EF4-FFF2-40B4-BE49-F238E27FC236}">
                <a16:creationId xmlns:a16="http://schemas.microsoft.com/office/drawing/2014/main" id="{519AE10C-346C-A47B-C634-556E19C787D9}"/>
              </a:ext>
            </a:extLst>
          </p:cNvPr>
          <p:cNvSpPr txBox="1"/>
          <p:nvPr/>
        </p:nvSpPr>
        <p:spPr>
          <a:xfrm>
            <a:off x="1785519" y="3419311"/>
            <a:ext cx="1794530" cy="522294"/>
          </a:xfrm>
          <a:prstGeom prst="rect">
            <a:avLst/>
          </a:prstGeom>
          <a:noFill/>
        </p:spPr>
        <p:txBody>
          <a:bodyPr wrap="square" rtlCol="0">
            <a:spAutoFit/>
          </a:bodyPr>
          <a:lstStyle/>
          <a:p>
            <a:pPr marL="63500" marR="0" lvl="1"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mj-lt"/>
                <a:ea typeface="+mn-ea"/>
                <a:cs typeface="+mn-cs"/>
              </a:rPr>
              <a:t>Age 50 years </a:t>
            </a:r>
            <a:br>
              <a:rPr kumimoji="0" lang="en-US" sz="1200" b="0" i="0" u="none" strike="noStrike" kern="1200" cap="none" spc="0" normalizeH="0" baseline="0" noProof="0" dirty="0">
                <a:ln>
                  <a:noFill/>
                </a:ln>
                <a:effectLst/>
                <a:uLnTx/>
                <a:uFillTx/>
                <a:latin typeface="+mj-lt"/>
                <a:ea typeface="+mn-ea"/>
                <a:cs typeface="+mn-cs"/>
              </a:rPr>
            </a:br>
            <a:r>
              <a:rPr kumimoji="0" lang="en-US" sz="1200" b="0" i="0" u="none" strike="noStrike" kern="1200" cap="none" spc="0" normalizeH="0" baseline="0" noProof="0" dirty="0">
                <a:ln>
                  <a:noFill/>
                </a:ln>
                <a:effectLst/>
                <a:uLnTx/>
                <a:uFillTx/>
                <a:latin typeface="+mj-lt"/>
                <a:ea typeface="+mn-ea"/>
                <a:cs typeface="+mn-cs"/>
              </a:rPr>
              <a:t>or older</a:t>
            </a:r>
            <a:r>
              <a:rPr kumimoji="0" lang="en-US" sz="1200" b="0" i="0" u="none" strike="noStrike" kern="1200" cap="none" spc="0" normalizeH="0" baseline="30000" noProof="0" dirty="0">
                <a:ln>
                  <a:noFill/>
                </a:ln>
                <a:effectLst/>
                <a:uLnTx/>
                <a:uFillTx/>
                <a:latin typeface="+mj-lt"/>
                <a:ea typeface="+mn-ea"/>
                <a:cs typeface="+mn-cs"/>
              </a:rPr>
              <a:t>1</a:t>
            </a:r>
          </a:p>
        </p:txBody>
      </p:sp>
      <p:sp>
        <p:nvSpPr>
          <p:cNvPr id="42" name="TextBox 41">
            <a:extLst>
              <a:ext uri="{FF2B5EF4-FFF2-40B4-BE49-F238E27FC236}">
                <a16:creationId xmlns:a16="http://schemas.microsoft.com/office/drawing/2014/main" id="{638B2E19-2F2C-8ED8-015A-663CB479AC39}"/>
              </a:ext>
            </a:extLst>
          </p:cNvPr>
          <p:cNvSpPr txBox="1"/>
          <p:nvPr/>
        </p:nvSpPr>
        <p:spPr>
          <a:xfrm>
            <a:off x="3792252" y="3419311"/>
            <a:ext cx="1794530" cy="461665"/>
          </a:xfrm>
          <a:prstGeom prst="rect">
            <a:avLst/>
          </a:prstGeom>
          <a:noFill/>
        </p:spPr>
        <p:txBody>
          <a:bodyPr wrap="square" rtlCol="0">
            <a:spAutoFit/>
          </a:bodyPr>
          <a:lstStyle/>
          <a:p>
            <a:pPr marL="63500" marR="0" lvl="1"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mj-lt"/>
                <a:ea typeface="+mn-ea"/>
                <a:cs typeface="+mn-cs"/>
              </a:rPr>
              <a:t>Diagnosis of mood disorder</a:t>
            </a:r>
            <a:r>
              <a:rPr kumimoji="0" lang="en-US" sz="1200" b="0" i="0" u="none" strike="noStrike" kern="1200" cap="none" spc="0" normalizeH="0" baseline="30000" noProof="0" dirty="0">
                <a:ln>
                  <a:noFill/>
                </a:ln>
                <a:effectLst/>
                <a:uLnTx/>
                <a:uFillTx/>
                <a:latin typeface="+mj-lt"/>
                <a:ea typeface="+mn-ea"/>
                <a:cs typeface="+mn-cs"/>
              </a:rPr>
              <a:t>2</a:t>
            </a:r>
          </a:p>
        </p:txBody>
      </p:sp>
      <p:sp>
        <p:nvSpPr>
          <p:cNvPr id="43" name="TextBox 42">
            <a:extLst>
              <a:ext uri="{FF2B5EF4-FFF2-40B4-BE49-F238E27FC236}">
                <a16:creationId xmlns:a16="http://schemas.microsoft.com/office/drawing/2014/main" id="{71214195-40A6-14F0-B7F6-24F39F4C9E58}"/>
              </a:ext>
            </a:extLst>
          </p:cNvPr>
          <p:cNvSpPr txBox="1"/>
          <p:nvPr/>
        </p:nvSpPr>
        <p:spPr>
          <a:xfrm>
            <a:off x="1785519" y="5306416"/>
            <a:ext cx="1794530" cy="461665"/>
          </a:xfrm>
          <a:prstGeom prst="rect">
            <a:avLst/>
          </a:prstGeom>
          <a:noFill/>
        </p:spPr>
        <p:txBody>
          <a:bodyPr wrap="square" rtlCol="0">
            <a:spAutoFit/>
          </a:bodyPr>
          <a:lstStyle/>
          <a:p>
            <a:pPr marL="63500" marR="0" lvl="1"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mj-lt"/>
                <a:ea typeface="+mn-ea"/>
                <a:cs typeface="+mn-cs"/>
              </a:rPr>
              <a:t>Postmenopausal status</a:t>
            </a:r>
            <a:r>
              <a:rPr kumimoji="0" lang="en-US" sz="1200" b="0" i="0" u="none" strike="noStrike" kern="1200" cap="none" spc="0" normalizeH="0" baseline="30000" noProof="0" dirty="0">
                <a:ln>
                  <a:noFill/>
                </a:ln>
                <a:effectLst/>
                <a:uLnTx/>
                <a:uFillTx/>
                <a:latin typeface="+mj-lt"/>
                <a:ea typeface="+mn-ea"/>
                <a:cs typeface="+mn-cs"/>
              </a:rPr>
              <a:t>4</a:t>
            </a:r>
          </a:p>
        </p:txBody>
      </p:sp>
      <p:sp>
        <p:nvSpPr>
          <p:cNvPr id="44" name="TextBox 43">
            <a:extLst>
              <a:ext uri="{FF2B5EF4-FFF2-40B4-BE49-F238E27FC236}">
                <a16:creationId xmlns:a16="http://schemas.microsoft.com/office/drawing/2014/main" id="{A5187B75-B6C9-656E-0012-F4FAB9B31EB0}"/>
              </a:ext>
            </a:extLst>
          </p:cNvPr>
          <p:cNvSpPr txBox="1"/>
          <p:nvPr/>
        </p:nvSpPr>
        <p:spPr>
          <a:xfrm>
            <a:off x="3792252" y="5306416"/>
            <a:ext cx="1794530" cy="276999"/>
          </a:xfrm>
          <a:prstGeom prst="rect">
            <a:avLst/>
          </a:prstGeom>
          <a:noFill/>
        </p:spPr>
        <p:txBody>
          <a:bodyPr wrap="square" rtlCol="0">
            <a:spAutoFit/>
          </a:bodyPr>
          <a:lstStyle/>
          <a:p>
            <a:pPr marL="63500" marR="0" lvl="1"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mj-lt"/>
                <a:ea typeface="+mn-ea"/>
                <a:cs typeface="+mn-cs"/>
              </a:rPr>
              <a:t>Substance abuse</a:t>
            </a:r>
            <a:r>
              <a:rPr kumimoji="0" lang="en-US" sz="1200" b="0" i="0" u="none" strike="noStrike" kern="1200" cap="none" spc="0" normalizeH="0" baseline="30000" noProof="0" dirty="0">
                <a:ln>
                  <a:noFill/>
                </a:ln>
                <a:effectLst/>
                <a:uLnTx/>
                <a:uFillTx/>
                <a:latin typeface="+mj-lt"/>
                <a:ea typeface="+mn-ea"/>
                <a:cs typeface="+mn-cs"/>
              </a:rPr>
              <a:t>3</a:t>
            </a:r>
          </a:p>
        </p:txBody>
      </p:sp>
      <p:grpSp>
        <p:nvGrpSpPr>
          <p:cNvPr id="45" name="Group 44">
            <a:extLst>
              <a:ext uri="{FF2B5EF4-FFF2-40B4-BE49-F238E27FC236}">
                <a16:creationId xmlns:a16="http://schemas.microsoft.com/office/drawing/2014/main" id="{8654C03E-C464-650B-D0CE-8F5DC1C0EAEE}"/>
              </a:ext>
            </a:extLst>
          </p:cNvPr>
          <p:cNvGrpSpPr>
            <a:grpSpLocks noChangeAspect="1"/>
          </p:cNvGrpSpPr>
          <p:nvPr/>
        </p:nvGrpSpPr>
        <p:grpSpPr>
          <a:xfrm>
            <a:off x="2052027" y="2147863"/>
            <a:ext cx="1261514" cy="1264765"/>
            <a:chOff x="-4083050" y="1579563"/>
            <a:chExt cx="3694112" cy="3703638"/>
          </a:xfrm>
          <a:solidFill>
            <a:schemeClr val="accent5"/>
          </a:solidFill>
        </p:grpSpPr>
        <p:sp>
          <p:nvSpPr>
            <p:cNvPr id="46" name="Freeform 5">
              <a:extLst>
                <a:ext uri="{FF2B5EF4-FFF2-40B4-BE49-F238E27FC236}">
                  <a16:creationId xmlns:a16="http://schemas.microsoft.com/office/drawing/2014/main" id="{3ADD4642-67E7-7CF6-30DC-1968BA172AC1}"/>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6">
              <a:extLst>
                <a:ext uri="{FF2B5EF4-FFF2-40B4-BE49-F238E27FC236}">
                  <a16:creationId xmlns:a16="http://schemas.microsoft.com/office/drawing/2014/main" id="{6840F981-EFF0-8FC8-26E6-D2C79131099F}"/>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7">
              <a:extLst>
                <a:ext uri="{FF2B5EF4-FFF2-40B4-BE49-F238E27FC236}">
                  <a16:creationId xmlns:a16="http://schemas.microsoft.com/office/drawing/2014/main" id="{FA5F2E55-3B1F-0010-DC40-E17E626A94DF}"/>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8">
              <a:extLst>
                <a:ext uri="{FF2B5EF4-FFF2-40B4-BE49-F238E27FC236}">
                  <a16:creationId xmlns:a16="http://schemas.microsoft.com/office/drawing/2014/main" id="{7B0EC9FC-A115-76F9-384C-C0D281EDDB07}"/>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9">
              <a:extLst>
                <a:ext uri="{FF2B5EF4-FFF2-40B4-BE49-F238E27FC236}">
                  <a16:creationId xmlns:a16="http://schemas.microsoft.com/office/drawing/2014/main" id="{BE2B2D27-148C-39C4-8F6C-820FA56CEAC6}"/>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0">
              <a:extLst>
                <a:ext uri="{FF2B5EF4-FFF2-40B4-BE49-F238E27FC236}">
                  <a16:creationId xmlns:a16="http://schemas.microsoft.com/office/drawing/2014/main" id="{70A5D80F-AE27-BDF3-FFED-908AE2B4A259}"/>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1">
              <a:extLst>
                <a:ext uri="{FF2B5EF4-FFF2-40B4-BE49-F238E27FC236}">
                  <a16:creationId xmlns:a16="http://schemas.microsoft.com/office/drawing/2014/main" id="{D45564DB-4AB1-2B0E-4F27-9F688F7A865C}"/>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2">
              <a:extLst>
                <a:ext uri="{FF2B5EF4-FFF2-40B4-BE49-F238E27FC236}">
                  <a16:creationId xmlns:a16="http://schemas.microsoft.com/office/drawing/2014/main" id="{ED9A47C3-F227-2A7F-AA4F-9E174F8EA074}"/>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3">
              <a:extLst>
                <a:ext uri="{FF2B5EF4-FFF2-40B4-BE49-F238E27FC236}">
                  <a16:creationId xmlns:a16="http://schemas.microsoft.com/office/drawing/2014/main" id="{FC16F530-26F2-5FFF-D999-6654B5A11DDE}"/>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4">
              <a:extLst>
                <a:ext uri="{FF2B5EF4-FFF2-40B4-BE49-F238E27FC236}">
                  <a16:creationId xmlns:a16="http://schemas.microsoft.com/office/drawing/2014/main" id="{A45F64B6-9750-498C-5F0A-DC6F184A1534}"/>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5">
              <a:extLst>
                <a:ext uri="{FF2B5EF4-FFF2-40B4-BE49-F238E27FC236}">
                  <a16:creationId xmlns:a16="http://schemas.microsoft.com/office/drawing/2014/main" id="{7C7B5629-D4B8-CF5A-182C-D93770CF2966}"/>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6">
              <a:extLst>
                <a:ext uri="{FF2B5EF4-FFF2-40B4-BE49-F238E27FC236}">
                  <a16:creationId xmlns:a16="http://schemas.microsoft.com/office/drawing/2014/main" id="{45D941A9-9A78-6E8C-5FC4-63BC527BF1FE}"/>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7">
              <a:extLst>
                <a:ext uri="{FF2B5EF4-FFF2-40B4-BE49-F238E27FC236}">
                  <a16:creationId xmlns:a16="http://schemas.microsoft.com/office/drawing/2014/main" id="{C91E3125-2BEC-8178-654C-BB41393177E6}"/>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8">
              <a:extLst>
                <a:ext uri="{FF2B5EF4-FFF2-40B4-BE49-F238E27FC236}">
                  <a16:creationId xmlns:a16="http://schemas.microsoft.com/office/drawing/2014/main" id="{47E5A5BF-7F43-29DF-B33D-C9D9CC7AB615}"/>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19">
              <a:extLst>
                <a:ext uri="{FF2B5EF4-FFF2-40B4-BE49-F238E27FC236}">
                  <a16:creationId xmlns:a16="http://schemas.microsoft.com/office/drawing/2014/main" id="{7BCE9B21-1B80-D5D2-060B-E3934AEF9182}"/>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20">
              <a:extLst>
                <a:ext uri="{FF2B5EF4-FFF2-40B4-BE49-F238E27FC236}">
                  <a16:creationId xmlns:a16="http://schemas.microsoft.com/office/drawing/2014/main" id="{69965A2B-5ADD-5B01-5F54-08D0144FB45D}"/>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1">
              <a:extLst>
                <a:ext uri="{FF2B5EF4-FFF2-40B4-BE49-F238E27FC236}">
                  <a16:creationId xmlns:a16="http://schemas.microsoft.com/office/drawing/2014/main" id="{44E0E4C1-5367-17E3-167D-FEB1862FF9C9}"/>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2">
              <a:extLst>
                <a:ext uri="{FF2B5EF4-FFF2-40B4-BE49-F238E27FC236}">
                  <a16:creationId xmlns:a16="http://schemas.microsoft.com/office/drawing/2014/main" id="{AFEC55AC-2320-9014-42F4-1B843CEA4EBF}"/>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7" name="Freeform 23">
              <a:extLst>
                <a:ext uri="{FF2B5EF4-FFF2-40B4-BE49-F238E27FC236}">
                  <a16:creationId xmlns:a16="http://schemas.microsoft.com/office/drawing/2014/main" id="{71233744-A185-CEAD-54F2-95D2EFF6842E}"/>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8" name="Freeform 24">
              <a:extLst>
                <a:ext uri="{FF2B5EF4-FFF2-40B4-BE49-F238E27FC236}">
                  <a16:creationId xmlns:a16="http://schemas.microsoft.com/office/drawing/2014/main" id="{551C2782-7F50-ABEF-9990-5CE7D3EDFBFA}"/>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9" name="Freeform 25">
              <a:extLst>
                <a:ext uri="{FF2B5EF4-FFF2-40B4-BE49-F238E27FC236}">
                  <a16:creationId xmlns:a16="http://schemas.microsoft.com/office/drawing/2014/main" id="{99D8A2F7-AA87-4DAB-28E1-715ABD5271C2}"/>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0" name="Freeform 26">
              <a:extLst>
                <a:ext uri="{FF2B5EF4-FFF2-40B4-BE49-F238E27FC236}">
                  <a16:creationId xmlns:a16="http://schemas.microsoft.com/office/drawing/2014/main" id="{66A37443-F546-35A2-D43D-16E2235952A9}"/>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1" name="Freeform 27">
              <a:extLst>
                <a:ext uri="{FF2B5EF4-FFF2-40B4-BE49-F238E27FC236}">
                  <a16:creationId xmlns:a16="http://schemas.microsoft.com/office/drawing/2014/main" id="{8FAEB77A-5C68-EE4C-3EF3-79C481463913}"/>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2" name="Freeform 28">
              <a:extLst>
                <a:ext uri="{FF2B5EF4-FFF2-40B4-BE49-F238E27FC236}">
                  <a16:creationId xmlns:a16="http://schemas.microsoft.com/office/drawing/2014/main" id="{F9AB7608-9451-403F-0217-AD92F822A9FF}"/>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3" name="Freeform 29">
              <a:extLst>
                <a:ext uri="{FF2B5EF4-FFF2-40B4-BE49-F238E27FC236}">
                  <a16:creationId xmlns:a16="http://schemas.microsoft.com/office/drawing/2014/main" id="{3787B270-73CF-EF12-E3CA-319BCB68F60D}"/>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4" name="Freeform 30">
              <a:extLst>
                <a:ext uri="{FF2B5EF4-FFF2-40B4-BE49-F238E27FC236}">
                  <a16:creationId xmlns:a16="http://schemas.microsoft.com/office/drawing/2014/main" id="{0DC8E898-29D8-B57A-E329-C94E4AF503AE}"/>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5" name="Freeform 31">
              <a:extLst>
                <a:ext uri="{FF2B5EF4-FFF2-40B4-BE49-F238E27FC236}">
                  <a16:creationId xmlns:a16="http://schemas.microsoft.com/office/drawing/2014/main" id="{63E92003-F5EB-412E-58DB-4F5AD1BF8D6D}"/>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6" name="Freeform 32">
              <a:extLst>
                <a:ext uri="{FF2B5EF4-FFF2-40B4-BE49-F238E27FC236}">
                  <a16:creationId xmlns:a16="http://schemas.microsoft.com/office/drawing/2014/main" id="{EE4E072E-16B6-8A8F-C42A-DEEE548CFE74}"/>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7" name="Freeform 33">
              <a:extLst>
                <a:ext uri="{FF2B5EF4-FFF2-40B4-BE49-F238E27FC236}">
                  <a16:creationId xmlns:a16="http://schemas.microsoft.com/office/drawing/2014/main" id="{9DEA81AF-C198-9C84-67D5-E7C3699D1B56}"/>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88" name="Group 487">
            <a:extLst>
              <a:ext uri="{FF2B5EF4-FFF2-40B4-BE49-F238E27FC236}">
                <a16:creationId xmlns:a16="http://schemas.microsoft.com/office/drawing/2014/main" id="{2ED1FA93-4CDB-0AB5-DCC6-2317F8C87BD1}"/>
              </a:ext>
            </a:extLst>
          </p:cNvPr>
          <p:cNvGrpSpPr>
            <a:grpSpLocks noChangeAspect="1"/>
          </p:cNvGrpSpPr>
          <p:nvPr/>
        </p:nvGrpSpPr>
        <p:grpSpPr>
          <a:xfrm>
            <a:off x="4058760" y="2147863"/>
            <a:ext cx="1261514" cy="1264765"/>
            <a:chOff x="-4083050" y="1579563"/>
            <a:chExt cx="3694112" cy="3703638"/>
          </a:xfrm>
          <a:solidFill>
            <a:schemeClr val="accent5"/>
          </a:solidFill>
        </p:grpSpPr>
        <p:sp>
          <p:nvSpPr>
            <p:cNvPr id="489" name="Freeform 5">
              <a:extLst>
                <a:ext uri="{FF2B5EF4-FFF2-40B4-BE49-F238E27FC236}">
                  <a16:creationId xmlns:a16="http://schemas.microsoft.com/office/drawing/2014/main" id="{CE88F653-516F-1C86-306C-FC96E1B070CE}"/>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0" name="Freeform 6">
              <a:extLst>
                <a:ext uri="{FF2B5EF4-FFF2-40B4-BE49-F238E27FC236}">
                  <a16:creationId xmlns:a16="http://schemas.microsoft.com/office/drawing/2014/main" id="{DA3BE8F9-677B-C547-5274-E52A0AC238C3}"/>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1" name="Freeform 7">
              <a:extLst>
                <a:ext uri="{FF2B5EF4-FFF2-40B4-BE49-F238E27FC236}">
                  <a16:creationId xmlns:a16="http://schemas.microsoft.com/office/drawing/2014/main" id="{51E3959C-323F-7D32-3DB6-33460CE3F8A2}"/>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2" name="Freeform 8">
              <a:extLst>
                <a:ext uri="{FF2B5EF4-FFF2-40B4-BE49-F238E27FC236}">
                  <a16:creationId xmlns:a16="http://schemas.microsoft.com/office/drawing/2014/main" id="{CEBC9BCF-10A9-CAE4-5B76-C0D1732F5BFD}"/>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3" name="Freeform 9">
              <a:extLst>
                <a:ext uri="{FF2B5EF4-FFF2-40B4-BE49-F238E27FC236}">
                  <a16:creationId xmlns:a16="http://schemas.microsoft.com/office/drawing/2014/main" id="{BE4C308A-CCE6-01CC-4E58-88DEAF989F91}"/>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4" name="Freeform 10">
              <a:extLst>
                <a:ext uri="{FF2B5EF4-FFF2-40B4-BE49-F238E27FC236}">
                  <a16:creationId xmlns:a16="http://schemas.microsoft.com/office/drawing/2014/main" id="{E72442F5-3F53-DFF4-B716-FB47695632E2}"/>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5" name="Freeform 11">
              <a:extLst>
                <a:ext uri="{FF2B5EF4-FFF2-40B4-BE49-F238E27FC236}">
                  <a16:creationId xmlns:a16="http://schemas.microsoft.com/office/drawing/2014/main" id="{8E431382-FD81-C7CF-5587-8717805313EE}"/>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6" name="Freeform 12">
              <a:extLst>
                <a:ext uri="{FF2B5EF4-FFF2-40B4-BE49-F238E27FC236}">
                  <a16:creationId xmlns:a16="http://schemas.microsoft.com/office/drawing/2014/main" id="{AC99165A-6D42-6EA6-A830-62E6D1A3C178}"/>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7" name="Freeform 13">
              <a:extLst>
                <a:ext uri="{FF2B5EF4-FFF2-40B4-BE49-F238E27FC236}">
                  <a16:creationId xmlns:a16="http://schemas.microsoft.com/office/drawing/2014/main" id="{CD97AB14-4E1A-938E-D519-3AA26A2E15AD}"/>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8" name="Freeform 14">
              <a:extLst>
                <a:ext uri="{FF2B5EF4-FFF2-40B4-BE49-F238E27FC236}">
                  <a16:creationId xmlns:a16="http://schemas.microsoft.com/office/drawing/2014/main" id="{DBE8A06A-5568-C6AD-4922-CC4435ACC064}"/>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9" name="Freeform 15">
              <a:extLst>
                <a:ext uri="{FF2B5EF4-FFF2-40B4-BE49-F238E27FC236}">
                  <a16:creationId xmlns:a16="http://schemas.microsoft.com/office/drawing/2014/main" id="{3973BA97-89C9-0F22-9CC2-0F429A17821A}"/>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0" name="Freeform 16">
              <a:extLst>
                <a:ext uri="{FF2B5EF4-FFF2-40B4-BE49-F238E27FC236}">
                  <a16:creationId xmlns:a16="http://schemas.microsoft.com/office/drawing/2014/main" id="{48EB065A-4667-113A-CA82-5849AF7733EE}"/>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1" name="Freeform 17">
              <a:extLst>
                <a:ext uri="{FF2B5EF4-FFF2-40B4-BE49-F238E27FC236}">
                  <a16:creationId xmlns:a16="http://schemas.microsoft.com/office/drawing/2014/main" id="{D6922A12-071F-998B-B4CA-A44B381CE0ED}"/>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2" name="Freeform 18">
              <a:extLst>
                <a:ext uri="{FF2B5EF4-FFF2-40B4-BE49-F238E27FC236}">
                  <a16:creationId xmlns:a16="http://schemas.microsoft.com/office/drawing/2014/main" id="{12BC8079-5CC1-E117-F03E-4383F62EF34B}"/>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3" name="Freeform 19">
              <a:extLst>
                <a:ext uri="{FF2B5EF4-FFF2-40B4-BE49-F238E27FC236}">
                  <a16:creationId xmlns:a16="http://schemas.microsoft.com/office/drawing/2014/main" id="{EC4D2819-1F60-1211-9F72-E0CD4054CB62}"/>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4" name="Freeform 20">
              <a:extLst>
                <a:ext uri="{FF2B5EF4-FFF2-40B4-BE49-F238E27FC236}">
                  <a16:creationId xmlns:a16="http://schemas.microsoft.com/office/drawing/2014/main" id="{CD5D52E8-FCDF-4F66-6E83-62550911646A}"/>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5" name="Freeform 21">
              <a:extLst>
                <a:ext uri="{FF2B5EF4-FFF2-40B4-BE49-F238E27FC236}">
                  <a16:creationId xmlns:a16="http://schemas.microsoft.com/office/drawing/2014/main" id="{4CA5730B-1B75-3243-4C2A-095DEC437DD0}"/>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6" name="Freeform 22">
              <a:extLst>
                <a:ext uri="{FF2B5EF4-FFF2-40B4-BE49-F238E27FC236}">
                  <a16:creationId xmlns:a16="http://schemas.microsoft.com/office/drawing/2014/main" id="{4115568B-1FA2-7B24-2653-A0C223058F4D}"/>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7" name="Freeform 23">
              <a:extLst>
                <a:ext uri="{FF2B5EF4-FFF2-40B4-BE49-F238E27FC236}">
                  <a16:creationId xmlns:a16="http://schemas.microsoft.com/office/drawing/2014/main" id="{37E7F504-A22F-6767-E803-EBA63E877864}"/>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8" name="Freeform 24">
              <a:extLst>
                <a:ext uri="{FF2B5EF4-FFF2-40B4-BE49-F238E27FC236}">
                  <a16:creationId xmlns:a16="http://schemas.microsoft.com/office/drawing/2014/main" id="{B0628F76-4B47-D967-C6B0-611E7856ADF5}"/>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9" name="Freeform 25">
              <a:extLst>
                <a:ext uri="{FF2B5EF4-FFF2-40B4-BE49-F238E27FC236}">
                  <a16:creationId xmlns:a16="http://schemas.microsoft.com/office/drawing/2014/main" id="{42732588-19B8-6AD5-E4F0-4EE927699C51}"/>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0" name="Freeform 26">
              <a:extLst>
                <a:ext uri="{FF2B5EF4-FFF2-40B4-BE49-F238E27FC236}">
                  <a16:creationId xmlns:a16="http://schemas.microsoft.com/office/drawing/2014/main" id="{AE61ACF7-BB06-C753-D306-F6EDDA679BC8}"/>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1" name="Freeform 27">
              <a:extLst>
                <a:ext uri="{FF2B5EF4-FFF2-40B4-BE49-F238E27FC236}">
                  <a16:creationId xmlns:a16="http://schemas.microsoft.com/office/drawing/2014/main" id="{13EEF2D7-868D-2753-798A-25B26D0B01E6}"/>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8">
              <a:extLst>
                <a:ext uri="{FF2B5EF4-FFF2-40B4-BE49-F238E27FC236}">
                  <a16:creationId xmlns:a16="http://schemas.microsoft.com/office/drawing/2014/main" id="{B8DA5E0A-BDBD-C9C0-AC11-0FC3E22EBA64}"/>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9">
              <a:extLst>
                <a:ext uri="{FF2B5EF4-FFF2-40B4-BE49-F238E27FC236}">
                  <a16:creationId xmlns:a16="http://schemas.microsoft.com/office/drawing/2014/main" id="{0B308CCC-24F1-C887-F4FF-DABAF21C401D}"/>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30">
              <a:extLst>
                <a:ext uri="{FF2B5EF4-FFF2-40B4-BE49-F238E27FC236}">
                  <a16:creationId xmlns:a16="http://schemas.microsoft.com/office/drawing/2014/main" id="{9981F2D3-D738-1BD6-F5D2-ED94B750CFB8}"/>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31">
              <a:extLst>
                <a:ext uri="{FF2B5EF4-FFF2-40B4-BE49-F238E27FC236}">
                  <a16:creationId xmlns:a16="http://schemas.microsoft.com/office/drawing/2014/main" id="{E9C25599-3539-F47E-5FE6-A4C75708F638}"/>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32">
              <a:extLst>
                <a:ext uri="{FF2B5EF4-FFF2-40B4-BE49-F238E27FC236}">
                  <a16:creationId xmlns:a16="http://schemas.microsoft.com/office/drawing/2014/main" id="{F7AE33CA-37ED-D78F-79B1-E50945BD9EBA}"/>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33">
              <a:extLst>
                <a:ext uri="{FF2B5EF4-FFF2-40B4-BE49-F238E27FC236}">
                  <a16:creationId xmlns:a16="http://schemas.microsoft.com/office/drawing/2014/main" id="{3B15E373-D291-54F7-8B73-D5A42CBF7C1B}"/>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0" name="Group 69">
            <a:extLst>
              <a:ext uri="{FF2B5EF4-FFF2-40B4-BE49-F238E27FC236}">
                <a16:creationId xmlns:a16="http://schemas.microsoft.com/office/drawing/2014/main" id="{915D9873-8BE4-072A-C812-F783224AFC62}"/>
              </a:ext>
            </a:extLst>
          </p:cNvPr>
          <p:cNvGrpSpPr>
            <a:grpSpLocks noChangeAspect="1"/>
          </p:cNvGrpSpPr>
          <p:nvPr/>
        </p:nvGrpSpPr>
        <p:grpSpPr>
          <a:xfrm>
            <a:off x="2052027" y="4026828"/>
            <a:ext cx="1261514" cy="1264765"/>
            <a:chOff x="-4083050" y="1579563"/>
            <a:chExt cx="3694112" cy="3703638"/>
          </a:xfrm>
          <a:solidFill>
            <a:schemeClr val="accent5"/>
          </a:solidFill>
        </p:grpSpPr>
        <p:sp>
          <p:nvSpPr>
            <p:cNvPr id="71" name="Freeform 5">
              <a:extLst>
                <a:ext uri="{FF2B5EF4-FFF2-40B4-BE49-F238E27FC236}">
                  <a16:creationId xmlns:a16="http://schemas.microsoft.com/office/drawing/2014/main" id="{7582BCB6-2AB1-0E9A-DE7A-0C54CAF2BCF6}"/>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6">
              <a:extLst>
                <a:ext uri="{FF2B5EF4-FFF2-40B4-BE49-F238E27FC236}">
                  <a16:creationId xmlns:a16="http://schemas.microsoft.com/office/drawing/2014/main" id="{02435EDF-9C4F-7C69-09B0-5F4E5CB4FBA3}"/>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7">
              <a:extLst>
                <a:ext uri="{FF2B5EF4-FFF2-40B4-BE49-F238E27FC236}">
                  <a16:creationId xmlns:a16="http://schemas.microsoft.com/office/drawing/2014/main" id="{EF601EBC-0A80-1087-89F4-DB3B0D0FBEF5}"/>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8">
              <a:extLst>
                <a:ext uri="{FF2B5EF4-FFF2-40B4-BE49-F238E27FC236}">
                  <a16:creationId xmlns:a16="http://schemas.microsoft.com/office/drawing/2014/main" id="{356303F7-FD1E-2FC0-C1A7-8DD3A8F2566E}"/>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9">
              <a:extLst>
                <a:ext uri="{FF2B5EF4-FFF2-40B4-BE49-F238E27FC236}">
                  <a16:creationId xmlns:a16="http://schemas.microsoft.com/office/drawing/2014/main" id="{67F38E7E-74CD-E76C-7074-DECE34D746F5}"/>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0">
              <a:extLst>
                <a:ext uri="{FF2B5EF4-FFF2-40B4-BE49-F238E27FC236}">
                  <a16:creationId xmlns:a16="http://schemas.microsoft.com/office/drawing/2014/main" id="{92C8A9F8-6B31-FF69-6FA7-A7A6AAEF2E5D}"/>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1">
              <a:extLst>
                <a:ext uri="{FF2B5EF4-FFF2-40B4-BE49-F238E27FC236}">
                  <a16:creationId xmlns:a16="http://schemas.microsoft.com/office/drawing/2014/main" id="{A65F24F3-578B-BB6B-094A-D86E91D0331B}"/>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2">
              <a:extLst>
                <a:ext uri="{FF2B5EF4-FFF2-40B4-BE49-F238E27FC236}">
                  <a16:creationId xmlns:a16="http://schemas.microsoft.com/office/drawing/2014/main" id="{D261227B-B2BA-6CA7-C4EA-9B19D9E1EAD5}"/>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13">
              <a:extLst>
                <a:ext uri="{FF2B5EF4-FFF2-40B4-BE49-F238E27FC236}">
                  <a16:creationId xmlns:a16="http://schemas.microsoft.com/office/drawing/2014/main" id="{8C4C9067-1211-5E38-131E-D12BE9B35DB3}"/>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14">
              <a:extLst>
                <a:ext uri="{FF2B5EF4-FFF2-40B4-BE49-F238E27FC236}">
                  <a16:creationId xmlns:a16="http://schemas.microsoft.com/office/drawing/2014/main" id="{4A0AA2E4-F043-3C97-ED0B-7EA07CBBF682}"/>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15">
              <a:extLst>
                <a:ext uri="{FF2B5EF4-FFF2-40B4-BE49-F238E27FC236}">
                  <a16:creationId xmlns:a16="http://schemas.microsoft.com/office/drawing/2014/main" id="{9BCF97D2-4543-BB3E-D6C2-63287ED01880}"/>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16">
              <a:extLst>
                <a:ext uri="{FF2B5EF4-FFF2-40B4-BE49-F238E27FC236}">
                  <a16:creationId xmlns:a16="http://schemas.microsoft.com/office/drawing/2014/main" id="{755010C1-3CE0-C370-6F37-D5AE8F085C43}"/>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17">
              <a:extLst>
                <a:ext uri="{FF2B5EF4-FFF2-40B4-BE49-F238E27FC236}">
                  <a16:creationId xmlns:a16="http://schemas.microsoft.com/office/drawing/2014/main" id="{BFD6B95E-7187-CBC9-53F5-56E563659171}"/>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18">
              <a:extLst>
                <a:ext uri="{FF2B5EF4-FFF2-40B4-BE49-F238E27FC236}">
                  <a16:creationId xmlns:a16="http://schemas.microsoft.com/office/drawing/2014/main" id="{B32F18D9-41DA-9560-425A-9F999443D74B}"/>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19">
              <a:extLst>
                <a:ext uri="{FF2B5EF4-FFF2-40B4-BE49-F238E27FC236}">
                  <a16:creationId xmlns:a16="http://schemas.microsoft.com/office/drawing/2014/main" id="{93D645C7-893D-1B6A-54F4-39F6289A59FE}"/>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20">
              <a:extLst>
                <a:ext uri="{FF2B5EF4-FFF2-40B4-BE49-F238E27FC236}">
                  <a16:creationId xmlns:a16="http://schemas.microsoft.com/office/drawing/2014/main" id="{D68E0BF6-B0C8-1FD8-4B6F-5B6DF1584272}"/>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21">
              <a:extLst>
                <a:ext uri="{FF2B5EF4-FFF2-40B4-BE49-F238E27FC236}">
                  <a16:creationId xmlns:a16="http://schemas.microsoft.com/office/drawing/2014/main" id="{DE5EF59D-5343-A69A-5A86-60E2E4F931F4}"/>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22">
              <a:extLst>
                <a:ext uri="{FF2B5EF4-FFF2-40B4-BE49-F238E27FC236}">
                  <a16:creationId xmlns:a16="http://schemas.microsoft.com/office/drawing/2014/main" id="{9EB930E6-07EA-91FA-E037-21C70718A995}"/>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23">
              <a:extLst>
                <a:ext uri="{FF2B5EF4-FFF2-40B4-BE49-F238E27FC236}">
                  <a16:creationId xmlns:a16="http://schemas.microsoft.com/office/drawing/2014/main" id="{0D0F979B-5914-75EE-013E-508615AFB971}"/>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24">
              <a:extLst>
                <a:ext uri="{FF2B5EF4-FFF2-40B4-BE49-F238E27FC236}">
                  <a16:creationId xmlns:a16="http://schemas.microsoft.com/office/drawing/2014/main" id="{6F8BF48A-4F36-ACB1-BAEC-EF5DA29FA9A6}"/>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25">
              <a:extLst>
                <a:ext uri="{FF2B5EF4-FFF2-40B4-BE49-F238E27FC236}">
                  <a16:creationId xmlns:a16="http://schemas.microsoft.com/office/drawing/2014/main" id="{76D03D32-B69A-C7C4-3C35-95ADE0B173F6}"/>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26">
              <a:extLst>
                <a:ext uri="{FF2B5EF4-FFF2-40B4-BE49-F238E27FC236}">
                  <a16:creationId xmlns:a16="http://schemas.microsoft.com/office/drawing/2014/main" id="{FC92D645-91EC-8473-15A3-134E4AE083A1}"/>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27">
              <a:extLst>
                <a:ext uri="{FF2B5EF4-FFF2-40B4-BE49-F238E27FC236}">
                  <a16:creationId xmlns:a16="http://schemas.microsoft.com/office/drawing/2014/main" id="{A7CFF43D-84D5-631D-D0A3-7B874F68049C}"/>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28">
              <a:extLst>
                <a:ext uri="{FF2B5EF4-FFF2-40B4-BE49-F238E27FC236}">
                  <a16:creationId xmlns:a16="http://schemas.microsoft.com/office/drawing/2014/main" id="{C35DFD3E-EF4A-398E-0337-D28F2A6E1C08}"/>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29">
              <a:extLst>
                <a:ext uri="{FF2B5EF4-FFF2-40B4-BE49-F238E27FC236}">
                  <a16:creationId xmlns:a16="http://schemas.microsoft.com/office/drawing/2014/main" id="{FC6252EC-2CC5-BE93-D3F4-FBB783C80791}"/>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30">
              <a:extLst>
                <a:ext uri="{FF2B5EF4-FFF2-40B4-BE49-F238E27FC236}">
                  <a16:creationId xmlns:a16="http://schemas.microsoft.com/office/drawing/2014/main" id="{6B95648E-9C45-278D-0D1B-8358BC476C6C}"/>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31">
              <a:extLst>
                <a:ext uri="{FF2B5EF4-FFF2-40B4-BE49-F238E27FC236}">
                  <a16:creationId xmlns:a16="http://schemas.microsoft.com/office/drawing/2014/main" id="{0795C1CB-C5F3-8E85-BA45-79D237E4D4E6}"/>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32">
              <a:extLst>
                <a:ext uri="{FF2B5EF4-FFF2-40B4-BE49-F238E27FC236}">
                  <a16:creationId xmlns:a16="http://schemas.microsoft.com/office/drawing/2014/main" id="{5F6D156C-A62F-0123-31DB-9973C7B9B3DF}"/>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33">
              <a:extLst>
                <a:ext uri="{FF2B5EF4-FFF2-40B4-BE49-F238E27FC236}">
                  <a16:creationId xmlns:a16="http://schemas.microsoft.com/office/drawing/2014/main" id="{2C3B185D-D12F-1949-3ECC-868050CA096D}"/>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0" name="Group 99">
            <a:extLst>
              <a:ext uri="{FF2B5EF4-FFF2-40B4-BE49-F238E27FC236}">
                <a16:creationId xmlns:a16="http://schemas.microsoft.com/office/drawing/2014/main" id="{38F54A9E-94DD-BCFF-438A-2665FFF757BD}"/>
              </a:ext>
            </a:extLst>
          </p:cNvPr>
          <p:cNvGrpSpPr>
            <a:grpSpLocks noChangeAspect="1"/>
          </p:cNvGrpSpPr>
          <p:nvPr/>
        </p:nvGrpSpPr>
        <p:grpSpPr>
          <a:xfrm>
            <a:off x="4058760" y="4026828"/>
            <a:ext cx="1261514" cy="1264765"/>
            <a:chOff x="-4083050" y="1579563"/>
            <a:chExt cx="3694112" cy="3703638"/>
          </a:xfrm>
          <a:solidFill>
            <a:schemeClr val="accent5"/>
          </a:solidFill>
        </p:grpSpPr>
        <p:sp>
          <p:nvSpPr>
            <p:cNvPr id="101" name="Freeform 5">
              <a:extLst>
                <a:ext uri="{FF2B5EF4-FFF2-40B4-BE49-F238E27FC236}">
                  <a16:creationId xmlns:a16="http://schemas.microsoft.com/office/drawing/2014/main" id="{E9D83B72-CCAA-AB87-C4E8-D3DA94D28399}"/>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6">
              <a:extLst>
                <a:ext uri="{FF2B5EF4-FFF2-40B4-BE49-F238E27FC236}">
                  <a16:creationId xmlns:a16="http://schemas.microsoft.com/office/drawing/2014/main" id="{1512999A-9D1D-050F-4886-3C27AA0A627F}"/>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7">
              <a:extLst>
                <a:ext uri="{FF2B5EF4-FFF2-40B4-BE49-F238E27FC236}">
                  <a16:creationId xmlns:a16="http://schemas.microsoft.com/office/drawing/2014/main" id="{CF6EB6ED-FDBF-6231-D1A1-CE333623A915}"/>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8">
              <a:extLst>
                <a:ext uri="{FF2B5EF4-FFF2-40B4-BE49-F238E27FC236}">
                  <a16:creationId xmlns:a16="http://schemas.microsoft.com/office/drawing/2014/main" id="{35C63C3B-EF8C-B87C-1252-93770796FAC4}"/>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9">
              <a:extLst>
                <a:ext uri="{FF2B5EF4-FFF2-40B4-BE49-F238E27FC236}">
                  <a16:creationId xmlns:a16="http://schemas.microsoft.com/office/drawing/2014/main" id="{0FA2A46C-E998-792C-9861-6A8850AEC93E}"/>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10">
              <a:extLst>
                <a:ext uri="{FF2B5EF4-FFF2-40B4-BE49-F238E27FC236}">
                  <a16:creationId xmlns:a16="http://schemas.microsoft.com/office/drawing/2014/main" id="{2C6FF58E-648B-7862-9C7E-13EDDEAF1D8A}"/>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11">
              <a:extLst>
                <a:ext uri="{FF2B5EF4-FFF2-40B4-BE49-F238E27FC236}">
                  <a16:creationId xmlns:a16="http://schemas.microsoft.com/office/drawing/2014/main" id="{DB119943-9884-FA01-426E-FD7B5DFB5AFC}"/>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12">
              <a:extLst>
                <a:ext uri="{FF2B5EF4-FFF2-40B4-BE49-F238E27FC236}">
                  <a16:creationId xmlns:a16="http://schemas.microsoft.com/office/drawing/2014/main" id="{BFD1C3A6-6618-D4AA-5D91-02DB28C8D771}"/>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13">
              <a:extLst>
                <a:ext uri="{FF2B5EF4-FFF2-40B4-BE49-F238E27FC236}">
                  <a16:creationId xmlns:a16="http://schemas.microsoft.com/office/drawing/2014/main" id="{5DEC4ED2-9F7E-72B0-261D-5555658CA4EE}"/>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14">
              <a:extLst>
                <a:ext uri="{FF2B5EF4-FFF2-40B4-BE49-F238E27FC236}">
                  <a16:creationId xmlns:a16="http://schemas.microsoft.com/office/drawing/2014/main" id="{55650D9F-70A8-66BA-B122-D02D5DB626E8}"/>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15">
              <a:extLst>
                <a:ext uri="{FF2B5EF4-FFF2-40B4-BE49-F238E27FC236}">
                  <a16:creationId xmlns:a16="http://schemas.microsoft.com/office/drawing/2014/main" id="{387BA833-10D7-341D-501E-13FEF417292D}"/>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16">
              <a:extLst>
                <a:ext uri="{FF2B5EF4-FFF2-40B4-BE49-F238E27FC236}">
                  <a16:creationId xmlns:a16="http://schemas.microsoft.com/office/drawing/2014/main" id="{BAD411D3-85AD-68B1-6966-AC9B263D0BF5}"/>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17">
              <a:extLst>
                <a:ext uri="{FF2B5EF4-FFF2-40B4-BE49-F238E27FC236}">
                  <a16:creationId xmlns:a16="http://schemas.microsoft.com/office/drawing/2014/main" id="{DF33130B-6392-F7B9-5813-BAC433A9DF81}"/>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18">
              <a:extLst>
                <a:ext uri="{FF2B5EF4-FFF2-40B4-BE49-F238E27FC236}">
                  <a16:creationId xmlns:a16="http://schemas.microsoft.com/office/drawing/2014/main" id="{2F33F874-24C7-9FCE-9DEE-6A27467E66D4}"/>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19">
              <a:extLst>
                <a:ext uri="{FF2B5EF4-FFF2-40B4-BE49-F238E27FC236}">
                  <a16:creationId xmlns:a16="http://schemas.microsoft.com/office/drawing/2014/main" id="{2A7A44DA-D600-4B9B-D033-7CD3956EDC11}"/>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20">
              <a:extLst>
                <a:ext uri="{FF2B5EF4-FFF2-40B4-BE49-F238E27FC236}">
                  <a16:creationId xmlns:a16="http://schemas.microsoft.com/office/drawing/2014/main" id="{F3A6FF64-DCB9-EB7E-662C-BE6452B09D92}"/>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21">
              <a:extLst>
                <a:ext uri="{FF2B5EF4-FFF2-40B4-BE49-F238E27FC236}">
                  <a16:creationId xmlns:a16="http://schemas.microsoft.com/office/drawing/2014/main" id="{554DC090-C344-9797-75B8-2C0B2517D5E3}"/>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22">
              <a:extLst>
                <a:ext uri="{FF2B5EF4-FFF2-40B4-BE49-F238E27FC236}">
                  <a16:creationId xmlns:a16="http://schemas.microsoft.com/office/drawing/2014/main" id="{82928A4B-28EB-182E-8324-4A3DFE943598}"/>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23">
              <a:extLst>
                <a:ext uri="{FF2B5EF4-FFF2-40B4-BE49-F238E27FC236}">
                  <a16:creationId xmlns:a16="http://schemas.microsoft.com/office/drawing/2014/main" id="{404BBD25-7DFD-30CA-0424-FFAE77E10F8D}"/>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24">
              <a:extLst>
                <a:ext uri="{FF2B5EF4-FFF2-40B4-BE49-F238E27FC236}">
                  <a16:creationId xmlns:a16="http://schemas.microsoft.com/office/drawing/2014/main" id="{9F8ABA88-C5B2-A861-CD0D-E4849C213D4A}"/>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25">
              <a:extLst>
                <a:ext uri="{FF2B5EF4-FFF2-40B4-BE49-F238E27FC236}">
                  <a16:creationId xmlns:a16="http://schemas.microsoft.com/office/drawing/2014/main" id="{37351DBD-751E-8EB0-0014-E906C23D1047}"/>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26">
              <a:extLst>
                <a:ext uri="{FF2B5EF4-FFF2-40B4-BE49-F238E27FC236}">
                  <a16:creationId xmlns:a16="http://schemas.microsoft.com/office/drawing/2014/main" id="{24D2448F-08AE-C384-D712-E11DCCE44FE3}"/>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27">
              <a:extLst>
                <a:ext uri="{FF2B5EF4-FFF2-40B4-BE49-F238E27FC236}">
                  <a16:creationId xmlns:a16="http://schemas.microsoft.com/office/drawing/2014/main" id="{6BFABC38-3927-DE1E-B3B7-8A9B49D73A14}"/>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28">
              <a:extLst>
                <a:ext uri="{FF2B5EF4-FFF2-40B4-BE49-F238E27FC236}">
                  <a16:creationId xmlns:a16="http://schemas.microsoft.com/office/drawing/2014/main" id="{E98E22F7-6CA5-FBBB-0AFB-023AE4EA8658}"/>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29">
              <a:extLst>
                <a:ext uri="{FF2B5EF4-FFF2-40B4-BE49-F238E27FC236}">
                  <a16:creationId xmlns:a16="http://schemas.microsoft.com/office/drawing/2014/main" id="{E125722D-8E3D-B4C7-6762-E017F82C7DE0}"/>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30">
              <a:extLst>
                <a:ext uri="{FF2B5EF4-FFF2-40B4-BE49-F238E27FC236}">
                  <a16:creationId xmlns:a16="http://schemas.microsoft.com/office/drawing/2014/main" id="{BB351628-3AFE-21AE-8A86-D431B7F42709}"/>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31">
              <a:extLst>
                <a:ext uri="{FF2B5EF4-FFF2-40B4-BE49-F238E27FC236}">
                  <a16:creationId xmlns:a16="http://schemas.microsoft.com/office/drawing/2014/main" id="{61553E48-BF88-3F63-02AD-087EF2572110}"/>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32">
              <a:extLst>
                <a:ext uri="{FF2B5EF4-FFF2-40B4-BE49-F238E27FC236}">
                  <a16:creationId xmlns:a16="http://schemas.microsoft.com/office/drawing/2014/main" id="{E830E535-D887-E931-E197-D4136766826E}"/>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 name="Freeform 33">
              <a:extLst>
                <a:ext uri="{FF2B5EF4-FFF2-40B4-BE49-F238E27FC236}">
                  <a16:creationId xmlns:a16="http://schemas.microsoft.com/office/drawing/2014/main" id="{AF35B7C5-A91B-3BC1-B57C-3B40F4110E69}"/>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67" name="TextBox 166">
            <a:extLst>
              <a:ext uri="{FF2B5EF4-FFF2-40B4-BE49-F238E27FC236}">
                <a16:creationId xmlns:a16="http://schemas.microsoft.com/office/drawing/2014/main" id="{2126AA8E-8CD5-99BC-4727-C90654469546}"/>
              </a:ext>
            </a:extLst>
          </p:cNvPr>
          <p:cNvSpPr txBox="1"/>
          <p:nvPr/>
        </p:nvSpPr>
        <p:spPr>
          <a:xfrm>
            <a:off x="6513089" y="1571166"/>
            <a:ext cx="3432788" cy="491334"/>
          </a:xfrm>
          <a:prstGeom prst="rect">
            <a:avLst/>
          </a:prstGeom>
          <a:noFill/>
        </p:spPr>
        <p:txBody>
          <a:bodyPr wrap="none" lIns="0" tIns="0" rIns="0" bIns="0" rtlCol="0" anchor="ctr" anchorCtr="0">
            <a:noAutofit/>
          </a:bodyPr>
          <a:lstStyle/>
          <a:p>
            <a:pPr marL="63500" marR="0" lvl="1"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7DA5"/>
                </a:solidFill>
                <a:effectLst/>
                <a:uLnTx/>
                <a:uFillTx/>
                <a:latin typeface="+mj-lt"/>
                <a:ea typeface="+mn-ea"/>
                <a:cs typeface="+mn-cs"/>
              </a:rPr>
              <a:t>Treatment Risk Factors</a:t>
            </a:r>
          </a:p>
        </p:txBody>
      </p:sp>
      <p:sp>
        <p:nvSpPr>
          <p:cNvPr id="191" name="TextBox 190">
            <a:extLst>
              <a:ext uri="{FF2B5EF4-FFF2-40B4-BE49-F238E27FC236}">
                <a16:creationId xmlns:a16="http://schemas.microsoft.com/office/drawing/2014/main" id="{B0CC0B05-730E-BE65-8586-4098B2C6D4C6}"/>
              </a:ext>
            </a:extLst>
          </p:cNvPr>
          <p:cNvSpPr txBox="1"/>
          <p:nvPr/>
        </p:nvSpPr>
        <p:spPr>
          <a:xfrm>
            <a:off x="6216027" y="3419312"/>
            <a:ext cx="2138322" cy="461665"/>
          </a:xfrm>
          <a:prstGeom prst="rect">
            <a:avLst/>
          </a:prstGeom>
          <a:noFill/>
        </p:spPr>
        <p:txBody>
          <a:bodyPr wrap="square" rtlCol="0">
            <a:spAutoFit/>
          </a:bodyPr>
          <a:lstStyle/>
          <a:p>
            <a:pPr marL="63500" marR="0" lvl="1"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mj-lt"/>
                <a:ea typeface="+mn-ea"/>
                <a:cs typeface="+mn-cs"/>
              </a:rPr>
              <a:t>Cumulative exposure to antipsychotics</a:t>
            </a:r>
            <a:r>
              <a:rPr kumimoji="0" lang="en-US" sz="1200" b="0" i="0" u="none" strike="noStrike" kern="1200" cap="none" spc="0" normalizeH="0" baseline="30000" noProof="0" dirty="0">
                <a:ln>
                  <a:noFill/>
                </a:ln>
                <a:effectLst/>
                <a:uLnTx/>
                <a:uFillTx/>
                <a:latin typeface="+mj-lt"/>
                <a:ea typeface="+mn-ea"/>
                <a:cs typeface="+mn-cs"/>
              </a:rPr>
              <a:t>3</a:t>
            </a:r>
          </a:p>
        </p:txBody>
      </p:sp>
      <p:sp>
        <p:nvSpPr>
          <p:cNvPr id="192" name="TextBox 191">
            <a:extLst>
              <a:ext uri="{FF2B5EF4-FFF2-40B4-BE49-F238E27FC236}">
                <a16:creationId xmlns:a16="http://schemas.microsoft.com/office/drawing/2014/main" id="{DE87485F-A72E-FF53-528A-A27C640749A6}"/>
              </a:ext>
            </a:extLst>
          </p:cNvPr>
          <p:cNvSpPr txBox="1"/>
          <p:nvPr/>
        </p:nvSpPr>
        <p:spPr>
          <a:xfrm>
            <a:off x="8222760" y="3364994"/>
            <a:ext cx="2138322" cy="461665"/>
          </a:xfrm>
          <a:prstGeom prst="rect">
            <a:avLst/>
          </a:prstGeom>
          <a:noFill/>
        </p:spPr>
        <p:txBody>
          <a:bodyPr wrap="square" rtlCol="0">
            <a:spAutoFit/>
          </a:bodyPr>
          <a:lstStyle/>
          <a:p>
            <a:pPr marL="63500" marR="0" lvl="1"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mj-lt"/>
                <a:ea typeface="+mn-ea"/>
                <a:cs typeface="+mn-cs"/>
              </a:rPr>
              <a:t>Treatment with anticholinergics</a:t>
            </a:r>
            <a:r>
              <a:rPr kumimoji="0" lang="en-US" sz="1200" b="0" i="0" u="none" strike="noStrike" kern="1200" cap="none" spc="0" normalizeH="0" baseline="30000" noProof="0" dirty="0">
                <a:ln>
                  <a:noFill/>
                </a:ln>
                <a:effectLst/>
                <a:uLnTx/>
                <a:uFillTx/>
                <a:latin typeface="+mj-lt"/>
                <a:ea typeface="+mn-ea"/>
                <a:cs typeface="+mn-cs"/>
              </a:rPr>
              <a:t>3</a:t>
            </a:r>
          </a:p>
        </p:txBody>
      </p:sp>
      <p:sp>
        <p:nvSpPr>
          <p:cNvPr id="194" name="TextBox 193">
            <a:extLst>
              <a:ext uri="{FF2B5EF4-FFF2-40B4-BE49-F238E27FC236}">
                <a16:creationId xmlns:a16="http://schemas.microsoft.com/office/drawing/2014/main" id="{30EAE035-E206-7343-A1B1-FF1D3501A1B0}"/>
              </a:ext>
            </a:extLst>
          </p:cNvPr>
          <p:cNvSpPr txBox="1"/>
          <p:nvPr/>
        </p:nvSpPr>
        <p:spPr>
          <a:xfrm>
            <a:off x="6216027" y="5306416"/>
            <a:ext cx="2138322" cy="731212"/>
          </a:xfrm>
          <a:prstGeom prst="rect">
            <a:avLst/>
          </a:prstGeom>
          <a:noFill/>
        </p:spPr>
        <p:txBody>
          <a:bodyPr wrap="square" rtlCol="0">
            <a:spAutoFit/>
          </a:bodyPr>
          <a:lstStyle/>
          <a:p>
            <a:pPr marL="63500" marR="0" lvl="1"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mj-lt"/>
                <a:ea typeface="+mn-ea"/>
                <a:cs typeface="+mn-cs"/>
              </a:rPr>
              <a:t>History of acute drug-induced</a:t>
            </a:r>
            <a:r>
              <a:rPr kumimoji="0" lang="en-US" sz="1200" b="0" i="0" u="none" strike="noStrike" kern="1200" cap="none" spc="0" normalizeH="0" noProof="0" dirty="0">
                <a:ln>
                  <a:noFill/>
                </a:ln>
                <a:effectLst/>
                <a:uLnTx/>
                <a:uFillTx/>
                <a:latin typeface="+mj-lt"/>
                <a:ea typeface="+mn-ea"/>
                <a:cs typeface="+mn-cs"/>
              </a:rPr>
              <a:t> </a:t>
            </a:r>
            <a:r>
              <a:rPr kumimoji="0" lang="en-US" sz="1200" b="0" i="0" u="none" strike="noStrike" kern="1200" cap="none" spc="0" normalizeH="0" baseline="0" noProof="0" dirty="0">
                <a:ln>
                  <a:noFill/>
                </a:ln>
                <a:effectLst/>
                <a:uLnTx/>
                <a:uFillTx/>
                <a:latin typeface="+mj-lt"/>
                <a:ea typeface="+mn-ea"/>
                <a:cs typeface="+mn-cs"/>
              </a:rPr>
              <a:t>movement disorders</a:t>
            </a:r>
            <a:r>
              <a:rPr kumimoji="0" lang="en-US" sz="1200" b="0" i="0" u="none" strike="noStrike" kern="1200" cap="none" spc="0" normalizeH="0" baseline="30000" noProof="0" dirty="0">
                <a:ln>
                  <a:noFill/>
                </a:ln>
                <a:effectLst/>
                <a:uLnTx/>
                <a:uFillTx/>
                <a:latin typeface="+mj-lt"/>
                <a:ea typeface="+mn-ea"/>
                <a:cs typeface="+mn-cs"/>
              </a:rPr>
              <a:t>3</a:t>
            </a:r>
          </a:p>
        </p:txBody>
      </p:sp>
      <p:sp>
        <p:nvSpPr>
          <p:cNvPr id="195" name="TextBox 194">
            <a:extLst>
              <a:ext uri="{FF2B5EF4-FFF2-40B4-BE49-F238E27FC236}">
                <a16:creationId xmlns:a16="http://schemas.microsoft.com/office/drawing/2014/main" id="{DC27226F-9693-D582-BEBC-A0CD04EAFAC1}"/>
              </a:ext>
            </a:extLst>
          </p:cNvPr>
          <p:cNvSpPr txBox="1"/>
          <p:nvPr/>
        </p:nvSpPr>
        <p:spPr>
          <a:xfrm>
            <a:off x="8180537" y="5306416"/>
            <a:ext cx="2222769" cy="522294"/>
          </a:xfrm>
          <a:prstGeom prst="rect">
            <a:avLst/>
          </a:prstGeom>
          <a:noFill/>
        </p:spPr>
        <p:txBody>
          <a:bodyPr wrap="square" rtlCol="0">
            <a:spAutoFit/>
          </a:bodyPr>
          <a:lstStyle/>
          <a:p>
            <a:pPr marL="63500" marR="0" lvl="1"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mj-lt"/>
                <a:ea typeface="+mn-ea"/>
                <a:cs typeface="+mn-cs"/>
              </a:rPr>
              <a:t>Antidopaminergic (D2) potency of antipsychotic</a:t>
            </a:r>
            <a:r>
              <a:rPr kumimoji="0" lang="en-US" sz="1200" b="0" i="0" u="none" strike="noStrike" kern="1200" cap="none" spc="0" normalizeH="0" baseline="30000" noProof="0" dirty="0">
                <a:ln>
                  <a:noFill/>
                </a:ln>
                <a:effectLst/>
                <a:uLnTx/>
                <a:uFillTx/>
                <a:latin typeface="+mj-lt"/>
                <a:ea typeface="+mn-ea"/>
                <a:cs typeface="+mn-cs"/>
              </a:rPr>
              <a:t>5</a:t>
            </a:r>
          </a:p>
        </p:txBody>
      </p:sp>
      <p:grpSp>
        <p:nvGrpSpPr>
          <p:cNvPr id="196" name="Group 195">
            <a:extLst>
              <a:ext uri="{FF2B5EF4-FFF2-40B4-BE49-F238E27FC236}">
                <a16:creationId xmlns:a16="http://schemas.microsoft.com/office/drawing/2014/main" id="{F09B8CE3-9C3C-6C8E-D6E5-08C2AD81CDCA}"/>
              </a:ext>
            </a:extLst>
          </p:cNvPr>
          <p:cNvGrpSpPr/>
          <p:nvPr/>
        </p:nvGrpSpPr>
        <p:grpSpPr>
          <a:xfrm>
            <a:off x="6654431" y="2138810"/>
            <a:ext cx="3268247" cy="3143731"/>
            <a:chOff x="6654431" y="2093545"/>
            <a:chExt cx="3268247" cy="3143731"/>
          </a:xfrm>
        </p:grpSpPr>
        <p:grpSp>
          <p:nvGrpSpPr>
            <p:cNvPr id="197" name="Group 196">
              <a:extLst>
                <a:ext uri="{FF2B5EF4-FFF2-40B4-BE49-F238E27FC236}">
                  <a16:creationId xmlns:a16="http://schemas.microsoft.com/office/drawing/2014/main" id="{92CFB605-1417-F3B6-EBD5-D982FE22A5FC}"/>
                </a:ext>
              </a:extLst>
            </p:cNvPr>
            <p:cNvGrpSpPr>
              <a:grpSpLocks noChangeAspect="1"/>
            </p:cNvGrpSpPr>
            <p:nvPr/>
          </p:nvGrpSpPr>
          <p:grpSpPr>
            <a:xfrm>
              <a:off x="6654431" y="2093545"/>
              <a:ext cx="1261514" cy="1264766"/>
              <a:chOff x="-4083050" y="1579563"/>
              <a:chExt cx="3694112" cy="3703638"/>
            </a:xfrm>
          </p:grpSpPr>
          <p:sp>
            <p:nvSpPr>
              <p:cNvPr id="628" name="Freeform 5">
                <a:extLst>
                  <a:ext uri="{FF2B5EF4-FFF2-40B4-BE49-F238E27FC236}">
                    <a16:creationId xmlns:a16="http://schemas.microsoft.com/office/drawing/2014/main" id="{8B67FBF4-9F64-FE05-174C-6DC7587FEF50}"/>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Freeform 6">
                <a:extLst>
                  <a:ext uri="{FF2B5EF4-FFF2-40B4-BE49-F238E27FC236}">
                    <a16:creationId xmlns:a16="http://schemas.microsoft.com/office/drawing/2014/main" id="{538A8A85-B19A-07CB-A887-13FCB99A96AB}"/>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0" name="Freeform 7">
                <a:extLst>
                  <a:ext uri="{FF2B5EF4-FFF2-40B4-BE49-F238E27FC236}">
                    <a16:creationId xmlns:a16="http://schemas.microsoft.com/office/drawing/2014/main" id="{01E054C3-75D7-4171-21E7-D5E4D9E7C8BC}"/>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1" name="Freeform 8">
                <a:extLst>
                  <a:ext uri="{FF2B5EF4-FFF2-40B4-BE49-F238E27FC236}">
                    <a16:creationId xmlns:a16="http://schemas.microsoft.com/office/drawing/2014/main" id="{0B3F581C-E7B6-90A7-4486-9ED108C97A58}"/>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2" name="Freeform 9">
                <a:extLst>
                  <a:ext uri="{FF2B5EF4-FFF2-40B4-BE49-F238E27FC236}">
                    <a16:creationId xmlns:a16="http://schemas.microsoft.com/office/drawing/2014/main" id="{F44787D1-5D81-F065-E164-F64F18B69DD8}"/>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3" name="Freeform 10">
                <a:extLst>
                  <a:ext uri="{FF2B5EF4-FFF2-40B4-BE49-F238E27FC236}">
                    <a16:creationId xmlns:a16="http://schemas.microsoft.com/office/drawing/2014/main" id="{E286FBD6-532B-7886-9B38-C59B9F1ACCF9}"/>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4" name="Freeform 11">
                <a:extLst>
                  <a:ext uri="{FF2B5EF4-FFF2-40B4-BE49-F238E27FC236}">
                    <a16:creationId xmlns:a16="http://schemas.microsoft.com/office/drawing/2014/main" id="{90ED70BD-8FFA-DFFA-A646-7C94EF7E4782}"/>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5" name="Freeform 12">
                <a:extLst>
                  <a:ext uri="{FF2B5EF4-FFF2-40B4-BE49-F238E27FC236}">
                    <a16:creationId xmlns:a16="http://schemas.microsoft.com/office/drawing/2014/main" id="{1545E443-4D5F-A8FD-B9DC-1C6B6EE9235A}"/>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6" name="Freeform 13">
                <a:extLst>
                  <a:ext uri="{FF2B5EF4-FFF2-40B4-BE49-F238E27FC236}">
                    <a16:creationId xmlns:a16="http://schemas.microsoft.com/office/drawing/2014/main" id="{D6A1AB4C-5013-45F8-32CD-51973FBD7851}"/>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7" name="Freeform 14">
                <a:extLst>
                  <a:ext uri="{FF2B5EF4-FFF2-40B4-BE49-F238E27FC236}">
                    <a16:creationId xmlns:a16="http://schemas.microsoft.com/office/drawing/2014/main" id="{13C1AC1F-59FA-7A15-9FEC-9E35DA4F1248}"/>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Freeform 15">
                <a:extLst>
                  <a:ext uri="{FF2B5EF4-FFF2-40B4-BE49-F238E27FC236}">
                    <a16:creationId xmlns:a16="http://schemas.microsoft.com/office/drawing/2014/main" id="{059968B4-0D51-0651-8630-3967E4B56D0A}"/>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9" name="Freeform 16">
                <a:extLst>
                  <a:ext uri="{FF2B5EF4-FFF2-40B4-BE49-F238E27FC236}">
                    <a16:creationId xmlns:a16="http://schemas.microsoft.com/office/drawing/2014/main" id="{C67E1008-DCEA-7794-E5C9-23362F567355}"/>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40" name="Freeform 17">
                <a:extLst>
                  <a:ext uri="{FF2B5EF4-FFF2-40B4-BE49-F238E27FC236}">
                    <a16:creationId xmlns:a16="http://schemas.microsoft.com/office/drawing/2014/main" id="{D5361CFC-E747-3717-5324-85F907AFE4E1}"/>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41" name="Freeform 18">
                <a:extLst>
                  <a:ext uri="{FF2B5EF4-FFF2-40B4-BE49-F238E27FC236}">
                    <a16:creationId xmlns:a16="http://schemas.microsoft.com/office/drawing/2014/main" id="{097BABB1-4F19-052D-A2C4-3196E282D369}"/>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42" name="Freeform 19">
                <a:extLst>
                  <a:ext uri="{FF2B5EF4-FFF2-40B4-BE49-F238E27FC236}">
                    <a16:creationId xmlns:a16="http://schemas.microsoft.com/office/drawing/2014/main" id="{95FB15FF-72F7-FBDE-62B6-75AD21EFC2F6}"/>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43" name="Freeform 20">
                <a:extLst>
                  <a:ext uri="{FF2B5EF4-FFF2-40B4-BE49-F238E27FC236}">
                    <a16:creationId xmlns:a16="http://schemas.microsoft.com/office/drawing/2014/main" id="{29F1A2BC-C0C4-1DB8-19E1-5E81D86AC300}"/>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44" name="Freeform 21">
                <a:extLst>
                  <a:ext uri="{FF2B5EF4-FFF2-40B4-BE49-F238E27FC236}">
                    <a16:creationId xmlns:a16="http://schemas.microsoft.com/office/drawing/2014/main" id="{DC0CD5F9-CC9A-FA0E-0802-B0AF007220DC}"/>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45" name="Freeform 22">
                <a:extLst>
                  <a:ext uri="{FF2B5EF4-FFF2-40B4-BE49-F238E27FC236}">
                    <a16:creationId xmlns:a16="http://schemas.microsoft.com/office/drawing/2014/main" id="{47CB8B25-BE21-4488-EFFB-F7886E02FE2A}"/>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46" name="Freeform 23">
                <a:extLst>
                  <a:ext uri="{FF2B5EF4-FFF2-40B4-BE49-F238E27FC236}">
                    <a16:creationId xmlns:a16="http://schemas.microsoft.com/office/drawing/2014/main" id="{B59D09A7-F304-A03D-C099-967E9CD01134}"/>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47" name="Freeform 24">
                <a:extLst>
                  <a:ext uri="{FF2B5EF4-FFF2-40B4-BE49-F238E27FC236}">
                    <a16:creationId xmlns:a16="http://schemas.microsoft.com/office/drawing/2014/main" id="{F8035CFA-9215-B0DE-5DC7-4804A4B52FCD}"/>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48" name="Freeform 25">
                <a:extLst>
                  <a:ext uri="{FF2B5EF4-FFF2-40B4-BE49-F238E27FC236}">
                    <a16:creationId xmlns:a16="http://schemas.microsoft.com/office/drawing/2014/main" id="{0B1C0B8D-79F8-7F3F-D208-240BA1137207}"/>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49" name="Freeform 26">
                <a:extLst>
                  <a:ext uri="{FF2B5EF4-FFF2-40B4-BE49-F238E27FC236}">
                    <a16:creationId xmlns:a16="http://schemas.microsoft.com/office/drawing/2014/main" id="{BA0CD843-8596-110A-C2ED-BB847185BE10}"/>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50" name="Freeform 27">
                <a:extLst>
                  <a:ext uri="{FF2B5EF4-FFF2-40B4-BE49-F238E27FC236}">
                    <a16:creationId xmlns:a16="http://schemas.microsoft.com/office/drawing/2014/main" id="{E168816E-3B36-C888-B98C-B8ED3F638C96}"/>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51" name="Freeform 28">
                <a:extLst>
                  <a:ext uri="{FF2B5EF4-FFF2-40B4-BE49-F238E27FC236}">
                    <a16:creationId xmlns:a16="http://schemas.microsoft.com/office/drawing/2014/main" id="{5FF6B4F0-7E70-A93D-5597-2A40A3078C59}"/>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52" name="Freeform 29">
                <a:extLst>
                  <a:ext uri="{FF2B5EF4-FFF2-40B4-BE49-F238E27FC236}">
                    <a16:creationId xmlns:a16="http://schemas.microsoft.com/office/drawing/2014/main" id="{06434B72-F066-09E0-BC4E-24E6ADAC2D70}"/>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53" name="Freeform 30">
                <a:extLst>
                  <a:ext uri="{FF2B5EF4-FFF2-40B4-BE49-F238E27FC236}">
                    <a16:creationId xmlns:a16="http://schemas.microsoft.com/office/drawing/2014/main" id="{430D9C5B-9728-7225-712F-8293EA08701C}"/>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54" name="Freeform 31">
                <a:extLst>
                  <a:ext uri="{FF2B5EF4-FFF2-40B4-BE49-F238E27FC236}">
                    <a16:creationId xmlns:a16="http://schemas.microsoft.com/office/drawing/2014/main" id="{7B559805-95E1-0546-5E58-E9C77D90E8B5}"/>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55" name="Freeform 32">
                <a:extLst>
                  <a:ext uri="{FF2B5EF4-FFF2-40B4-BE49-F238E27FC236}">
                    <a16:creationId xmlns:a16="http://schemas.microsoft.com/office/drawing/2014/main" id="{EE65C51B-942F-14C2-AAA5-D9801EB7DA00}"/>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56" name="Freeform 33">
                <a:extLst>
                  <a:ext uri="{FF2B5EF4-FFF2-40B4-BE49-F238E27FC236}">
                    <a16:creationId xmlns:a16="http://schemas.microsoft.com/office/drawing/2014/main" id="{2248B351-1BA7-1CC6-3177-C32B8EB14D57}"/>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98" name="Group 197">
              <a:extLst>
                <a:ext uri="{FF2B5EF4-FFF2-40B4-BE49-F238E27FC236}">
                  <a16:creationId xmlns:a16="http://schemas.microsoft.com/office/drawing/2014/main" id="{CB6E6928-4737-8402-C7C4-E687B0662EC6}"/>
                </a:ext>
              </a:extLst>
            </p:cNvPr>
            <p:cNvGrpSpPr>
              <a:grpSpLocks noChangeAspect="1"/>
            </p:cNvGrpSpPr>
            <p:nvPr/>
          </p:nvGrpSpPr>
          <p:grpSpPr>
            <a:xfrm>
              <a:off x="8661164" y="2093545"/>
              <a:ext cx="1261514" cy="1264766"/>
              <a:chOff x="-4083050" y="1579563"/>
              <a:chExt cx="3694112" cy="3703638"/>
            </a:xfrm>
          </p:grpSpPr>
          <p:sp>
            <p:nvSpPr>
              <p:cNvPr id="599" name="Freeform 5">
                <a:extLst>
                  <a:ext uri="{FF2B5EF4-FFF2-40B4-BE49-F238E27FC236}">
                    <a16:creationId xmlns:a16="http://schemas.microsoft.com/office/drawing/2014/main" id="{33888434-E73D-31B2-A4EA-331D8CB26B55}"/>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00" name="Freeform 6">
                <a:extLst>
                  <a:ext uri="{FF2B5EF4-FFF2-40B4-BE49-F238E27FC236}">
                    <a16:creationId xmlns:a16="http://schemas.microsoft.com/office/drawing/2014/main" id="{2A381CA4-D2E8-BC2C-34BF-95FF076DF45C}"/>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01" name="Freeform 7">
                <a:extLst>
                  <a:ext uri="{FF2B5EF4-FFF2-40B4-BE49-F238E27FC236}">
                    <a16:creationId xmlns:a16="http://schemas.microsoft.com/office/drawing/2014/main" id="{BA9731AA-04C2-5888-CCC2-5BC9F5C7762B}"/>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02" name="Freeform 8">
                <a:extLst>
                  <a:ext uri="{FF2B5EF4-FFF2-40B4-BE49-F238E27FC236}">
                    <a16:creationId xmlns:a16="http://schemas.microsoft.com/office/drawing/2014/main" id="{4C16438E-99E4-A6D7-1FD0-8A909FABAC99}"/>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03" name="Freeform 9">
                <a:extLst>
                  <a:ext uri="{FF2B5EF4-FFF2-40B4-BE49-F238E27FC236}">
                    <a16:creationId xmlns:a16="http://schemas.microsoft.com/office/drawing/2014/main" id="{193E8A51-0625-8906-2993-26F90E1699AC}"/>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04" name="Freeform 10">
                <a:extLst>
                  <a:ext uri="{FF2B5EF4-FFF2-40B4-BE49-F238E27FC236}">
                    <a16:creationId xmlns:a16="http://schemas.microsoft.com/office/drawing/2014/main" id="{DA37ED5B-7E36-CCE3-DC49-11B5680EEC43}"/>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05" name="Freeform 11">
                <a:extLst>
                  <a:ext uri="{FF2B5EF4-FFF2-40B4-BE49-F238E27FC236}">
                    <a16:creationId xmlns:a16="http://schemas.microsoft.com/office/drawing/2014/main" id="{A3DB6BAE-8E86-6E40-43CE-EA5EE2ACD8A4}"/>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06" name="Freeform 12">
                <a:extLst>
                  <a:ext uri="{FF2B5EF4-FFF2-40B4-BE49-F238E27FC236}">
                    <a16:creationId xmlns:a16="http://schemas.microsoft.com/office/drawing/2014/main" id="{DA92F532-F05C-D721-6CBD-F7C42FE5A600}"/>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07" name="Freeform 13">
                <a:extLst>
                  <a:ext uri="{FF2B5EF4-FFF2-40B4-BE49-F238E27FC236}">
                    <a16:creationId xmlns:a16="http://schemas.microsoft.com/office/drawing/2014/main" id="{68560D2E-742E-C09B-6D3D-F4A3022634DA}"/>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08" name="Freeform 14">
                <a:extLst>
                  <a:ext uri="{FF2B5EF4-FFF2-40B4-BE49-F238E27FC236}">
                    <a16:creationId xmlns:a16="http://schemas.microsoft.com/office/drawing/2014/main" id="{EAA5B5B5-6F2B-C3F7-3257-74A337538BE2}"/>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09" name="Freeform 15">
                <a:extLst>
                  <a:ext uri="{FF2B5EF4-FFF2-40B4-BE49-F238E27FC236}">
                    <a16:creationId xmlns:a16="http://schemas.microsoft.com/office/drawing/2014/main" id="{5FC9B176-6DE5-C0A9-FB22-DDB82A623AB7}"/>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0" name="Freeform 16">
                <a:extLst>
                  <a:ext uri="{FF2B5EF4-FFF2-40B4-BE49-F238E27FC236}">
                    <a16:creationId xmlns:a16="http://schemas.microsoft.com/office/drawing/2014/main" id="{A6E97CD2-78BA-D023-7C59-4ADAC042C171}"/>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1" name="Freeform 17">
                <a:extLst>
                  <a:ext uri="{FF2B5EF4-FFF2-40B4-BE49-F238E27FC236}">
                    <a16:creationId xmlns:a16="http://schemas.microsoft.com/office/drawing/2014/main" id="{A683C6AB-86FD-24AF-95E5-4FCEB187FD87}"/>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2" name="Freeform 18">
                <a:extLst>
                  <a:ext uri="{FF2B5EF4-FFF2-40B4-BE49-F238E27FC236}">
                    <a16:creationId xmlns:a16="http://schemas.microsoft.com/office/drawing/2014/main" id="{61708250-938A-F4DE-108A-CC8FA762567D}"/>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3" name="Freeform 19">
                <a:extLst>
                  <a:ext uri="{FF2B5EF4-FFF2-40B4-BE49-F238E27FC236}">
                    <a16:creationId xmlns:a16="http://schemas.microsoft.com/office/drawing/2014/main" id="{2D3551D1-E73A-25FB-2240-32B4D3AFED9A}"/>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4" name="Freeform 20">
                <a:extLst>
                  <a:ext uri="{FF2B5EF4-FFF2-40B4-BE49-F238E27FC236}">
                    <a16:creationId xmlns:a16="http://schemas.microsoft.com/office/drawing/2014/main" id="{FB2352E1-E532-188F-602E-33AE4DDBB1A3}"/>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5" name="Freeform 21">
                <a:extLst>
                  <a:ext uri="{FF2B5EF4-FFF2-40B4-BE49-F238E27FC236}">
                    <a16:creationId xmlns:a16="http://schemas.microsoft.com/office/drawing/2014/main" id="{8D1F8730-491D-D2DA-7955-D5F79C13EA31}"/>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6" name="Freeform 22">
                <a:extLst>
                  <a:ext uri="{FF2B5EF4-FFF2-40B4-BE49-F238E27FC236}">
                    <a16:creationId xmlns:a16="http://schemas.microsoft.com/office/drawing/2014/main" id="{7985F0C6-8FFC-CB43-FFA0-E27CC653D23D}"/>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7" name="Freeform 23">
                <a:extLst>
                  <a:ext uri="{FF2B5EF4-FFF2-40B4-BE49-F238E27FC236}">
                    <a16:creationId xmlns:a16="http://schemas.microsoft.com/office/drawing/2014/main" id="{1A0827F8-E1AE-B6CC-B879-458CC50120F4}"/>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8" name="Freeform 24">
                <a:extLst>
                  <a:ext uri="{FF2B5EF4-FFF2-40B4-BE49-F238E27FC236}">
                    <a16:creationId xmlns:a16="http://schemas.microsoft.com/office/drawing/2014/main" id="{FC8041CC-5777-5588-5198-2117109F0F41}"/>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Freeform 25">
                <a:extLst>
                  <a:ext uri="{FF2B5EF4-FFF2-40B4-BE49-F238E27FC236}">
                    <a16:creationId xmlns:a16="http://schemas.microsoft.com/office/drawing/2014/main" id="{52498B59-D03E-E612-88C4-D4F739CDDA34}"/>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0" name="Freeform 26">
                <a:extLst>
                  <a:ext uri="{FF2B5EF4-FFF2-40B4-BE49-F238E27FC236}">
                    <a16:creationId xmlns:a16="http://schemas.microsoft.com/office/drawing/2014/main" id="{CA7C547E-0C29-8429-843A-19A3A37CBB94}"/>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1" name="Freeform 27">
                <a:extLst>
                  <a:ext uri="{FF2B5EF4-FFF2-40B4-BE49-F238E27FC236}">
                    <a16:creationId xmlns:a16="http://schemas.microsoft.com/office/drawing/2014/main" id="{EA47D1AD-8F15-F804-A09E-2E9B89BDF526}"/>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2" name="Freeform 28">
                <a:extLst>
                  <a:ext uri="{FF2B5EF4-FFF2-40B4-BE49-F238E27FC236}">
                    <a16:creationId xmlns:a16="http://schemas.microsoft.com/office/drawing/2014/main" id="{C630214F-B67D-0522-AB04-37CFDD8859E2}"/>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3" name="Freeform 29">
                <a:extLst>
                  <a:ext uri="{FF2B5EF4-FFF2-40B4-BE49-F238E27FC236}">
                    <a16:creationId xmlns:a16="http://schemas.microsoft.com/office/drawing/2014/main" id="{3756F5B9-2B39-0EF9-E876-531F66C7180C}"/>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4" name="Freeform 30">
                <a:extLst>
                  <a:ext uri="{FF2B5EF4-FFF2-40B4-BE49-F238E27FC236}">
                    <a16:creationId xmlns:a16="http://schemas.microsoft.com/office/drawing/2014/main" id="{6DCA0D10-5463-318C-36F1-9A9368A5F990}"/>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5" name="Freeform 31">
                <a:extLst>
                  <a:ext uri="{FF2B5EF4-FFF2-40B4-BE49-F238E27FC236}">
                    <a16:creationId xmlns:a16="http://schemas.microsoft.com/office/drawing/2014/main" id="{71B4F7F9-64FC-2873-546D-D4BD6AA4C8BA}"/>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6" name="Freeform 32">
                <a:extLst>
                  <a:ext uri="{FF2B5EF4-FFF2-40B4-BE49-F238E27FC236}">
                    <a16:creationId xmlns:a16="http://schemas.microsoft.com/office/drawing/2014/main" id="{52D8BFD7-FC84-202C-CE3C-1A83D70FE212}"/>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7" name="Freeform 33">
                <a:extLst>
                  <a:ext uri="{FF2B5EF4-FFF2-40B4-BE49-F238E27FC236}">
                    <a16:creationId xmlns:a16="http://schemas.microsoft.com/office/drawing/2014/main" id="{D1DA8408-EAA0-4358-5B4B-251526F97EA5}"/>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00" name="Group 199">
              <a:extLst>
                <a:ext uri="{FF2B5EF4-FFF2-40B4-BE49-F238E27FC236}">
                  <a16:creationId xmlns:a16="http://schemas.microsoft.com/office/drawing/2014/main" id="{C5D02A85-522D-0331-55A6-740F87DC6509}"/>
                </a:ext>
              </a:extLst>
            </p:cNvPr>
            <p:cNvGrpSpPr>
              <a:grpSpLocks noChangeAspect="1"/>
            </p:cNvGrpSpPr>
            <p:nvPr/>
          </p:nvGrpSpPr>
          <p:grpSpPr>
            <a:xfrm>
              <a:off x="6654431" y="3972510"/>
              <a:ext cx="1261514" cy="1264766"/>
              <a:chOff x="-4083050" y="1579563"/>
              <a:chExt cx="3694112" cy="3703638"/>
            </a:xfrm>
          </p:grpSpPr>
          <p:sp>
            <p:nvSpPr>
              <p:cNvPr id="570" name="Freeform 5">
                <a:extLst>
                  <a:ext uri="{FF2B5EF4-FFF2-40B4-BE49-F238E27FC236}">
                    <a16:creationId xmlns:a16="http://schemas.microsoft.com/office/drawing/2014/main" id="{72865476-CFAF-BF9B-3CCD-0A09A936A7FC}"/>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71" name="Freeform 6">
                <a:extLst>
                  <a:ext uri="{FF2B5EF4-FFF2-40B4-BE49-F238E27FC236}">
                    <a16:creationId xmlns:a16="http://schemas.microsoft.com/office/drawing/2014/main" id="{A064D917-050C-DD70-CE3D-8EC422A3AAFF}"/>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72" name="Freeform 7">
                <a:extLst>
                  <a:ext uri="{FF2B5EF4-FFF2-40B4-BE49-F238E27FC236}">
                    <a16:creationId xmlns:a16="http://schemas.microsoft.com/office/drawing/2014/main" id="{0E458ACE-1ADE-529F-38D7-F94FF19EC860}"/>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73" name="Freeform 8">
                <a:extLst>
                  <a:ext uri="{FF2B5EF4-FFF2-40B4-BE49-F238E27FC236}">
                    <a16:creationId xmlns:a16="http://schemas.microsoft.com/office/drawing/2014/main" id="{D806C314-BBB9-C54B-CC90-D16F27CF48AD}"/>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74" name="Freeform 9">
                <a:extLst>
                  <a:ext uri="{FF2B5EF4-FFF2-40B4-BE49-F238E27FC236}">
                    <a16:creationId xmlns:a16="http://schemas.microsoft.com/office/drawing/2014/main" id="{7D856820-78CB-C5F3-907A-AC227E866FD6}"/>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75" name="Freeform 10">
                <a:extLst>
                  <a:ext uri="{FF2B5EF4-FFF2-40B4-BE49-F238E27FC236}">
                    <a16:creationId xmlns:a16="http://schemas.microsoft.com/office/drawing/2014/main" id="{48F96269-8EC0-6042-62C4-BF492964F4C6}"/>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76" name="Freeform 11">
                <a:extLst>
                  <a:ext uri="{FF2B5EF4-FFF2-40B4-BE49-F238E27FC236}">
                    <a16:creationId xmlns:a16="http://schemas.microsoft.com/office/drawing/2014/main" id="{735F3EDE-9429-E632-6FE7-464E72E5DE55}"/>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77" name="Freeform 12">
                <a:extLst>
                  <a:ext uri="{FF2B5EF4-FFF2-40B4-BE49-F238E27FC236}">
                    <a16:creationId xmlns:a16="http://schemas.microsoft.com/office/drawing/2014/main" id="{87287CEB-D973-029F-81C2-2B181831969A}"/>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78" name="Freeform 13">
                <a:extLst>
                  <a:ext uri="{FF2B5EF4-FFF2-40B4-BE49-F238E27FC236}">
                    <a16:creationId xmlns:a16="http://schemas.microsoft.com/office/drawing/2014/main" id="{DEB4F14F-8DE4-691A-CA49-822C86B982AD}"/>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79" name="Freeform 14">
                <a:extLst>
                  <a:ext uri="{FF2B5EF4-FFF2-40B4-BE49-F238E27FC236}">
                    <a16:creationId xmlns:a16="http://schemas.microsoft.com/office/drawing/2014/main" id="{9F75D529-A589-55BC-8B0C-B8B327747874}"/>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80" name="Freeform 15">
                <a:extLst>
                  <a:ext uri="{FF2B5EF4-FFF2-40B4-BE49-F238E27FC236}">
                    <a16:creationId xmlns:a16="http://schemas.microsoft.com/office/drawing/2014/main" id="{C31EACD0-360F-2691-1BFC-550D84AFC7E0}"/>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81" name="Freeform 16">
                <a:extLst>
                  <a:ext uri="{FF2B5EF4-FFF2-40B4-BE49-F238E27FC236}">
                    <a16:creationId xmlns:a16="http://schemas.microsoft.com/office/drawing/2014/main" id="{68CCD56A-5A7D-DE2B-65DD-A723C94EA527}"/>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82" name="Freeform 17">
                <a:extLst>
                  <a:ext uri="{FF2B5EF4-FFF2-40B4-BE49-F238E27FC236}">
                    <a16:creationId xmlns:a16="http://schemas.microsoft.com/office/drawing/2014/main" id="{A4226636-D444-48FB-7785-D15452AD9551}"/>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83" name="Freeform 18">
                <a:extLst>
                  <a:ext uri="{FF2B5EF4-FFF2-40B4-BE49-F238E27FC236}">
                    <a16:creationId xmlns:a16="http://schemas.microsoft.com/office/drawing/2014/main" id="{F97D21A6-9613-C03B-A886-10D70F03A4CE}"/>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84" name="Freeform 19">
                <a:extLst>
                  <a:ext uri="{FF2B5EF4-FFF2-40B4-BE49-F238E27FC236}">
                    <a16:creationId xmlns:a16="http://schemas.microsoft.com/office/drawing/2014/main" id="{C63A75CE-96A5-DEAF-57AD-F317DCD01C37}"/>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85" name="Freeform 20">
                <a:extLst>
                  <a:ext uri="{FF2B5EF4-FFF2-40B4-BE49-F238E27FC236}">
                    <a16:creationId xmlns:a16="http://schemas.microsoft.com/office/drawing/2014/main" id="{0C0C60BB-3B40-5222-7987-39D400C4D84E}"/>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86" name="Freeform 21">
                <a:extLst>
                  <a:ext uri="{FF2B5EF4-FFF2-40B4-BE49-F238E27FC236}">
                    <a16:creationId xmlns:a16="http://schemas.microsoft.com/office/drawing/2014/main" id="{AECDB4D9-FF6F-B318-2DC1-4738DC04DBFA}"/>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87" name="Freeform 22">
                <a:extLst>
                  <a:ext uri="{FF2B5EF4-FFF2-40B4-BE49-F238E27FC236}">
                    <a16:creationId xmlns:a16="http://schemas.microsoft.com/office/drawing/2014/main" id="{93086A9B-66DD-0164-E139-1E98939B247A}"/>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88" name="Freeform 23">
                <a:extLst>
                  <a:ext uri="{FF2B5EF4-FFF2-40B4-BE49-F238E27FC236}">
                    <a16:creationId xmlns:a16="http://schemas.microsoft.com/office/drawing/2014/main" id="{934149D4-7330-89CA-8A2F-768729FA4C7B}"/>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89" name="Freeform 24">
                <a:extLst>
                  <a:ext uri="{FF2B5EF4-FFF2-40B4-BE49-F238E27FC236}">
                    <a16:creationId xmlns:a16="http://schemas.microsoft.com/office/drawing/2014/main" id="{BA6AB016-9C3D-9D0B-966F-A6ECEA308424}"/>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90" name="Freeform 25">
                <a:extLst>
                  <a:ext uri="{FF2B5EF4-FFF2-40B4-BE49-F238E27FC236}">
                    <a16:creationId xmlns:a16="http://schemas.microsoft.com/office/drawing/2014/main" id="{0FEC19D1-54FD-FC75-9957-4288B229624C}"/>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91" name="Freeform 26">
                <a:extLst>
                  <a:ext uri="{FF2B5EF4-FFF2-40B4-BE49-F238E27FC236}">
                    <a16:creationId xmlns:a16="http://schemas.microsoft.com/office/drawing/2014/main" id="{98EA23FF-BDD8-1B5B-E594-81AB06C7D694}"/>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92" name="Freeform 27">
                <a:extLst>
                  <a:ext uri="{FF2B5EF4-FFF2-40B4-BE49-F238E27FC236}">
                    <a16:creationId xmlns:a16="http://schemas.microsoft.com/office/drawing/2014/main" id="{0B3C0529-C298-97B5-80EE-70F3CB1322EF}"/>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93" name="Freeform 28">
                <a:extLst>
                  <a:ext uri="{FF2B5EF4-FFF2-40B4-BE49-F238E27FC236}">
                    <a16:creationId xmlns:a16="http://schemas.microsoft.com/office/drawing/2014/main" id="{71016CE9-18B4-DE07-B12D-08E6DDEAA512}"/>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94" name="Freeform 29">
                <a:extLst>
                  <a:ext uri="{FF2B5EF4-FFF2-40B4-BE49-F238E27FC236}">
                    <a16:creationId xmlns:a16="http://schemas.microsoft.com/office/drawing/2014/main" id="{68590B18-9C37-BB1C-9E6B-30F6C9EB6C13}"/>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95" name="Freeform 30">
                <a:extLst>
                  <a:ext uri="{FF2B5EF4-FFF2-40B4-BE49-F238E27FC236}">
                    <a16:creationId xmlns:a16="http://schemas.microsoft.com/office/drawing/2014/main" id="{85B4AF91-749F-41DC-2A00-D840ED957E12}"/>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96" name="Freeform 31">
                <a:extLst>
                  <a:ext uri="{FF2B5EF4-FFF2-40B4-BE49-F238E27FC236}">
                    <a16:creationId xmlns:a16="http://schemas.microsoft.com/office/drawing/2014/main" id="{F12696E3-B3D2-68D1-FF9F-46EF214A87E0}"/>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97" name="Freeform 32">
                <a:extLst>
                  <a:ext uri="{FF2B5EF4-FFF2-40B4-BE49-F238E27FC236}">
                    <a16:creationId xmlns:a16="http://schemas.microsoft.com/office/drawing/2014/main" id="{0C6EFE2A-9E10-810C-F891-D0D44264BACD}"/>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98" name="Freeform 33">
                <a:extLst>
                  <a:ext uri="{FF2B5EF4-FFF2-40B4-BE49-F238E27FC236}">
                    <a16:creationId xmlns:a16="http://schemas.microsoft.com/office/drawing/2014/main" id="{57F0D4DF-3FEE-20F7-DC83-F1CE1C4A7B8F}"/>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01" name="Group 200">
              <a:extLst>
                <a:ext uri="{FF2B5EF4-FFF2-40B4-BE49-F238E27FC236}">
                  <a16:creationId xmlns:a16="http://schemas.microsoft.com/office/drawing/2014/main" id="{B31EF8CA-7272-0221-1DF7-164C5F533C68}"/>
                </a:ext>
              </a:extLst>
            </p:cNvPr>
            <p:cNvGrpSpPr>
              <a:grpSpLocks noChangeAspect="1"/>
            </p:cNvGrpSpPr>
            <p:nvPr/>
          </p:nvGrpSpPr>
          <p:grpSpPr>
            <a:xfrm>
              <a:off x="8661164" y="3972510"/>
              <a:ext cx="1261514" cy="1264766"/>
              <a:chOff x="-4083050" y="1579563"/>
              <a:chExt cx="3694112" cy="3703638"/>
            </a:xfrm>
          </p:grpSpPr>
          <p:sp>
            <p:nvSpPr>
              <p:cNvPr id="541" name="Freeform 5">
                <a:extLst>
                  <a:ext uri="{FF2B5EF4-FFF2-40B4-BE49-F238E27FC236}">
                    <a16:creationId xmlns:a16="http://schemas.microsoft.com/office/drawing/2014/main" id="{D1449043-D67E-5DBC-A098-8ACC6536401D}"/>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42" name="Freeform 6">
                <a:extLst>
                  <a:ext uri="{FF2B5EF4-FFF2-40B4-BE49-F238E27FC236}">
                    <a16:creationId xmlns:a16="http://schemas.microsoft.com/office/drawing/2014/main" id="{3ADD7CF6-1220-4EC2-79A2-E43258B6D7BB}"/>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43" name="Freeform 7">
                <a:extLst>
                  <a:ext uri="{FF2B5EF4-FFF2-40B4-BE49-F238E27FC236}">
                    <a16:creationId xmlns:a16="http://schemas.microsoft.com/office/drawing/2014/main" id="{832F4D0C-4C80-5F3F-5496-53792453AC8A}"/>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44" name="Freeform 8">
                <a:extLst>
                  <a:ext uri="{FF2B5EF4-FFF2-40B4-BE49-F238E27FC236}">
                    <a16:creationId xmlns:a16="http://schemas.microsoft.com/office/drawing/2014/main" id="{D6BC8C9F-3C16-F7D1-1459-251803C300D4}"/>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45" name="Freeform 9">
                <a:extLst>
                  <a:ext uri="{FF2B5EF4-FFF2-40B4-BE49-F238E27FC236}">
                    <a16:creationId xmlns:a16="http://schemas.microsoft.com/office/drawing/2014/main" id="{AE46A797-4CCD-E5FE-E372-BC2735E8EB41}"/>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46" name="Freeform 10">
                <a:extLst>
                  <a:ext uri="{FF2B5EF4-FFF2-40B4-BE49-F238E27FC236}">
                    <a16:creationId xmlns:a16="http://schemas.microsoft.com/office/drawing/2014/main" id="{A36C2D7F-E278-82FE-EF3C-30F7E586054B}"/>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47" name="Freeform 11">
                <a:extLst>
                  <a:ext uri="{FF2B5EF4-FFF2-40B4-BE49-F238E27FC236}">
                    <a16:creationId xmlns:a16="http://schemas.microsoft.com/office/drawing/2014/main" id="{B57F16B2-B392-329A-CD5F-376C7BAFDF4C}"/>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48" name="Freeform 12">
                <a:extLst>
                  <a:ext uri="{FF2B5EF4-FFF2-40B4-BE49-F238E27FC236}">
                    <a16:creationId xmlns:a16="http://schemas.microsoft.com/office/drawing/2014/main" id="{D8BFB002-55AB-FB98-346B-820996E43F1C}"/>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49" name="Freeform 13">
                <a:extLst>
                  <a:ext uri="{FF2B5EF4-FFF2-40B4-BE49-F238E27FC236}">
                    <a16:creationId xmlns:a16="http://schemas.microsoft.com/office/drawing/2014/main" id="{5E5D1753-94E9-C5DD-F41F-AB50C463EC34}"/>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50" name="Freeform 14">
                <a:extLst>
                  <a:ext uri="{FF2B5EF4-FFF2-40B4-BE49-F238E27FC236}">
                    <a16:creationId xmlns:a16="http://schemas.microsoft.com/office/drawing/2014/main" id="{4D264982-716D-108B-AE9E-FE6E4499ED48}"/>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51" name="Freeform 15">
                <a:extLst>
                  <a:ext uri="{FF2B5EF4-FFF2-40B4-BE49-F238E27FC236}">
                    <a16:creationId xmlns:a16="http://schemas.microsoft.com/office/drawing/2014/main" id="{5DC00AFA-7571-BE15-00AC-B1B376B67132}"/>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52" name="Freeform 16">
                <a:extLst>
                  <a:ext uri="{FF2B5EF4-FFF2-40B4-BE49-F238E27FC236}">
                    <a16:creationId xmlns:a16="http://schemas.microsoft.com/office/drawing/2014/main" id="{0E7E2185-A27D-1A29-514F-7B7CCB031081}"/>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53" name="Freeform 17">
                <a:extLst>
                  <a:ext uri="{FF2B5EF4-FFF2-40B4-BE49-F238E27FC236}">
                    <a16:creationId xmlns:a16="http://schemas.microsoft.com/office/drawing/2014/main" id="{37B2AA59-7EF9-B150-FE71-653DCE3205DC}"/>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54" name="Freeform 18">
                <a:extLst>
                  <a:ext uri="{FF2B5EF4-FFF2-40B4-BE49-F238E27FC236}">
                    <a16:creationId xmlns:a16="http://schemas.microsoft.com/office/drawing/2014/main" id="{B8430F71-8512-8E00-C4CA-34C9D8FDEF6D}"/>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55" name="Freeform 19">
                <a:extLst>
                  <a:ext uri="{FF2B5EF4-FFF2-40B4-BE49-F238E27FC236}">
                    <a16:creationId xmlns:a16="http://schemas.microsoft.com/office/drawing/2014/main" id="{D479A7A5-39F2-2EE9-352B-A55CD14BF041}"/>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56" name="Freeform 20">
                <a:extLst>
                  <a:ext uri="{FF2B5EF4-FFF2-40B4-BE49-F238E27FC236}">
                    <a16:creationId xmlns:a16="http://schemas.microsoft.com/office/drawing/2014/main" id="{5961F292-C00F-EB7C-5CD0-428D37FC0E0A}"/>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57" name="Freeform 21">
                <a:extLst>
                  <a:ext uri="{FF2B5EF4-FFF2-40B4-BE49-F238E27FC236}">
                    <a16:creationId xmlns:a16="http://schemas.microsoft.com/office/drawing/2014/main" id="{DA007942-59E6-6F5A-2082-8F8D32A3A270}"/>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58" name="Freeform 22">
                <a:extLst>
                  <a:ext uri="{FF2B5EF4-FFF2-40B4-BE49-F238E27FC236}">
                    <a16:creationId xmlns:a16="http://schemas.microsoft.com/office/drawing/2014/main" id="{F6732F17-8D8D-8727-199C-EC3D32434C3B}"/>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59" name="Freeform 23">
                <a:extLst>
                  <a:ext uri="{FF2B5EF4-FFF2-40B4-BE49-F238E27FC236}">
                    <a16:creationId xmlns:a16="http://schemas.microsoft.com/office/drawing/2014/main" id="{A80C699A-3DE2-A8CA-C305-99447ACFDEB9}"/>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Freeform 24">
                <a:extLst>
                  <a:ext uri="{FF2B5EF4-FFF2-40B4-BE49-F238E27FC236}">
                    <a16:creationId xmlns:a16="http://schemas.microsoft.com/office/drawing/2014/main" id="{F543FEC8-1DAA-AA77-CB89-390137EA8204}"/>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61" name="Freeform 25">
                <a:extLst>
                  <a:ext uri="{FF2B5EF4-FFF2-40B4-BE49-F238E27FC236}">
                    <a16:creationId xmlns:a16="http://schemas.microsoft.com/office/drawing/2014/main" id="{D0C902CA-9482-302F-537D-37101326855F}"/>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62" name="Freeform 26">
                <a:extLst>
                  <a:ext uri="{FF2B5EF4-FFF2-40B4-BE49-F238E27FC236}">
                    <a16:creationId xmlns:a16="http://schemas.microsoft.com/office/drawing/2014/main" id="{DB4BD274-D400-C1B2-F34B-5532179B76CB}"/>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63" name="Freeform 27">
                <a:extLst>
                  <a:ext uri="{FF2B5EF4-FFF2-40B4-BE49-F238E27FC236}">
                    <a16:creationId xmlns:a16="http://schemas.microsoft.com/office/drawing/2014/main" id="{D43D42E9-6E6A-C3B3-9FAC-582232AEE216}"/>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64" name="Freeform 28">
                <a:extLst>
                  <a:ext uri="{FF2B5EF4-FFF2-40B4-BE49-F238E27FC236}">
                    <a16:creationId xmlns:a16="http://schemas.microsoft.com/office/drawing/2014/main" id="{4690B20B-0B50-F340-B40B-F1B237519D23}"/>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65" name="Freeform 29">
                <a:extLst>
                  <a:ext uri="{FF2B5EF4-FFF2-40B4-BE49-F238E27FC236}">
                    <a16:creationId xmlns:a16="http://schemas.microsoft.com/office/drawing/2014/main" id="{A5F69603-B1A5-2021-3BAF-0825FD0F7DF6}"/>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66" name="Freeform 30">
                <a:extLst>
                  <a:ext uri="{FF2B5EF4-FFF2-40B4-BE49-F238E27FC236}">
                    <a16:creationId xmlns:a16="http://schemas.microsoft.com/office/drawing/2014/main" id="{759F9E0C-F2CD-E8EB-C8B3-DD7AD9DC8EC0}"/>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67" name="Freeform 31">
                <a:extLst>
                  <a:ext uri="{FF2B5EF4-FFF2-40B4-BE49-F238E27FC236}">
                    <a16:creationId xmlns:a16="http://schemas.microsoft.com/office/drawing/2014/main" id="{EB1CEFDA-4FB4-3FCB-808E-0D28C61F06F0}"/>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68" name="Freeform 32">
                <a:extLst>
                  <a:ext uri="{FF2B5EF4-FFF2-40B4-BE49-F238E27FC236}">
                    <a16:creationId xmlns:a16="http://schemas.microsoft.com/office/drawing/2014/main" id="{7A9DE3EE-0507-8432-F2C5-3E7708B27C78}"/>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69" name="Freeform 33">
                <a:extLst>
                  <a:ext uri="{FF2B5EF4-FFF2-40B4-BE49-F238E27FC236}">
                    <a16:creationId xmlns:a16="http://schemas.microsoft.com/office/drawing/2014/main" id="{0281DB4B-2FE8-9B63-A071-D429ADA29A42}"/>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02" name="Group 201">
              <a:extLst>
                <a:ext uri="{FF2B5EF4-FFF2-40B4-BE49-F238E27FC236}">
                  <a16:creationId xmlns:a16="http://schemas.microsoft.com/office/drawing/2014/main" id="{DE233889-F968-F351-2C83-FFBA05B82215}"/>
                </a:ext>
              </a:extLst>
            </p:cNvPr>
            <p:cNvGrpSpPr/>
            <p:nvPr/>
          </p:nvGrpSpPr>
          <p:grpSpPr>
            <a:xfrm>
              <a:off x="6829130" y="2282028"/>
              <a:ext cx="912117" cy="887800"/>
              <a:chOff x="12491974" y="2089381"/>
              <a:chExt cx="1139506" cy="1109128"/>
            </a:xfrm>
          </p:grpSpPr>
          <p:sp>
            <p:nvSpPr>
              <p:cNvPr id="539" name="Freeform 7">
                <a:extLst>
                  <a:ext uri="{FF2B5EF4-FFF2-40B4-BE49-F238E27FC236}">
                    <a16:creationId xmlns:a16="http://schemas.microsoft.com/office/drawing/2014/main" id="{7C88405D-74BD-C268-E32C-BF65359584FB}"/>
                  </a:ext>
                </a:extLst>
              </p:cNvPr>
              <p:cNvSpPr>
                <a:spLocks/>
              </p:cNvSpPr>
              <p:nvPr/>
            </p:nvSpPr>
            <p:spPr bwMode="auto">
              <a:xfrm>
                <a:off x="12491974" y="2089381"/>
                <a:ext cx="1139506" cy="1109128"/>
              </a:xfrm>
              <a:custGeom>
                <a:avLst/>
                <a:gdLst>
                  <a:gd name="T0" fmla="*/ 86 w 774"/>
                  <a:gd name="T1" fmla="*/ 346 h 753"/>
                  <a:gd name="T2" fmla="*/ 119 w 774"/>
                  <a:gd name="T3" fmla="*/ 346 h 753"/>
                  <a:gd name="T4" fmla="*/ 60 w 774"/>
                  <a:gd name="T5" fmla="*/ 449 h 753"/>
                  <a:gd name="T6" fmla="*/ 0 w 774"/>
                  <a:gd name="T7" fmla="*/ 346 h 753"/>
                  <a:gd name="T8" fmla="*/ 38 w 774"/>
                  <a:gd name="T9" fmla="*/ 346 h 753"/>
                  <a:gd name="T10" fmla="*/ 45 w 774"/>
                  <a:gd name="T11" fmla="*/ 299 h 753"/>
                  <a:gd name="T12" fmla="*/ 113 w 774"/>
                  <a:gd name="T13" fmla="*/ 153 h 753"/>
                  <a:gd name="T14" fmla="*/ 332 w 774"/>
                  <a:gd name="T15" fmla="*/ 18 h 753"/>
                  <a:gd name="T16" fmla="*/ 591 w 774"/>
                  <a:gd name="T17" fmla="*/ 66 h 753"/>
                  <a:gd name="T18" fmla="*/ 754 w 774"/>
                  <a:gd name="T19" fmla="*/ 300 h 753"/>
                  <a:gd name="T20" fmla="*/ 707 w 774"/>
                  <a:gd name="T21" fmla="*/ 565 h 753"/>
                  <a:gd name="T22" fmla="*/ 473 w 774"/>
                  <a:gd name="T23" fmla="*/ 728 h 753"/>
                  <a:gd name="T24" fmla="*/ 140 w 774"/>
                  <a:gd name="T25" fmla="*/ 626 h 753"/>
                  <a:gd name="T26" fmla="*/ 69 w 774"/>
                  <a:gd name="T27" fmla="*/ 521 h 753"/>
                  <a:gd name="T28" fmla="*/ 79 w 774"/>
                  <a:gd name="T29" fmla="*/ 489 h 753"/>
                  <a:gd name="T30" fmla="*/ 112 w 774"/>
                  <a:gd name="T31" fmla="*/ 501 h 753"/>
                  <a:gd name="T32" fmla="*/ 142 w 774"/>
                  <a:gd name="T33" fmla="*/ 554 h 753"/>
                  <a:gd name="T34" fmla="*/ 270 w 774"/>
                  <a:gd name="T35" fmla="*/ 660 h 753"/>
                  <a:gd name="T36" fmla="*/ 419 w 774"/>
                  <a:gd name="T37" fmla="*/ 687 h 753"/>
                  <a:gd name="T38" fmla="*/ 605 w 774"/>
                  <a:gd name="T39" fmla="*/ 611 h 753"/>
                  <a:gd name="T40" fmla="*/ 711 w 774"/>
                  <a:gd name="T41" fmla="*/ 412 h 753"/>
                  <a:gd name="T42" fmla="*/ 649 w 774"/>
                  <a:gd name="T43" fmla="*/ 182 h 753"/>
                  <a:gd name="T44" fmla="*/ 477 w 774"/>
                  <a:gd name="T45" fmla="*/ 69 h 753"/>
                  <a:gd name="T46" fmla="*/ 222 w 774"/>
                  <a:gd name="T47" fmla="*/ 115 h 753"/>
                  <a:gd name="T48" fmla="*/ 92 w 774"/>
                  <a:gd name="T49" fmla="*/ 311 h 753"/>
                  <a:gd name="T50" fmla="*/ 86 w 774"/>
                  <a:gd name="T51" fmla="*/ 346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4" h="753">
                    <a:moveTo>
                      <a:pt x="86" y="346"/>
                    </a:moveTo>
                    <a:cubicBezTo>
                      <a:pt x="98" y="346"/>
                      <a:pt x="108" y="346"/>
                      <a:pt x="119" y="346"/>
                    </a:cubicBezTo>
                    <a:cubicBezTo>
                      <a:pt x="99" y="381"/>
                      <a:pt x="80" y="414"/>
                      <a:pt x="60" y="449"/>
                    </a:cubicBezTo>
                    <a:cubicBezTo>
                      <a:pt x="40" y="415"/>
                      <a:pt x="20" y="381"/>
                      <a:pt x="0" y="346"/>
                    </a:cubicBezTo>
                    <a:cubicBezTo>
                      <a:pt x="14" y="346"/>
                      <a:pt x="26" y="346"/>
                      <a:pt x="38" y="346"/>
                    </a:cubicBezTo>
                    <a:cubicBezTo>
                      <a:pt x="40" y="330"/>
                      <a:pt x="42" y="314"/>
                      <a:pt x="45" y="299"/>
                    </a:cubicBezTo>
                    <a:cubicBezTo>
                      <a:pt x="56" y="245"/>
                      <a:pt x="79" y="196"/>
                      <a:pt x="113" y="153"/>
                    </a:cubicBezTo>
                    <a:cubicBezTo>
                      <a:pt x="169" y="81"/>
                      <a:pt x="242" y="35"/>
                      <a:pt x="332" y="18"/>
                    </a:cubicBezTo>
                    <a:cubicBezTo>
                      <a:pt x="424" y="0"/>
                      <a:pt x="511" y="16"/>
                      <a:pt x="591" y="66"/>
                    </a:cubicBezTo>
                    <a:cubicBezTo>
                      <a:pt x="678" y="121"/>
                      <a:pt x="734" y="199"/>
                      <a:pt x="754" y="300"/>
                    </a:cubicBezTo>
                    <a:cubicBezTo>
                      <a:pt x="774" y="394"/>
                      <a:pt x="758" y="484"/>
                      <a:pt x="707" y="565"/>
                    </a:cubicBezTo>
                    <a:cubicBezTo>
                      <a:pt x="652" y="652"/>
                      <a:pt x="574" y="708"/>
                      <a:pt x="473" y="728"/>
                    </a:cubicBezTo>
                    <a:cubicBezTo>
                      <a:pt x="345" y="753"/>
                      <a:pt x="233" y="718"/>
                      <a:pt x="140" y="626"/>
                    </a:cubicBezTo>
                    <a:cubicBezTo>
                      <a:pt x="110" y="596"/>
                      <a:pt x="87" y="560"/>
                      <a:pt x="69" y="521"/>
                    </a:cubicBezTo>
                    <a:cubicBezTo>
                      <a:pt x="63" y="508"/>
                      <a:pt x="67" y="495"/>
                      <a:pt x="79" y="489"/>
                    </a:cubicBezTo>
                    <a:cubicBezTo>
                      <a:pt x="93" y="483"/>
                      <a:pt x="105" y="487"/>
                      <a:pt x="112" y="501"/>
                    </a:cubicBezTo>
                    <a:cubicBezTo>
                      <a:pt x="122" y="518"/>
                      <a:pt x="131" y="537"/>
                      <a:pt x="142" y="554"/>
                    </a:cubicBezTo>
                    <a:cubicBezTo>
                      <a:pt x="175" y="601"/>
                      <a:pt x="218" y="636"/>
                      <a:pt x="270" y="660"/>
                    </a:cubicBezTo>
                    <a:cubicBezTo>
                      <a:pt x="317" y="681"/>
                      <a:pt x="367" y="690"/>
                      <a:pt x="419" y="687"/>
                    </a:cubicBezTo>
                    <a:cubicBezTo>
                      <a:pt x="489" y="683"/>
                      <a:pt x="552" y="658"/>
                      <a:pt x="605" y="611"/>
                    </a:cubicBezTo>
                    <a:cubicBezTo>
                      <a:pt x="666" y="559"/>
                      <a:pt x="702" y="492"/>
                      <a:pt x="711" y="412"/>
                    </a:cubicBezTo>
                    <a:cubicBezTo>
                      <a:pt x="722" y="327"/>
                      <a:pt x="701" y="250"/>
                      <a:pt x="649" y="182"/>
                    </a:cubicBezTo>
                    <a:cubicBezTo>
                      <a:pt x="605" y="124"/>
                      <a:pt x="547" y="86"/>
                      <a:pt x="477" y="69"/>
                    </a:cubicBezTo>
                    <a:cubicBezTo>
                      <a:pt x="385" y="46"/>
                      <a:pt x="299" y="62"/>
                      <a:pt x="222" y="115"/>
                    </a:cubicBezTo>
                    <a:cubicBezTo>
                      <a:pt x="152" y="162"/>
                      <a:pt x="109" y="228"/>
                      <a:pt x="92" y="311"/>
                    </a:cubicBezTo>
                    <a:cubicBezTo>
                      <a:pt x="89" y="322"/>
                      <a:pt x="88" y="334"/>
                      <a:pt x="86" y="346"/>
                    </a:cubicBezTo>
                    <a:close/>
                  </a:path>
                </a:pathLst>
              </a:custGeom>
              <a:solidFill>
                <a:schemeClr val="accent3"/>
              </a:solidFill>
              <a:ln w="158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540" name="Freeform 8">
                <a:extLst>
                  <a:ext uri="{FF2B5EF4-FFF2-40B4-BE49-F238E27FC236}">
                    <a16:creationId xmlns:a16="http://schemas.microsoft.com/office/drawing/2014/main" id="{CAA26ADE-1A62-5754-64E9-51191AA3ECFB}"/>
                  </a:ext>
                </a:extLst>
              </p:cNvPr>
              <p:cNvSpPr>
                <a:spLocks/>
              </p:cNvSpPr>
              <p:nvPr/>
            </p:nvSpPr>
            <p:spPr bwMode="auto">
              <a:xfrm>
                <a:off x="12974931" y="2226394"/>
                <a:ext cx="329824" cy="739005"/>
              </a:xfrm>
              <a:custGeom>
                <a:avLst/>
                <a:gdLst>
                  <a:gd name="T0" fmla="*/ 122 w 224"/>
                  <a:gd name="T1" fmla="*/ 405 h 502"/>
                  <a:gd name="T2" fmla="*/ 120 w 224"/>
                  <a:gd name="T3" fmla="*/ 401 h 502"/>
                  <a:gd name="T4" fmla="*/ 86 w 224"/>
                  <a:gd name="T5" fmla="*/ 351 h 502"/>
                  <a:gd name="T6" fmla="*/ 79 w 224"/>
                  <a:gd name="T7" fmla="*/ 347 h 502"/>
                  <a:gd name="T8" fmla="*/ 6 w 224"/>
                  <a:gd name="T9" fmla="*/ 293 h 502"/>
                  <a:gd name="T10" fmla="*/ 36 w 224"/>
                  <a:gd name="T11" fmla="*/ 224 h 502"/>
                  <a:gd name="T12" fmla="*/ 41 w 224"/>
                  <a:gd name="T13" fmla="*/ 214 h 502"/>
                  <a:gd name="T14" fmla="*/ 41 w 224"/>
                  <a:gd name="T15" fmla="*/ 144 h 502"/>
                  <a:gd name="T16" fmla="*/ 41 w 224"/>
                  <a:gd name="T17" fmla="*/ 137 h 502"/>
                  <a:gd name="T18" fmla="*/ 11 w 224"/>
                  <a:gd name="T19" fmla="*/ 137 h 502"/>
                  <a:gd name="T20" fmla="*/ 72 w 224"/>
                  <a:gd name="T21" fmla="*/ 0 h 502"/>
                  <a:gd name="T22" fmla="*/ 133 w 224"/>
                  <a:gd name="T23" fmla="*/ 137 h 502"/>
                  <a:gd name="T24" fmla="*/ 103 w 224"/>
                  <a:gd name="T25" fmla="*/ 137 h 502"/>
                  <a:gd name="T26" fmla="*/ 103 w 224"/>
                  <a:gd name="T27" fmla="*/ 143 h 502"/>
                  <a:gd name="T28" fmla="*/ 103 w 224"/>
                  <a:gd name="T29" fmla="*/ 216 h 502"/>
                  <a:gd name="T30" fmla="*/ 107 w 224"/>
                  <a:gd name="T31" fmla="*/ 223 h 502"/>
                  <a:gd name="T32" fmla="*/ 134 w 224"/>
                  <a:gd name="T33" fmla="*/ 306 h 502"/>
                  <a:gd name="T34" fmla="*/ 134 w 224"/>
                  <a:gd name="T35" fmla="*/ 312 h 502"/>
                  <a:gd name="T36" fmla="*/ 171 w 224"/>
                  <a:gd name="T37" fmla="*/ 368 h 502"/>
                  <a:gd name="T38" fmla="*/ 173 w 224"/>
                  <a:gd name="T39" fmla="*/ 371 h 502"/>
                  <a:gd name="T40" fmla="*/ 199 w 224"/>
                  <a:gd name="T41" fmla="*/ 354 h 502"/>
                  <a:gd name="T42" fmla="*/ 224 w 224"/>
                  <a:gd name="T43" fmla="*/ 502 h 502"/>
                  <a:gd name="T44" fmla="*/ 97 w 224"/>
                  <a:gd name="T45" fmla="*/ 422 h 502"/>
                  <a:gd name="T46" fmla="*/ 122 w 224"/>
                  <a:gd name="T47" fmla="*/ 40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4" h="502">
                    <a:moveTo>
                      <a:pt x="122" y="405"/>
                    </a:moveTo>
                    <a:cubicBezTo>
                      <a:pt x="121" y="404"/>
                      <a:pt x="120" y="402"/>
                      <a:pt x="120" y="401"/>
                    </a:cubicBezTo>
                    <a:cubicBezTo>
                      <a:pt x="108" y="384"/>
                      <a:pt x="97" y="368"/>
                      <a:pt x="86" y="351"/>
                    </a:cubicBezTo>
                    <a:cubicBezTo>
                      <a:pt x="84" y="348"/>
                      <a:pt x="82" y="347"/>
                      <a:pt x="79" y="347"/>
                    </a:cubicBezTo>
                    <a:cubicBezTo>
                      <a:pt x="43" y="350"/>
                      <a:pt x="13" y="328"/>
                      <a:pt x="6" y="293"/>
                    </a:cubicBezTo>
                    <a:cubicBezTo>
                      <a:pt x="0" y="267"/>
                      <a:pt x="13" y="239"/>
                      <a:pt x="36" y="224"/>
                    </a:cubicBezTo>
                    <a:cubicBezTo>
                      <a:pt x="40" y="221"/>
                      <a:pt x="41" y="219"/>
                      <a:pt x="41" y="214"/>
                    </a:cubicBezTo>
                    <a:cubicBezTo>
                      <a:pt x="41" y="191"/>
                      <a:pt x="41" y="168"/>
                      <a:pt x="41" y="144"/>
                    </a:cubicBezTo>
                    <a:cubicBezTo>
                      <a:pt x="41" y="142"/>
                      <a:pt x="41" y="140"/>
                      <a:pt x="41" y="137"/>
                    </a:cubicBezTo>
                    <a:cubicBezTo>
                      <a:pt x="31" y="137"/>
                      <a:pt x="21" y="137"/>
                      <a:pt x="11" y="137"/>
                    </a:cubicBezTo>
                    <a:cubicBezTo>
                      <a:pt x="31" y="91"/>
                      <a:pt x="51" y="47"/>
                      <a:pt x="72" y="0"/>
                    </a:cubicBezTo>
                    <a:cubicBezTo>
                      <a:pt x="92" y="46"/>
                      <a:pt x="113" y="91"/>
                      <a:pt x="133" y="137"/>
                    </a:cubicBezTo>
                    <a:cubicBezTo>
                      <a:pt x="123" y="137"/>
                      <a:pt x="113" y="137"/>
                      <a:pt x="103" y="137"/>
                    </a:cubicBezTo>
                    <a:cubicBezTo>
                      <a:pt x="103" y="139"/>
                      <a:pt x="103" y="141"/>
                      <a:pt x="103" y="143"/>
                    </a:cubicBezTo>
                    <a:cubicBezTo>
                      <a:pt x="103" y="167"/>
                      <a:pt x="103" y="191"/>
                      <a:pt x="103" y="216"/>
                    </a:cubicBezTo>
                    <a:cubicBezTo>
                      <a:pt x="103" y="219"/>
                      <a:pt x="104" y="221"/>
                      <a:pt x="107" y="223"/>
                    </a:cubicBezTo>
                    <a:cubicBezTo>
                      <a:pt x="136" y="241"/>
                      <a:pt x="146" y="274"/>
                      <a:pt x="134" y="306"/>
                    </a:cubicBezTo>
                    <a:cubicBezTo>
                      <a:pt x="133" y="308"/>
                      <a:pt x="133" y="311"/>
                      <a:pt x="134" y="312"/>
                    </a:cubicBezTo>
                    <a:cubicBezTo>
                      <a:pt x="146" y="331"/>
                      <a:pt x="159" y="350"/>
                      <a:pt x="171" y="368"/>
                    </a:cubicBezTo>
                    <a:cubicBezTo>
                      <a:pt x="172" y="369"/>
                      <a:pt x="173" y="370"/>
                      <a:pt x="173" y="371"/>
                    </a:cubicBezTo>
                    <a:cubicBezTo>
                      <a:pt x="182" y="365"/>
                      <a:pt x="190" y="360"/>
                      <a:pt x="199" y="354"/>
                    </a:cubicBezTo>
                    <a:cubicBezTo>
                      <a:pt x="207" y="404"/>
                      <a:pt x="215" y="452"/>
                      <a:pt x="224" y="502"/>
                    </a:cubicBezTo>
                    <a:cubicBezTo>
                      <a:pt x="181" y="475"/>
                      <a:pt x="139" y="449"/>
                      <a:pt x="97" y="422"/>
                    </a:cubicBezTo>
                    <a:cubicBezTo>
                      <a:pt x="105" y="416"/>
                      <a:pt x="114" y="411"/>
                      <a:pt x="122" y="405"/>
                    </a:cubicBezTo>
                    <a:close/>
                  </a:path>
                </a:pathLst>
              </a:custGeom>
              <a:solidFill>
                <a:schemeClr val="accent1"/>
              </a:solidFill>
              <a:ln w="158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a:ea typeface="+mn-ea"/>
                  <a:cs typeface="+mn-cs"/>
                </a:endParaRPr>
              </a:p>
            </p:txBody>
          </p:sp>
        </p:grpSp>
        <p:grpSp>
          <p:nvGrpSpPr>
            <p:cNvPr id="203" name="Group 202">
              <a:extLst>
                <a:ext uri="{FF2B5EF4-FFF2-40B4-BE49-F238E27FC236}">
                  <a16:creationId xmlns:a16="http://schemas.microsoft.com/office/drawing/2014/main" id="{17E9CBDD-B1A4-2EC5-33B0-28B7E6DF57D8}"/>
                </a:ext>
              </a:extLst>
            </p:cNvPr>
            <p:cNvGrpSpPr/>
            <p:nvPr/>
          </p:nvGrpSpPr>
          <p:grpSpPr>
            <a:xfrm>
              <a:off x="8904689" y="2303202"/>
              <a:ext cx="834115" cy="852145"/>
              <a:chOff x="8904689" y="2303202"/>
              <a:chExt cx="834115" cy="852145"/>
            </a:xfrm>
          </p:grpSpPr>
          <p:grpSp>
            <p:nvGrpSpPr>
              <p:cNvPr id="527" name="Group 526">
                <a:extLst>
                  <a:ext uri="{FF2B5EF4-FFF2-40B4-BE49-F238E27FC236}">
                    <a16:creationId xmlns:a16="http://schemas.microsoft.com/office/drawing/2014/main" id="{AFDA0E21-3021-494B-398B-5E4F2C6FC570}"/>
                  </a:ext>
                </a:extLst>
              </p:cNvPr>
              <p:cNvGrpSpPr/>
              <p:nvPr/>
            </p:nvGrpSpPr>
            <p:grpSpPr>
              <a:xfrm>
                <a:off x="9073886" y="2303202"/>
                <a:ext cx="340267" cy="347554"/>
                <a:chOff x="6045325" y="4029074"/>
                <a:chExt cx="657433" cy="671513"/>
              </a:xfrm>
              <a:solidFill>
                <a:schemeClr val="bg1"/>
              </a:solidFill>
            </p:grpSpPr>
            <p:sp>
              <p:nvSpPr>
                <p:cNvPr id="537" name="Freeform 11">
                  <a:extLst>
                    <a:ext uri="{FF2B5EF4-FFF2-40B4-BE49-F238E27FC236}">
                      <a16:creationId xmlns:a16="http://schemas.microsoft.com/office/drawing/2014/main" id="{B75218EA-E46C-2E1A-D6A8-590EA2B7FAA4}"/>
                    </a:ext>
                  </a:extLst>
                </p:cNvPr>
                <p:cNvSpPr>
                  <a:spLocks/>
                </p:cNvSpPr>
                <p:nvPr/>
              </p:nvSpPr>
              <p:spPr bwMode="auto">
                <a:xfrm>
                  <a:off x="6127639" y="4255439"/>
                  <a:ext cx="575119" cy="445148"/>
                </a:xfrm>
                <a:custGeom>
                  <a:avLst/>
                  <a:gdLst>
                    <a:gd name="T0" fmla="*/ 224 w 224"/>
                    <a:gd name="T1" fmla="*/ 39 h 173"/>
                    <a:gd name="T2" fmla="*/ 125 w 224"/>
                    <a:gd name="T3" fmla="*/ 163 h 173"/>
                    <a:gd name="T4" fmla="*/ 11 w 224"/>
                    <a:gd name="T5" fmla="*/ 134 h 173"/>
                    <a:gd name="T6" fmla="*/ 14 w 224"/>
                    <a:gd name="T7" fmla="*/ 106 h 173"/>
                    <a:gd name="T8" fmla="*/ 198 w 224"/>
                    <a:gd name="T9" fmla="*/ 6 h 173"/>
                    <a:gd name="T10" fmla="*/ 222 w 224"/>
                    <a:gd name="T11" fmla="*/ 18 h 173"/>
                    <a:gd name="T12" fmla="*/ 224 w 224"/>
                    <a:gd name="T13" fmla="*/ 39 h 173"/>
                  </a:gdLst>
                  <a:ahLst/>
                  <a:cxnLst>
                    <a:cxn ang="0">
                      <a:pos x="T0" y="T1"/>
                    </a:cxn>
                    <a:cxn ang="0">
                      <a:pos x="T2" y="T3"/>
                    </a:cxn>
                    <a:cxn ang="0">
                      <a:pos x="T4" y="T5"/>
                    </a:cxn>
                    <a:cxn ang="0">
                      <a:pos x="T6" y="T7"/>
                    </a:cxn>
                    <a:cxn ang="0">
                      <a:pos x="T8" y="T9"/>
                    </a:cxn>
                    <a:cxn ang="0">
                      <a:pos x="T10" y="T11"/>
                    </a:cxn>
                    <a:cxn ang="0">
                      <a:pos x="T12" y="T13"/>
                    </a:cxn>
                  </a:cxnLst>
                  <a:rect l="0" t="0" r="r" b="b"/>
                  <a:pathLst>
                    <a:path w="224" h="173">
                      <a:moveTo>
                        <a:pt x="224" y="39"/>
                      </a:moveTo>
                      <a:cubicBezTo>
                        <a:pt x="223" y="99"/>
                        <a:pt x="183" y="150"/>
                        <a:pt x="125" y="163"/>
                      </a:cubicBezTo>
                      <a:cubicBezTo>
                        <a:pt x="82" y="173"/>
                        <a:pt x="44" y="162"/>
                        <a:pt x="11" y="134"/>
                      </a:cubicBezTo>
                      <a:cubicBezTo>
                        <a:pt x="0" y="125"/>
                        <a:pt x="2" y="113"/>
                        <a:pt x="14" y="106"/>
                      </a:cubicBezTo>
                      <a:cubicBezTo>
                        <a:pt x="75" y="73"/>
                        <a:pt x="137" y="39"/>
                        <a:pt x="198" y="6"/>
                      </a:cubicBezTo>
                      <a:cubicBezTo>
                        <a:pt x="209" y="0"/>
                        <a:pt x="220" y="6"/>
                        <a:pt x="222" y="18"/>
                      </a:cubicBezTo>
                      <a:cubicBezTo>
                        <a:pt x="223" y="25"/>
                        <a:pt x="223" y="32"/>
                        <a:pt x="224" y="39"/>
                      </a:cubicBezTo>
                      <a:close/>
                    </a:path>
                  </a:pathLst>
                </a:custGeom>
                <a:grpFill/>
                <a:ln w="25400">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538" name="Freeform 13">
                  <a:extLst>
                    <a:ext uri="{FF2B5EF4-FFF2-40B4-BE49-F238E27FC236}">
                      <a16:creationId xmlns:a16="http://schemas.microsoft.com/office/drawing/2014/main" id="{4E498202-3FBA-F3B9-BA67-39AB4C06D95A}"/>
                    </a:ext>
                  </a:extLst>
                </p:cNvPr>
                <p:cNvSpPr>
                  <a:spLocks/>
                </p:cNvSpPr>
                <p:nvPr/>
              </p:nvSpPr>
              <p:spPr bwMode="auto">
                <a:xfrm>
                  <a:off x="6045325" y="4029074"/>
                  <a:ext cx="572952" cy="429985"/>
                </a:xfrm>
                <a:custGeom>
                  <a:avLst/>
                  <a:gdLst>
                    <a:gd name="T0" fmla="*/ 0 w 223"/>
                    <a:gd name="T1" fmla="*/ 126 h 167"/>
                    <a:gd name="T2" fmla="*/ 127 w 223"/>
                    <a:gd name="T3" fmla="*/ 0 h 167"/>
                    <a:gd name="T4" fmla="*/ 214 w 223"/>
                    <a:gd name="T5" fmla="*/ 34 h 167"/>
                    <a:gd name="T6" fmla="*/ 211 w 223"/>
                    <a:gd name="T7" fmla="*/ 60 h 167"/>
                    <a:gd name="T8" fmla="*/ 27 w 223"/>
                    <a:gd name="T9" fmla="*/ 160 h 167"/>
                    <a:gd name="T10" fmla="*/ 3 w 223"/>
                    <a:gd name="T11" fmla="*/ 148 h 167"/>
                    <a:gd name="T12" fmla="*/ 0 w 223"/>
                    <a:gd name="T13" fmla="*/ 126 h 167"/>
                  </a:gdLst>
                  <a:ahLst/>
                  <a:cxnLst>
                    <a:cxn ang="0">
                      <a:pos x="T0" y="T1"/>
                    </a:cxn>
                    <a:cxn ang="0">
                      <a:pos x="T2" y="T3"/>
                    </a:cxn>
                    <a:cxn ang="0">
                      <a:pos x="T4" y="T5"/>
                    </a:cxn>
                    <a:cxn ang="0">
                      <a:pos x="T6" y="T7"/>
                    </a:cxn>
                    <a:cxn ang="0">
                      <a:pos x="T8" y="T9"/>
                    </a:cxn>
                    <a:cxn ang="0">
                      <a:pos x="T10" y="T11"/>
                    </a:cxn>
                    <a:cxn ang="0">
                      <a:pos x="T12" y="T13"/>
                    </a:cxn>
                  </a:cxnLst>
                  <a:rect l="0" t="0" r="r" b="b"/>
                  <a:pathLst>
                    <a:path w="223" h="167">
                      <a:moveTo>
                        <a:pt x="0" y="126"/>
                      </a:moveTo>
                      <a:cubicBezTo>
                        <a:pt x="2" y="57"/>
                        <a:pt x="57" y="1"/>
                        <a:pt x="127" y="0"/>
                      </a:cubicBezTo>
                      <a:cubicBezTo>
                        <a:pt x="160" y="0"/>
                        <a:pt x="189" y="11"/>
                        <a:pt x="214" y="34"/>
                      </a:cubicBezTo>
                      <a:cubicBezTo>
                        <a:pt x="223" y="42"/>
                        <a:pt x="222" y="54"/>
                        <a:pt x="211" y="60"/>
                      </a:cubicBezTo>
                      <a:cubicBezTo>
                        <a:pt x="150" y="93"/>
                        <a:pt x="89" y="127"/>
                        <a:pt x="27" y="160"/>
                      </a:cubicBezTo>
                      <a:cubicBezTo>
                        <a:pt x="15" y="167"/>
                        <a:pt x="5" y="161"/>
                        <a:pt x="3" y="148"/>
                      </a:cubicBezTo>
                      <a:cubicBezTo>
                        <a:pt x="2" y="141"/>
                        <a:pt x="1" y="133"/>
                        <a:pt x="0" y="126"/>
                      </a:cubicBezTo>
                      <a:close/>
                    </a:path>
                  </a:pathLst>
                </a:custGeom>
                <a:grpFill/>
                <a:ln w="25400">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a:ea typeface="+mn-ea"/>
                    <a:cs typeface="+mn-cs"/>
                  </a:endParaRPr>
                </a:p>
              </p:txBody>
            </p:sp>
          </p:grpSp>
          <p:sp>
            <p:nvSpPr>
              <p:cNvPr id="528" name="Freeform 9">
                <a:extLst>
                  <a:ext uri="{FF2B5EF4-FFF2-40B4-BE49-F238E27FC236}">
                    <a16:creationId xmlns:a16="http://schemas.microsoft.com/office/drawing/2014/main" id="{F4A33EE4-438C-A9DF-D9F3-487723E38FF7}"/>
                  </a:ext>
                </a:extLst>
              </p:cNvPr>
              <p:cNvSpPr>
                <a:spLocks/>
              </p:cNvSpPr>
              <p:nvPr/>
            </p:nvSpPr>
            <p:spPr bwMode="auto">
              <a:xfrm>
                <a:off x="9297308" y="2465888"/>
                <a:ext cx="414107" cy="242954"/>
              </a:xfrm>
              <a:custGeom>
                <a:avLst/>
                <a:gdLst>
                  <a:gd name="T0" fmla="*/ 109 w 418"/>
                  <a:gd name="T1" fmla="*/ 0 h 245"/>
                  <a:gd name="T2" fmla="*/ 156 w 418"/>
                  <a:gd name="T3" fmla="*/ 9 h 245"/>
                  <a:gd name="T4" fmla="*/ 187 w 418"/>
                  <a:gd name="T5" fmla="*/ 15 h 245"/>
                  <a:gd name="T6" fmla="*/ 191 w 418"/>
                  <a:gd name="T7" fmla="*/ 16 h 245"/>
                  <a:gd name="T8" fmla="*/ 204 w 418"/>
                  <a:gd name="T9" fmla="*/ 38 h 245"/>
                  <a:gd name="T10" fmla="*/ 193 w 418"/>
                  <a:gd name="T11" fmla="*/ 93 h 245"/>
                  <a:gd name="T12" fmla="*/ 187 w 418"/>
                  <a:gd name="T13" fmla="*/ 124 h 245"/>
                  <a:gd name="T14" fmla="*/ 201 w 418"/>
                  <a:gd name="T15" fmla="*/ 151 h 245"/>
                  <a:gd name="T16" fmla="*/ 229 w 418"/>
                  <a:gd name="T17" fmla="*/ 134 h 245"/>
                  <a:gd name="T18" fmla="*/ 238 w 418"/>
                  <a:gd name="T19" fmla="*/ 84 h 245"/>
                  <a:gd name="T20" fmla="*/ 246 w 418"/>
                  <a:gd name="T21" fmla="*/ 43 h 245"/>
                  <a:gd name="T22" fmla="*/ 262 w 418"/>
                  <a:gd name="T23" fmla="*/ 31 h 245"/>
                  <a:gd name="T24" fmla="*/ 300 w 418"/>
                  <a:gd name="T25" fmla="*/ 38 h 245"/>
                  <a:gd name="T26" fmla="*/ 353 w 418"/>
                  <a:gd name="T27" fmla="*/ 50 h 245"/>
                  <a:gd name="T28" fmla="*/ 410 w 418"/>
                  <a:gd name="T29" fmla="*/ 150 h 245"/>
                  <a:gd name="T30" fmla="*/ 396 w 418"/>
                  <a:gd name="T31" fmla="*/ 195 h 245"/>
                  <a:gd name="T32" fmla="*/ 294 w 418"/>
                  <a:gd name="T33" fmla="*/ 236 h 245"/>
                  <a:gd name="T34" fmla="*/ 85 w 418"/>
                  <a:gd name="T35" fmla="*/ 195 h 245"/>
                  <a:gd name="T36" fmla="*/ 10 w 418"/>
                  <a:gd name="T37" fmla="*/ 85 h 245"/>
                  <a:gd name="T38" fmla="*/ 29 w 418"/>
                  <a:gd name="T39" fmla="*/ 36 h 245"/>
                  <a:gd name="T40" fmla="*/ 109 w 418"/>
                  <a:gd name="T4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5">
                    <a:moveTo>
                      <a:pt x="109" y="0"/>
                    </a:moveTo>
                    <a:cubicBezTo>
                      <a:pt x="120" y="2"/>
                      <a:pt x="138" y="6"/>
                      <a:pt x="156" y="9"/>
                    </a:cubicBezTo>
                    <a:cubicBezTo>
                      <a:pt x="166" y="11"/>
                      <a:pt x="176" y="13"/>
                      <a:pt x="187" y="15"/>
                    </a:cubicBezTo>
                    <a:cubicBezTo>
                      <a:pt x="188" y="16"/>
                      <a:pt x="190" y="16"/>
                      <a:pt x="191" y="16"/>
                    </a:cubicBezTo>
                    <a:cubicBezTo>
                      <a:pt x="203" y="20"/>
                      <a:pt x="207" y="25"/>
                      <a:pt x="204" y="38"/>
                    </a:cubicBezTo>
                    <a:cubicBezTo>
                      <a:pt x="201" y="56"/>
                      <a:pt x="197" y="75"/>
                      <a:pt x="193" y="93"/>
                    </a:cubicBezTo>
                    <a:cubicBezTo>
                      <a:pt x="191" y="103"/>
                      <a:pt x="189" y="114"/>
                      <a:pt x="187" y="124"/>
                    </a:cubicBezTo>
                    <a:cubicBezTo>
                      <a:pt x="185" y="137"/>
                      <a:pt x="190" y="148"/>
                      <a:pt x="201" y="151"/>
                    </a:cubicBezTo>
                    <a:cubicBezTo>
                      <a:pt x="214" y="155"/>
                      <a:pt x="226" y="148"/>
                      <a:pt x="229" y="134"/>
                    </a:cubicBezTo>
                    <a:cubicBezTo>
                      <a:pt x="232" y="117"/>
                      <a:pt x="235" y="101"/>
                      <a:pt x="238" y="84"/>
                    </a:cubicBezTo>
                    <a:cubicBezTo>
                      <a:pt x="241" y="70"/>
                      <a:pt x="243" y="57"/>
                      <a:pt x="246" y="43"/>
                    </a:cubicBezTo>
                    <a:cubicBezTo>
                      <a:pt x="248" y="33"/>
                      <a:pt x="252" y="30"/>
                      <a:pt x="262" y="31"/>
                    </a:cubicBezTo>
                    <a:cubicBezTo>
                      <a:pt x="275" y="32"/>
                      <a:pt x="287" y="35"/>
                      <a:pt x="300" y="38"/>
                    </a:cubicBezTo>
                    <a:cubicBezTo>
                      <a:pt x="318" y="41"/>
                      <a:pt x="336" y="44"/>
                      <a:pt x="353" y="50"/>
                    </a:cubicBezTo>
                    <a:cubicBezTo>
                      <a:pt x="394" y="64"/>
                      <a:pt x="418" y="107"/>
                      <a:pt x="410" y="150"/>
                    </a:cubicBezTo>
                    <a:cubicBezTo>
                      <a:pt x="407" y="166"/>
                      <a:pt x="404" y="181"/>
                      <a:pt x="396" y="195"/>
                    </a:cubicBezTo>
                    <a:cubicBezTo>
                      <a:pt x="373" y="231"/>
                      <a:pt x="338" y="245"/>
                      <a:pt x="294" y="236"/>
                    </a:cubicBezTo>
                    <a:cubicBezTo>
                      <a:pt x="224" y="222"/>
                      <a:pt x="155" y="208"/>
                      <a:pt x="85" y="195"/>
                    </a:cubicBezTo>
                    <a:cubicBezTo>
                      <a:pt x="31" y="184"/>
                      <a:pt x="0" y="138"/>
                      <a:pt x="10" y="85"/>
                    </a:cubicBezTo>
                    <a:cubicBezTo>
                      <a:pt x="14" y="67"/>
                      <a:pt x="18" y="50"/>
                      <a:pt x="29" y="36"/>
                    </a:cubicBezTo>
                    <a:cubicBezTo>
                      <a:pt x="47" y="13"/>
                      <a:pt x="73" y="0"/>
                      <a:pt x="109" y="0"/>
                    </a:cubicBezTo>
                    <a:close/>
                  </a:path>
                </a:pathLst>
              </a:custGeom>
              <a:solidFill>
                <a:schemeClr val="accent3"/>
              </a:solidFill>
              <a:ln w="25400">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529" name="Freeform 9">
                <a:extLst>
                  <a:ext uri="{FF2B5EF4-FFF2-40B4-BE49-F238E27FC236}">
                    <a16:creationId xmlns:a16="http://schemas.microsoft.com/office/drawing/2014/main" id="{7C15863D-D3F2-1C3E-71AD-C3B95C635C48}"/>
                  </a:ext>
                </a:extLst>
              </p:cNvPr>
              <p:cNvSpPr>
                <a:spLocks/>
              </p:cNvSpPr>
              <p:nvPr/>
            </p:nvSpPr>
            <p:spPr bwMode="auto">
              <a:xfrm rot="11700000">
                <a:off x="9055745" y="2682800"/>
                <a:ext cx="414107" cy="242954"/>
              </a:xfrm>
              <a:custGeom>
                <a:avLst/>
                <a:gdLst>
                  <a:gd name="T0" fmla="*/ 109 w 418"/>
                  <a:gd name="T1" fmla="*/ 0 h 245"/>
                  <a:gd name="T2" fmla="*/ 156 w 418"/>
                  <a:gd name="T3" fmla="*/ 9 h 245"/>
                  <a:gd name="T4" fmla="*/ 187 w 418"/>
                  <a:gd name="T5" fmla="*/ 15 h 245"/>
                  <a:gd name="T6" fmla="*/ 191 w 418"/>
                  <a:gd name="T7" fmla="*/ 16 h 245"/>
                  <a:gd name="T8" fmla="*/ 204 w 418"/>
                  <a:gd name="T9" fmla="*/ 38 h 245"/>
                  <a:gd name="T10" fmla="*/ 193 w 418"/>
                  <a:gd name="T11" fmla="*/ 93 h 245"/>
                  <a:gd name="T12" fmla="*/ 187 w 418"/>
                  <a:gd name="T13" fmla="*/ 124 h 245"/>
                  <a:gd name="T14" fmla="*/ 201 w 418"/>
                  <a:gd name="T15" fmla="*/ 151 h 245"/>
                  <a:gd name="T16" fmla="*/ 229 w 418"/>
                  <a:gd name="T17" fmla="*/ 134 h 245"/>
                  <a:gd name="T18" fmla="*/ 238 w 418"/>
                  <a:gd name="T19" fmla="*/ 84 h 245"/>
                  <a:gd name="T20" fmla="*/ 246 w 418"/>
                  <a:gd name="T21" fmla="*/ 43 h 245"/>
                  <a:gd name="T22" fmla="*/ 262 w 418"/>
                  <a:gd name="T23" fmla="*/ 31 h 245"/>
                  <a:gd name="T24" fmla="*/ 300 w 418"/>
                  <a:gd name="T25" fmla="*/ 38 h 245"/>
                  <a:gd name="T26" fmla="*/ 353 w 418"/>
                  <a:gd name="T27" fmla="*/ 50 h 245"/>
                  <a:gd name="T28" fmla="*/ 410 w 418"/>
                  <a:gd name="T29" fmla="*/ 150 h 245"/>
                  <a:gd name="T30" fmla="*/ 396 w 418"/>
                  <a:gd name="T31" fmla="*/ 195 h 245"/>
                  <a:gd name="T32" fmla="*/ 294 w 418"/>
                  <a:gd name="T33" fmla="*/ 236 h 245"/>
                  <a:gd name="T34" fmla="*/ 85 w 418"/>
                  <a:gd name="T35" fmla="*/ 195 h 245"/>
                  <a:gd name="T36" fmla="*/ 10 w 418"/>
                  <a:gd name="T37" fmla="*/ 85 h 245"/>
                  <a:gd name="T38" fmla="*/ 29 w 418"/>
                  <a:gd name="T39" fmla="*/ 36 h 245"/>
                  <a:gd name="T40" fmla="*/ 109 w 418"/>
                  <a:gd name="T4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5">
                    <a:moveTo>
                      <a:pt x="109" y="0"/>
                    </a:moveTo>
                    <a:cubicBezTo>
                      <a:pt x="120" y="2"/>
                      <a:pt x="138" y="6"/>
                      <a:pt x="156" y="9"/>
                    </a:cubicBezTo>
                    <a:cubicBezTo>
                      <a:pt x="166" y="11"/>
                      <a:pt x="176" y="13"/>
                      <a:pt x="187" y="15"/>
                    </a:cubicBezTo>
                    <a:cubicBezTo>
                      <a:pt x="188" y="16"/>
                      <a:pt x="190" y="16"/>
                      <a:pt x="191" y="16"/>
                    </a:cubicBezTo>
                    <a:cubicBezTo>
                      <a:pt x="203" y="20"/>
                      <a:pt x="207" y="25"/>
                      <a:pt x="204" y="38"/>
                    </a:cubicBezTo>
                    <a:cubicBezTo>
                      <a:pt x="201" y="56"/>
                      <a:pt x="197" y="75"/>
                      <a:pt x="193" y="93"/>
                    </a:cubicBezTo>
                    <a:cubicBezTo>
                      <a:pt x="191" y="103"/>
                      <a:pt x="189" y="114"/>
                      <a:pt x="187" y="124"/>
                    </a:cubicBezTo>
                    <a:cubicBezTo>
                      <a:pt x="185" y="137"/>
                      <a:pt x="190" y="148"/>
                      <a:pt x="201" y="151"/>
                    </a:cubicBezTo>
                    <a:cubicBezTo>
                      <a:pt x="214" y="155"/>
                      <a:pt x="226" y="148"/>
                      <a:pt x="229" y="134"/>
                    </a:cubicBezTo>
                    <a:cubicBezTo>
                      <a:pt x="232" y="117"/>
                      <a:pt x="235" y="101"/>
                      <a:pt x="238" y="84"/>
                    </a:cubicBezTo>
                    <a:cubicBezTo>
                      <a:pt x="241" y="70"/>
                      <a:pt x="243" y="57"/>
                      <a:pt x="246" y="43"/>
                    </a:cubicBezTo>
                    <a:cubicBezTo>
                      <a:pt x="248" y="33"/>
                      <a:pt x="252" y="30"/>
                      <a:pt x="262" y="31"/>
                    </a:cubicBezTo>
                    <a:cubicBezTo>
                      <a:pt x="275" y="32"/>
                      <a:pt x="287" y="35"/>
                      <a:pt x="300" y="38"/>
                    </a:cubicBezTo>
                    <a:cubicBezTo>
                      <a:pt x="318" y="41"/>
                      <a:pt x="336" y="44"/>
                      <a:pt x="353" y="50"/>
                    </a:cubicBezTo>
                    <a:cubicBezTo>
                      <a:pt x="394" y="64"/>
                      <a:pt x="418" y="107"/>
                      <a:pt x="410" y="150"/>
                    </a:cubicBezTo>
                    <a:cubicBezTo>
                      <a:pt x="407" y="166"/>
                      <a:pt x="404" y="181"/>
                      <a:pt x="396" y="195"/>
                    </a:cubicBezTo>
                    <a:cubicBezTo>
                      <a:pt x="373" y="231"/>
                      <a:pt x="338" y="245"/>
                      <a:pt x="294" y="236"/>
                    </a:cubicBezTo>
                    <a:cubicBezTo>
                      <a:pt x="224" y="222"/>
                      <a:pt x="155" y="208"/>
                      <a:pt x="85" y="195"/>
                    </a:cubicBezTo>
                    <a:cubicBezTo>
                      <a:pt x="31" y="184"/>
                      <a:pt x="0" y="138"/>
                      <a:pt x="10" y="85"/>
                    </a:cubicBezTo>
                    <a:cubicBezTo>
                      <a:pt x="14" y="67"/>
                      <a:pt x="18" y="50"/>
                      <a:pt x="29" y="36"/>
                    </a:cubicBezTo>
                    <a:cubicBezTo>
                      <a:pt x="47" y="13"/>
                      <a:pt x="73" y="0"/>
                      <a:pt x="109" y="0"/>
                    </a:cubicBezTo>
                    <a:close/>
                  </a:path>
                </a:pathLst>
              </a:custGeom>
              <a:solidFill>
                <a:schemeClr val="accent3"/>
              </a:solidFill>
              <a:ln w="25400">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a:ea typeface="+mn-ea"/>
                  <a:cs typeface="+mn-cs"/>
                </a:endParaRPr>
              </a:p>
            </p:txBody>
          </p:sp>
          <p:grpSp>
            <p:nvGrpSpPr>
              <p:cNvPr id="530" name="Group 529">
                <a:extLst>
                  <a:ext uri="{FF2B5EF4-FFF2-40B4-BE49-F238E27FC236}">
                    <a16:creationId xmlns:a16="http://schemas.microsoft.com/office/drawing/2014/main" id="{7978A06E-C476-E039-5091-CE647B6B9264}"/>
                  </a:ext>
                </a:extLst>
              </p:cNvPr>
              <p:cNvGrpSpPr/>
              <p:nvPr/>
            </p:nvGrpSpPr>
            <p:grpSpPr>
              <a:xfrm>
                <a:off x="9410603" y="2658151"/>
                <a:ext cx="328201" cy="335230"/>
                <a:chOff x="6113010" y="4029074"/>
                <a:chExt cx="657433" cy="671513"/>
              </a:xfrm>
              <a:solidFill>
                <a:schemeClr val="bg1"/>
              </a:solidFill>
            </p:grpSpPr>
            <p:sp>
              <p:nvSpPr>
                <p:cNvPr id="535" name="Freeform 11">
                  <a:extLst>
                    <a:ext uri="{FF2B5EF4-FFF2-40B4-BE49-F238E27FC236}">
                      <a16:creationId xmlns:a16="http://schemas.microsoft.com/office/drawing/2014/main" id="{2A380038-181A-48EF-9EE8-D46EACC0D97A}"/>
                    </a:ext>
                  </a:extLst>
                </p:cNvPr>
                <p:cNvSpPr>
                  <a:spLocks/>
                </p:cNvSpPr>
                <p:nvPr/>
              </p:nvSpPr>
              <p:spPr bwMode="auto">
                <a:xfrm>
                  <a:off x="6195324" y="4255439"/>
                  <a:ext cx="575119" cy="445148"/>
                </a:xfrm>
                <a:custGeom>
                  <a:avLst/>
                  <a:gdLst>
                    <a:gd name="T0" fmla="*/ 224 w 224"/>
                    <a:gd name="T1" fmla="*/ 39 h 173"/>
                    <a:gd name="T2" fmla="*/ 125 w 224"/>
                    <a:gd name="T3" fmla="*/ 163 h 173"/>
                    <a:gd name="T4" fmla="*/ 11 w 224"/>
                    <a:gd name="T5" fmla="*/ 134 h 173"/>
                    <a:gd name="T6" fmla="*/ 14 w 224"/>
                    <a:gd name="T7" fmla="*/ 106 h 173"/>
                    <a:gd name="T8" fmla="*/ 198 w 224"/>
                    <a:gd name="T9" fmla="*/ 6 h 173"/>
                    <a:gd name="T10" fmla="*/ 222 w 224"/>
                    <a:gd name="T11" fmla="*/ 18 h 173"/>
                    <a:gd name="T12" fmla="*/ 224 w 224"/>
                    <a:gd name="T13" fmla="*/ 39 h 173"/>
                  </a:gdLst>
                  <a:ahLst/>
                  <a:cxnLst>
                    <a:cxn ang="0">
                      <a:pos x="T0" y="T1"/>
                    </a:cxn>
                    <a:cxn ang="0">
                      <a:pos x="T2" y="T3"/>
                    </a:cxn>
                    <a:cxn ang="0">
                      <a:pos x="T4" y="T5"/>
                    </a:cxn>
                    <a:cxn ang="0">
                      <a:pos x="T6" y="T7"/>
                    </a:cxn>
                    <a:cxn ang="0">
                      <a:pos x="T8" y="T9"/>
                    </a:cxn>
                    <a:cxn ang="0">
                      <a:pos x="T10" y="T11"/>
                    </a:cxn>
                    <a:cxn ang="0">
                      <a:pos x="T12" y="T13"/>
                    </a:cxn>
                  </a:cxnLst>
                  <a:rect l="0" t="0" r="r" b="b"/>
                  <a:pathLst>
                    <a:path w="224" h="173">
                      <a:moveTo>
                        <a:pt x="224" y="39"/>
                      </a:moveTo>
                      <a:cubicBezTo>
                        <a:pt x="223" y="99"/>
                        <a:pt x="183" y="150"/>
                        <a:pt x="125" y="163"/>
                      </a:cubicBezTo>
                      <a:cubicBezTo>
                        <a:pt x="82" y="173"/>
                        <a:pt x="44" y="162"/>
                        <a:pt x="11" y="134"/>
                      </a:cubicBezTo>
                      <a:cubicBezTo>
                        <a:pt x="0" y="125"/>
                        <a:pt x="2" y="113"/>
                        <a:pt x="14" y="106"/>
                      </a:cubicBezTo>
                      <a:cubicBezTo>
                        <a:pt x="75" y="73"/>
                        <a:pt x="137" y="39"/>
                        <a:pt x="198" y="6"/>
                      </a:cubicBezTo>
                      <a:cubicBezTo>
                        <a:pt x="209" y="0"/>
                        <a:pt x="220" y="6"/>
                        <a:pt x="222" y="18"/>
                      </a:cubicBezTo>
                      <a:cubicBezTo>
                        <a:pt x="223" y="25"/>
                        <a:pt x="223" y="32"/>
                        <a:pt x="224" y="39"/>
                      </a:cubicBezTo>
                      <a:close/>
                    </a:path>
                  </a:pathLst>
                </a:custGeom>
                <a:grpFill/>
                <a:ln w="25400">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536" name="Freeform 13">
                  <a:extLst>
                    <a:ext uri="{FF2B5EF4-FFF2-40B4-BE49-F238E27FC236}">
                      <a16:creationId xmlns:a16="http://schemas.microsoft.com/office/drawing/2014/main" id="{9E72A675-5400-29F0-4D40-5EF2FC152342}"/>
                    </a:ext>
                  </a:extLst>
                </p:cNvPr>
                <p:cNvSpPr>
                  <a:spLocks/>
                </p:cNvSpPr>
                <p:nvPr/>
              </p:nvSpPr>
              <p:spPr bwMode="auto">
                <a:xfrm>
                  <a:off x="6113010" y="4029074"/>
                  <a:ext cx="572952" cy="429985"/>
                </a:xfrm>
                <a:custGeom>
                  <a:avLst/>
                  <a:gdLst>
                    <a:gd name="T0" fmla="*/ 0 w 223"/>
                    <a:gd name="T1" fmla="*/ 126 h 167"/>
                    <a:gd name="T2" fmla="*/ 127 w 223"/>
                    <a:gd name="T3" fmla="*/ 0 h 167"/>
                    <a:gd name="T4" fmla="*/ 214 w 223"/>
                    <a:gd name="T5" fmla="*/ 34 h 167"/>
                    <a:gd name="T6" fmla="*/ 211 w 223"/>
                    <a:gd name="T7" fmla="*/ 60 h 167"/>
                    <a:gd name="T8" fmla="*/ 27 w 223"/>
                    <a:gd name="T9" fmla="*/ 160 h 167"/>
                    <a:gd name="T10" fmla="*/ 3 w 223"/>
                    <a:gd name="T11" fmla="*/ 148 h 167"/>
                    <a:gd name="T12" fmla="*/ 0 w 223"/>
                    <a:gd name="T13" fmla="*/ 126 h 167"/>
                  </a:gdLst>
                  <a:ahLst/>
                  <a:cxnLst>
                    <a:cxn ang="0">
                      <a:pos x="T0" y="T1"/>
                    </a:cxn>
                    <a:cxn ang="0">
                      <a:pos x="T2" y="T3"/>
                    </a:cxn>
                    <a:cxn ang="0">
                      <a:pos x="T4" y="T5"/>
                    </a:cxn>
                    <a:cxn ang="0">
                      <a:pos x="T6" y="T7"/>
                    </a:cxn>
                    <a:cxn ang="0">
                      <a:pos x="T8" y="T9"/>
                    </a:cxn>
                    <a:cxn ang="0">
                      <a:pos x="T10" y="T11"/>
                    </a:cxn>
                    <a:cxn ang="0">
                      <a:pos x="T12" y="T13"/>
                    </a:cxn>
                  </a:cxnLst>
                  <a:rect l="0" t="0" r="r" b="b"/>
                  <a:pathLst>
                    <a:path w="223" h="167">
                      <a:moveTo>
                        <a:pt x="0" y="126"/>
                      </a:moveTo>
                      <a:cubicBezTo>
                        <a:pt x="2" y="57"/>
                        <a:pt x="57" y="1"/>
                        <a:pt x="127" y="0"/>
                      </a:cubicBezTo>
                      <a:cubicBezTo>
                        <a:pt x="160" y="0"/>
                        <a:pt x="189" y="11"/>
                        <a:pt x="214" y="34"/>
                      </a:cubicBezTo>
                      <a:cubicBezTo>
                        <a:pt x="223" y="42"/>
                        <a:pt x="222" y="54"/>
                        <a:pt x="211" y="60"/>
                      </a:cubicBezTo>
                      <a:cubicBezTo>
                        <a:pt x="150" y="93"/>
                        <a:pt x="89" y="127"/>
                        <a:pt x="27" y="160"/>
                      </a:cubicBezTo>
                      <a:cubicBezTo>
                        <a:pt x="15" y="167"/>
                        <a:pt x="5" y="161"/>
                        <a:pt x="3" y="148"/>
                      </a:cubicBezTo>
                      <a:cubicBezTo>
                        <a:pt x="2" y="141"/>
                        <a:pt x="1" y="133"/>
                        <a:pt x="0" y="126"/>
                      </a:cubicBezTo>
                      <a:close/>
                    </a:path>
                  </a:pathLst>
                </a:custGeom>
                <a:grpFill/>
                <a:ln w="25400">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a:ea typeface="+mn-ea"/>
                    <a:cs typeface="+mn-cs"/>
                  </a:endParaRPr>
                </a:p>
              </p:txBody>
            </p:sp>
          </p:grpSp>
          <p:grpSp>
            <p:nvGrpSpPr>
              <p:cNvPr id="531" name="Group 530">
                <a:extLst>
                  <a:ext uri="{FF2B5EF4-FFF2-40B4-BE49-F238E27FC236}">
                    <a16:creationId xmlns:a16="http://schemas.microsoft.com/office/drawing/2014/main" id="{53C0894F-4A80-70AF-B23C-0CC6D9D41E77}"/>
                  </a:ext>
                </a:extLst>
              </p:cNvPr>
              <p:cNvGrpSpPr/>
              <p:nvPr/>
            </p:nvGrpSpPr>
            <p:grpSpPr>
              <a:xfrm>
                <a:off x="9006434" y="2820117"/>
                <a:ext cx="328201" cy="335230"/>
                <a:chOff x="6104550" y="4096759"/>
                <a:chExt cx="657433" cy="671513"/>
              </a:xfrm>
              <a:solidFill>
                <a:schemeClr val="bg1"/>
              </a:solidFill>
            </p:grpSpPr>
            <p:sp>
              <p:nvSpPr>
                <p:cNvPr id="533" name="Freeform 11">
                  <a:extLst>
                    <a:ext uri="{FF2B5EF4-FFF2-40B4-BE49-F238E27FC236}">
                      <a16:creationId xmlns:a16="http://schemas.microsoft.com/office/drawing/2014/main" id="{9E9503EB-AAD7-7EB2-31F5-5EFC6F1B9697}"/>
                    </a:ext>
                  </a:extLst>
                </p:cNvPr>
                <p:cNvSpPr>
                  <a:spLocks/>
                </p:cNvSpPr>
                <p:nvPr/>
              </p:nvSpPr>
              <p:spPr bwMode="auto">
                <a:xfrm>
                  <a:off x="6186864" y="4323124"/>
                  <a:ext cx="575119" cy="445148"/>
                </a:xfrm>
                <a:custGeom>
                  <a:avLst/>
                  <a:gdLst>
                    <a:gd name="T0" fmla="*/ 224 w 224"/>
                    <a:gd name="T1" fmla="*/ 39 h 173"/>
                    <a:gd name="T2" fmla="*/ 125 w 224"/>
                    <a:gd name="T3" fmla="*/ 163 h 173"/>
                    <a:gd name="T4" fmla="*/ 11 w 224"/>
                    <a:gd name="T5" fmla="*/ 134 h 173"/>
                    <a:gd name="T6" fmla="*/ 14 w 224"/>
                    <a:gd name="T7" fmla="*/ 106 h 173"/>
                    <a:gd name="T8" fmla="*/ 198 w 224"/>
                    <a:gd name="T9" fmla="*/ 6 h 173"/>
                    <a:gd name="T10" fmla="*/ 222 w 224"/>
                    <a:gd name="T11" fmla="*/ 18 h 173"/>
                    <a:gd name="T12" fmla="*/ 224 w 224"/>
                    <a:gd name="T13" fmla="*/ 39 h 173"/>
                  </a:gdLst>
                  <a:ahLst/>
                  <a:cxnLst>
                    <a:cxn ang="0">
                      <a:pos x="T0" y="T1"/>
                    </a:cxn>
                    <a:cxn ang="0">
                      <a:pos x="T2" y="T3"/>
                    </a:cxn>
                    <a:cxn ang="0">
                      <a:pos x="T4" y="T5"/>
                    </a:cxn>
                    <a:cxn ang="0">
                      <a:pos x="T6" y="T7"/>
                    </a:cxn>
                    <a:cxn ang="0">
                      <a:pos x="T8" y="T9"/>
                    </a:cxn>
                    <a:cxn ang="0">
                      <a:pos x="T10" y="T11"/>
                    </a:cxn>
                    <a:cxn ang="0">
                      <a:pos x="T12" y="T13"/>
                    </a:cxn>
                  </a:cxnLst>
                  <a:rect l="0" t="0" r="r" b="b"/>
                  <a:pathLst>
                    <a:path w="224" h="173">
                      <a:moveTo>
                        <a:pt x="224" y="39"/>
                      </a:moveTo>
                      <a:cubicBezTo>
                        <a:pt x="223" y="99"/>
                        <a:pt x="183" y="150"/>
                        <a:pt x="125" y="163"/>
                      </a:cubicBezTo>
                      <a:cubicBezTo>
                        <a:pt x="82" y="173"/>
                        <a:pt x="44" y="162"/>
                        <a:pt x="11" y="134"/>
                      </a:cubicBezTo>
                      <a:cubicBezTo>
                        <a:pt x="0" y="125"/>
                        <a:pt x="2" y="113"/>
                        <a:pt x="14" y="106"/>
                      </a:cubicBezTo>
                      <a:cubicBezTo>
                        <a:pt x="75" y="73"/>
                        <a:pt x="137" y="39"/>
                        <a:pt x="198" y="6"/>
                      </a:cubicBezTo>
                      <a:cubicBezTo>
                        <a:pt x="209" y="0"/>
                        <a:pt x="220" y="6"/>
                        <a:pt x="222" y="18"/>
                      </a:cubicBezTo>
                      <a:cubicBezTo>
                        <a:pt x="223" y="25"/>
                        <a:pt x="223" y="32"/>
                        <a:pt x="224" y="39"/>
                      </a:cubicBezTo>
                      <a:close/>
                    </a:path>
                  </a:pathLst>
                </a:custGeom>
                <a:grpFill/>
                <a:ln w="25400">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534" name="Freeform 13">
                  <a:extLst>
                    <a:ext uri="{FF2B5EF4-FFF2-40B4-BE49-F238E27FC236}">
                      <a16:creationId xmlns:a16="http://schemas.microsoft.com/office/drawing/2014/main" id="{BCCFE92D-5DEF-EEB8-77F2-FF08D511409F}"/>
                    </a:ext>
                  </a:extLst>
                </p:cNvPr>
                <p:cNvSpPr>
                  <a:spLocks/>
                </p:cNvSpPr>
                <p:nvPr/>
              </p:nvSpPr>
              <p:spPr bwMode="auto">
                <a:xfrm>
                  <a:off x="6104550" y="4096759"/>
                  <a:ext cx="572952" cy="429985"/>
                </a:xfrm>
                <a:custGeom>
                  <a:avLst/>
                  <a:gdLst>
                    <a:gd name="T0" fmla="*/ 0 w 223"/>
                    <a:gd name="T1" fmla="*/ 126 h 167"/>
                    <a:gd name="T2" fmla="*/ 127 w 223"/>
                    <a:gd name="T3" fmla="*/ 0 h 167"/>
                    <a:gd name="T4" fmla="*/ 214 w 223"/>
                    <a:gd name="T5" fmla="*/ 34 h 167"/>
                    <a:gd name="T6" fmla="*/ 211 w 223"/>
                    <a:gd name="T7" fmla="*/ 60 h 167"/>
                    <a:gd name="T8" fmla="*/ 27 w 223"/>
                    <a:gd name="T9" fmla="*/ 160 h 167"/>
                    <a:gd name="T10" fmla="*/ 3 w 223"/>
                    <a:gd name="T11" fmla="*/ 148 h 167"/>
                    <a:gd name="T12" fmla="*/ 0 w 223"/>
                    <a:gd name="T13" fmla="*/ 126 h 167"/>
                  </a:gdLst>
                  <a:ahLst/>
                  <a:cxnLst>
                    <a:cxn ang="0">
                      <a:pos x="T0" y="T1"/>
                    </a:cxn>
                    <a:cxn ang="0">
                      <a:pos x="T2" y="T3"/>
                    </a:cxn>
                    <a:cxn ang="0">
                      <a:pos x="T4" y="T5"/>
                    </a:cxn>
                    <a:cxn ang="0">
                      <a:pos x="T6" y="T7"/>
                    </a:cxn>
                    <a:cxn ang="0">
                      <a:pos x="T8" y="T9"/>
                    </a:cxn>
                    <a:cxn ang="0">
                      <a:pos x="T10" y="T11"/>
                    </a:cxn>
                    <a:cxn ang="0">
                      <a:pos x="T12" y="T13"/>
                    </a:cxn>
                  </a:cxnLst>
                  <a:rect l="0" t="0" r="r" b="b"/>
                  <a:pathLst>
                    <a:path w="223" h="167">
                      <a:moveTo>
                        <a:pt x="0" y="126"/>
                      </a:moveTo>
                      <a:cubicBezTo>
                        <a:pt x="2" y="57"/>
                        <a:pt x="57" y="1"/>
                        <a:pt x="127" y="0"/>
                      </a:cubicBezTo>
                      <a:cubicBezTo>
                        <a:pt x="160" y="0"/>
                        <a:pt x="189" y="11"/>
                        <a:pt x="214" y="34"/>
                      </a:cubicBezTo>
                      <a:cubicBezTo>
                        <a:pt x="223" y="42"/>
                        <a:pt x="222" y="54"/>
                        <a:pt x="211" y="60"/>
                      </a:cubicBezTo>
                      <a:cubicBezTo>
                        <a:pt x="150" y="93"/>
                        <a:pt x="89" y="127"/>
                        <a:pt x="27" y="160"/>
                      </a:cubicBezTo>
                      <a:cubicBezTo>
                        <a:pt x="15" y="167"/>
                        <a:pt x="5" y="161"/>
                        <a:pt x="3" y="148"/>
                      </a:cubicBezTo>
                      <a:cubicBezTo>
                        <a:pt x="2" y="141"/>
                        <a:pt x="1" y="133"/>
                        <a:pt x="0" y="126"/>
                      </a:cubicBezTo>
                      <a:close/>
                    </a:path>
                  </a:pathLst>
                </a:custGeom>
                <a:grpFill/>
                <a:ln w="25400">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a:ea typeface="+mn-ea"/>
                    <a:cs typeface="+mn-cs"/>
                  </a:endParaRPr>
                </a:p>
              </p:txBody>
            </p:sp>
          </p:grpSp>
          <p:sp>
            <p:nvSpPr>
              <p:cNvPr id="532" name="Freeform 9">
                <a:extLst>
                  <a:ext uri="{FF2B5EF4-FFF2-40B4-BE49-F238E27FC236}">
                    <a16:creationId xmlns:a16="http://schemas.microsoft.com/office/drawing/2014/main" id="{2E20A44C-AC03-A937-55F4-31423AE0158B}"/>
                  </a:ext>
                </a:extLst>
              </p:cNvPr>
              <p:cNvSpPr>
                <a:spLocks/>
              </p:cNvSpPr>
              <p:nvPr/>
            </p:nvSpPr>
            <p:spPr bwMode="auto">
              <a:xfrm rot="18000000">
                <a:off x="8819112" y="2436308"/>
                <a:ext cx="414107" cy="242954"/>
              </a:xfrm>
              <a:custGeom>
                <a:avLst/>
                <a:gdLst>
                  <a:gd name="T0" fmla="*/ 109 w 418"/>
                  <a:gd name="T1" fmla="*/ 0 h 245"/>
                  <a:gd name="T2" fmla="*/ 156 w 418"/>
                  <a:gd name="T3" fmla="*/ 9 h 245"/>
                  <a:gd name="T4" fmla="*/ 187 w 418"/>
                  <a:gd name="T5" fmla="*/ 15 h 245"/>
                  <a:gd name="T6" fmla="*/ 191 w 418"/>
                  <a:gd name="T7" fmla="*/ 16 h 245"/>
                  <a:gd name="T8" fmla="*/ 204 w 418"/>
                  <a:gd name="T9" fmla="*/ 38 h 245"/>
                  <a:gd name="T10" fmla="*/ 193 w 418"/>
                  <a:gd name="T11" fmla="*/ 93 h 245"/>
                  <a:gd name="T12" fmla="*/ 187 w 418"/>
                  <a:gd name="T13" fmla="*/ 124 h 245"/>
                  <a:gd name="T14" fmla="*/ 201 w 418"/>
                  <a:gd name="T15" fmla="*/ 151 h 245"/>
                  <a:gd name="T16" fmla="*/ 229 w 418"/>
                  <a:gd name="T17" fmla="*/ 134 h 245"/>
                  <a:gd name="T18" fmla="*/ 238 w 418"/>
                  <a:gd name="T19" fmla="*/ 84 h 245"/>
                  <a:gd name="T20" fmla="*/ 246 w 418"/>
                  <a:gd name="T21" fmla="*/ 43 h 245"/>
                  <a:gd name="T22" fmla="*/ 262 w 418"/>
                  <a:gd name="T23" fmla="*/ 31 h 245"/>
                  <a:gd name="T24" fmla="*/ 300 w 418"/>
                  <a:gd name="T25" fmla="*/ 38 h 245"/>
                  <a:gd name="T26" fmla="*/ 353 w 418"/>
                  <a:gd name="T27" fmla="*/ 50 h 245"/>
                  <a:gd name="T28" fmla="*/ 410 w 418"/>
                  <a:gd name="T29" fmla="*/ 150 h 245"/>
                  <a:gd name="T30" fmla="*/ 396 w 418"/>
                  <a:gd name="T31" fmla="*/ 195 h 245"/>
                  <a:gd name="T32" fmla="*/ 294 w 418"/>
                  <a:gd name="T33" fmla="*/ 236 h 245"/>
                  <a:gd name="T34" fmla="*/ 85 w 418"/>
                  <a:gd name="T35" fmla="*/ 195 h 245"/>
                  <a:gd name="T36" fmla="*/ 10 w 418"/>
                  <a:gd name="T37" fmla="*/ 85 h 245"/>
                  <a:gd name="T38" fmla="*/ 29 w 418"/>
                  <a:gd name="T39" fmla="*/ 36 h 245"/>
                  <a:gd name="T40" fmla="*/ 109 w 418"/>
                  <a:gd name="T4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5">
                    <a:moveTo>
                      <a:pt x="109" y="0"/>
                    </a:moveTo>
                    <a:cubicBezTo>
                      <a:pt x="120" y="2"/>
                      <a:pt x="138" y="6"/>
                      <a:pt x="156" y="9"/>
                    </a:cubicBezTo>
                    <a:cubicBezTo>
                      <a:pt x="166" y="11"/>
                      <a:pt x="176" y="13"/>
                      <a:pt x="187" y="15"/>
                    </a:cubicBezTo>
                    <a:cubicBezTo>
                      <a:pt x="188" y="16"/>
                      <a:pt x="190" y="16"/>
                      <a:pt x="191" y="16"/>
                    </a:cubicBezTo>
                    <a:cubicBezTo>
                      <a:pt x="203" y="20"/>
                      <a:pt x="207" y="25"/>
                      <a:pt x="204" y="38"/>
                    </a:cubicBezTo>
                    <a:cubicBezTo>
                      <a:pt x="201" y="56"/>
                      <a:pt x="197" y="75"/>
                      <a:pt x="193" y="93"/>
                    </a:cubicBezTo>
                    <a:cubicBezTo>
                      <a:pt x="191" y="103"/>
                      <a:pt x="189" y="114"/>
                      <a:pt x="187" y="124"/>
                    </a:cubicBezTo>
                    <a:cubicBezTo>
                      <a:pt x="185" y="137"/>
                      <a:pt x="190" y="148"/>
                      <a:pt x="201" y="151"/>
                    </a:cubicBezTo>
                    <a:cubicBezTo>
                      <a:pt x="214" y="155"/>
                      <a:pt x="226" y="148"/>
                      <a:pt x="229" y="134"/>
                    </a:cubicBezTo>
                    <a:cubicBezTo>
                      <a:pt x="232" y="117"/>
                      <a:pt x="235" y="101"/>
                      <a:pt x="238" y="84"/>
                    </a:cubicBezTo>
                    <a:cubicBezTo>
                      <a:pt x="241" y="70"/>
                      <a:pt x="243" y="57"/>
                      <a:pt x="246" y="43"/>
                    </a:cubicBezTo>
                    <a:cubicBezTo>
                      <a:pt x="248" y="33"/>
                      <a:pt x="252" y="30"/>
                      <a:pt x="262" y="31"/>
                    </a:cubicBezTo>
                    <a:cubicBezTo>
                      <a:pt x="275" y="32"/>
                      <a:pt x="287" y="35"/>
                      <a:pt x="300" y="38"/>
                    </a:cubicBezTo>
                    <a:cubicBezTo>
                      <a:pt x="318" y="41"/>
                      <a:pt x="336" y="44"/>
                      <a:pt x="353" y="50"/>
                    </a:cubicBezTo>
                    <a:cubicBezTo>
                      <a:pt x="394" y="64"/>
                      <a:pt x="418" y="107"/>
                      <a:pt x="410" y="150"/>
                    </a:cubicBezTo>
                    <a:cubicBezTo>
                      <a:pt x="407" y="166"/>
                      <a:pt x="404" y="181"/>
                      <a:pt x="396" y="195"/>
                    </a:cubicBezTo>
                    <a:cubicBezTo>
                      <a:pt x="373" y="231"/>
                      <a:pt x="338" y="245"/>
                      <a:pt x="294" y="236"/>
                    </a:cubicBezTo>
                    <a:cubicBezTo>
                      <a:pt x="224" y="222"/>
                      <a:pt x="155" y="208"/>
                      <a:pt x="85" y="195"/>
                    </a:cubicBezTo>
                    <a:cubicBezTo>
                      <a:pt x="31" y="184"/>
                      <a:pt x="0" y="138"/>
                      <a:pt x="10" y="85"/>
                    </a:cubicBezTo>
                    <a:cubicBezTo>
                      <a:pt x="14" y="67"/>
                      <a:pt x="18" y="50"/>
                      <a:pt x="29" y="36"/>
                    </a:cubicBezTo>
                    <a:cubicBezTo>
                      <a:pt x="47" y="13"/>
                      <a:pt x="73" y="0"/>
                      <a:pt x="109" y="0"/>
                    </a:cubicBezTo>
                    <a:close/>
                  </a:path>
                </a:pathLst>
              </a:custGeom>
              <a:solidFill>
                <a:schemeClr val="accent3"/>
              </a:solidFill>
              <a:ln w="25400">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a:ea typeface="+mn-ea"/>
                  <a:cs typeface="+mn-cs"/>
                </a:endParaRPr>
              </a:p>
            </p:txBody>
          </p:sp>
        </p:grpSp>
        <p:grpSp>
          <p:nvGrpSpPr>
            <p:cNvPr id="204" name="Group 203">
              <a:extLst>
                <a:ext uri="{FF2B5EF4-FFF2-40B4-BE49-F238E27FC236}">
                  <a16:creationId xmlns:a16="http://schemas.microsoft.com/office/drawing/2014/main" id="{E401EE6A-673A-F5B4-7B41-094E1E73B964}"/>
                </a:ext>
              </a:extLst>
            </p:cNvPr>
            <p:cNvGrpSpPr/>
            <p:nvPr/>
          </p:nvGrpSpPr>
          <p:grpSpPr>
            <a:xfrm>
              <a:off x="6781478" y="4224174"/>
              <a:ext cx="961726" cy="708726"/>
              <a:chOff x="12296746" y="4171999"/>
              <a:chExt cx="1566540" cy="1154432"/>
            </a:xfrm>
          </p:grpSpPr>
          <p:sp>
            <p:nvSpPr>
              <p:cNvPr id="522" name="Freeform 9">
                <a:extLst>
                  <a:ext uri="{FF2B5EF4-FFF2-40B4-BE49-F238E27FC236}">
                    <a16:creationId xmlns:a16="http://schemas.microsoft.com/office/drawing/2014/main" id="{E984C10A-356B-C8AF-3E11-B3A19365C089}"/>
                  </a:ext>
                </a:extLst>
              </p:cNvPr>
              <p:cNvSpPr>
                <a:spLocks/>
              </p:cNvSpPr>
              <p:nvPr/>
            </p:nvSpPr>
            <p:spPr bwMode="auto">
              <a:xfrm>
                <a:off x="13552714" y="4612013"/>
                <a:ext cx="158062" cy="437817"/>
              </a:xfrm>
              <a:custGeom>
                <a:avLst/>
                <a:gdLst>
                  <a:gd name="T0" fmla="*/ 54 w 54"/>
                  <a:gd name="T1" fmla="*/ 34 h 149"/>
                  <a:gd name="T2" fmla="*/ 27 w 54"/>
                  <a:gd name="T3" fmla="*/ 61 h 149"/>
                  <a:gd name="T4" fmla="*/ 54 w 54"/>
                  <a:gd name="T5" fmla="*/ 88 h 149"/>
                  <a:gd name="T6" fmla="*/ 27 w 54"/>
                  <a:gd name="T7" fmla="*/ 116 h 149"/>
                  <a:gd name="T8" fmla="*/ 48 w 54"/>
                  <a:gd name="T9" fmla="*/ 136 h 149"/>
                  <a:gd name="T10" fmla="*/ 35 w 54"/>
                  <a:gd name="T11" fmla="*/ 149 h 149"/>
                  <a:gd name="T12" fmla="*/ 1 w 54"/>
                  <a:gd name="T13" fmla="*/ 116 h 149"/>
                  <a:gd name="T14" fmla="*/ 29 w 54"/>
                  <a:gd name="T15" fmla="*/ 89 h 149"/>
                  <a:gd name="T16" fmla="*/ 0 w 54"/>
                  <a:gd name="T17" fmla="*/ 61 h 149"/>
                  <a:gd name="T18" fmla="*/ 28 w 54"/>
                  <a:gd name="T19" fmla="*/ 34 h 149"/>
                  <a:gd name="T20" fmla="*/ 7 w 54"/>
                  <a:gd name="T21" fmla="*/ 13 h 149"/>
                  <a:gd name="T22" fmla="*/ 20 w 54"/>
                  <a:gd name="T23" fmla="*/ 0 h 149"/>
                  <a:gd name="T24" fmla="*/ 54 w 54"/>
                  <a:gd name="T25" fmla="*/ 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49">
                    <a:moveTo>
                      <a:pt x="54" y="34"/>
                    </a:moveTo>
                    <a:cubicBezTo>
                      <a:pt x="45" y="43"/>
                      <a:pt x="36" y="52"/>
                      <a:pt x="27" y="61"/>
                    </a:cubicBezTo>
                    <a:cubicBezTo>
                      <a:pt x="36" y="70"/>
                      <a:pt x="45" y="79"/>
                      <a:pt x="54" y="88"/>
                    </a:cubicBezTo>
                    <a:cubicBezTo>
                      <a:pt x="45" y="97"/>
                      <a:pt x="36" y="106"/>
                      <a:pt x="27" y="116"/>
                    </a:cubicBezTo>
                    <a:cubicBezTo>
                      <a:pt x="34" y="123"/>
                      <a:pt x="41" y="130"/>
                      <a:pt x="48" y="136"/>
                    </a:cubicBezTo>
                    <a:cubicBezTo>
                      <a:pt x="43" y="141"/>
                      <a:pt x="39" y="145"/>
                      <a:pt x="35" y="149"/>
                    </a:cubicBezTo>
                    <a:cubicBezTo>
                      <a:pt x="24" y="138"/>
                      <a:pt x="13" y="127"/>
                      <a:pt x="1" y="116"/>
                    </a:cubicBezTo>
                    <a:cubicBezTo>
                      <a:pt x="10" y="107"/>
                      <a:pt x="19" y="98"/>
                      <a:pt x="29" y="89"/>
                    </a:cubicBezTo>
                    <a:cubicBezTo>
                      <a:pt x="19" y="80"/>
                      <a:pt x="10" y="71"/>
                      <a:pt x="0" y="61"/>
                    </a:cubicBezTo>
                    <a:cubicBezTo>
                      <a:pt x="10" y="52"/>
                      <a:pt x="19" y="43"/>
                      <a:pt x="28" y="34"/>
                    </a:cubicBezTo>
                    <a:cubicBezTo>
                      <a:pt x="21" y="27"/>
                      <a:pt x="14" y="20"/>
                      <a:pt x="7" y="13"/>
                    </a:cubicBezTo>
                    <a:cubicBezTo>
                      <a:pt x="12" y="8"/>
                      <a:pt x="16" y="4"/>
                      <a:pt x="20" y="0"/>
                    </a:cubicBezTo>
                    <a:cubicBezTo>
                      <a:pt x="31" y="11"/>
                      <a:pt x="42" y="22"/>
                      <a:pt x="54"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523" name="Freeform 25">
                <a:extLst>
                  <a:ext uri="{FF2B5EF4-FFF2-40B4-BE49-F238E27FC236}">
                    <a16:creationId xmlns:a16="http://schemas.microsoft.com/office/drawing/2014/main" id="{42D81F1C-F9E6-C8F3-5844-28392927904F}"/>
                  </a:ext>
                </a:extLst>
              </p:cNvPr>
              <p:cNvSpPr>
                <a:spLocks/>
              </p:cNvSpPr>
              <p:nvPr/>
            </p:nvSpPr>
            <p:spPr bwMode="auto">
              <a:xfrm>
                <a:off x="12659191" y="4171999"/>
                <a:ext cx="838597" cy="1154432"/>
              </a:xfrm>
              <a:custGeom>
                <a:avLst/>
                <a:gdLst>
                  <a:gd name="T0" fmla="*/ 293 w 368"/>
                  <a:gd name="T1" fmla="*/ 122 h 506"/>
                  <a:gd name="T2" fmla="*/ 290 w 368"/>
                  <a:gd name="T3" fmla="*/ 190 h 506"/>
                  <a:gd name="T4" fmla="*/ 290 w 368"/>
                  <a:gd name="T5" fmla="*/ 195 h 506"/>
                  <a:gd name="T6" fmla="*/ 297 w 368"/>
                  <a:gd name="T7" fmla="*/ 203 h 506"/>
                  <a:gd name="T8" fmla="*/ 306 w 368"/>
                  <a:gd name="T9" fmla="*/ 196 h 506"/>
                  <a:gd name="T10" fmla="*/ 313 w 368"/>
                  <a:gd name="T11" fmla="*/ 131 h 506"/>
                  <a:gd name="T12" fmla="*/ 319 w 368"/>
                  <a:gd name="T13" fmla="*/ 84 h 506"/>
                  <a:gd name="T14" fmla="*/ 342 w 368"/>
                  <a:gd name="T15" fmla="*/ 63 h 506"/>
                  <a:gd name="T16" fmla="*/ 367 w 368"/>
                  <a:gd name="T17" fmla="*/ 81 h 506"/>
                  <a:gd name="T18" fmla="*/ 368 w 368"/>
                  <a:gd name="T19" fmla="*/ 95 h 506"/>
                  <a:gd name="T20" fmla="*/ 354 w 368"/>
                  <a:gd name="T21" fmla="*/ 199 h 506"/>
                  <a:gd name="T22" fmla="*/ 342 w 368"/>
                  <a:gd name="T23" fmla="*/ 293 h 506"/>
                  <a:gd name="T24" fmla="*/ 333 w 368"/>
                  <a:gd name="T25" fmla="*/ 351 h 506"/>
                  <a:gd name="T26" fmla="*/ 321 w 368"/>
                  <a:gd name="T27" fmla="*/ 388 h 506"/>
                  <a:gd name="T28" fmla="*/ 303 w 368"/>
                  <a:gd name="T29" fmla="*/ 405 h 506"/>
                  <a:gd name="T30" fmla="*/ 300 w 368"/>
                  <a:gd name="T31" fmla="*/ 409 h 506"/>
                  <a:gd name="T32" fmla="*/ 293 w 368"/>
                  <a:gd name="T33" fmla="*/ 487 h 506"/>
                  <a:gd name="T34" fmla="*/ 273 w 368"/>
                  <a:gd name="T35" fmla="*/ 506 h 506"/>
                  <a:gd name="T36" fmla="*/ 165 w 368"/>
                  <a:gd name="T37" fmla="*/ 506 h 506"/>
                  <a:gd name="T38" fmla="*/ 144 w 368"/>
                  <a:gd name="T39" fmla="*/ 486 h 506"/>
                  <a:gd name="T40" fmla="*/ 137 w 368"/>
                  <a:gd name="T41" fmla="*/ 411 h 506"/>
                  <a:gd name="T42" fmla="*/ 135 w 368"/>
                  <a:gd name="T43" fmla="*/ 408 h 506"/>
                  <a:gd name="T44" fmla="*/ 96 w 368"/>
                  <a:gd name="T45" fmla="*/ 376 h 506"/>
                  <a:gd name="T46" fmla="*/ 29 w 368"/>
                  <a:gd name="T47" fmla="*/ 282 h 506"/>
                  <a:gd name="T48" fmla="*/ 11 w 368"/>
                  <a:gd name="T49" fmla="*/ 252 h 506"/>
                  <a:gd name="T50" fmla="*/ 33 w 368"/>
                  <a:gd name="T51" fmla="*/ 211 h 506"/>
                  <a:gd name="T52" fmla="*/ 55 w 368"/>
                  <a:gd name="T53" fmla="*/ 221 h 506"/>
                  <a:gd name="T54" fmla="*/ 84 w 368"/>
                  <a:gd name="T55" fmla="*/ 254 h 506"/>
                  <a:gd name="T56" fmla="*/ 91 w 368"/>
                  <a:gd name="T57" fmla="*/ 262 h 506"/>
                  <a:gd name="T58" fmla="*/ 93 w 368"/>
                  <a:gd name="T59" fmla="*/ 264 h 506"/>
                  <a:gd name="T60" fmla="*/ 106 w 368"/>
                  <a:gd name="T61" fmla="*/ 268 h 506"/>
                  <a:gd name="T62" fmla="*/ 112 w 368"/>
                  <a:gd name="T63" fmla="*/ 256 h 506"/>
                  <a:gd name="T64" fmla="*/ 110 w 368"/>
                  <a:gd name="T65" fmla="*/ 222 h 506"/>
                  <a:gd name="T66" fmla="*/ 87 w 368"/>
                  <a:gd name="T67" fmla="*/ 82 h 506"/>
                  <a:gd name="T68" fmla="*/ 84 w 368"/>
                  <a:gd name="T69" fmla="*/ 68 h 506"/>
                  <a:gd name="T70" fmla="*/ 104 w 368"/>
                  <a:gd name="T71" fmla="*/ 39 h 506"/>
                  <a:gd name="T72" fmla="*/ 133 w 368"/>
                  <a:gd name="T73" fmla="*/ 60 h 506"/>
                  <a:gd name="T74" fmla="*/ 156 w 368"/>
                  <a:gd name="T75" fmla="*/ 190 h 506"/>
                  <a:gd name="T76" fmla="*/ 170 w 368"/>
                  <a:gd name="T77" fmla="*/ 197 h 506"/>
                  <a:gd name="T78" fmla="*/ 174 w 368"/>
                  <a:gd name="T79" fmla="*/ 190 h 506"/>
                  <a:gd name="T80" fmla="*/ 171 w 368"/>
                  <a:gd name="T81" fmla="*/ 150 h 506"/>
                  <a:gd name="T82" fmla="*/ 167 w 368"/>
                  <a:gd name="T83" fmla="*/ 83 h 506"/>
                  <a:gd name="T84" fmla="*/ 164 w 368"/>
                  <a:gd name="T85" fmla="*/ 35 h 506"/>
                  <a:gd name="T86" fmla="*/ 169 w 368"/>
                  <a:gd name="T87" fmla="*/ 12 h 506"/>
                  <a:gd name="T88" fmla="*/ 196 w 368"/>
                  <a:gd name="T89" fmla="*/ 3 h 506"/>
                  <a:gd name="T90" fmla="*/ 213 w 368"/>
                  <a:gd name="T91" fmla="*/ 23 h 506"/>
                  <a:gd name="T92" fmla="*/ 217 w 368"/>
                  <a:gd name="T93" fmla="*/ 70 h 506"/>
                  <a:gd name="T94" fmla="*/ 221 w 368"/>
                  <a:gd name="T95" fmla="*/ 147 h 506"/>
                  <a:gd name="T96" fmla="*/ 224 w 368"/>
                  <a:gd name="T97" fmla="*/ 191 h 506"/>
                  <a:gd name="T98" fmla="*/ 225 w 368"/>
                  <a:gd name="T99" fmla="*/ 196 h 506"/>
                  <a:gd name="T100" fmla="*/ 233 w 368"/>
                  <a:gd name="T101" fmla="*/ 201 h 506"/>
                  <a:gd name="T102" fmla="*/ 240 w 368"/>
                  <a:gd name="T103" fmla="*/ 194 h 506"/>
                  <a:gd name="T104" fmla="*/ 242 w 368"/>
                  <a:gd name="T105" fmla="*/ 154 h 506"/>
                  <a:gd name="T106" fmla="*/ 246 w 368"/>
                  <a:gd name="T107" fmla="*/ 49 h 506"/>
                  <a:gd name="T108" fmla="*/ 262 w 368"/>
                  <a:gd name="T109" fmla="*/ 27 h 506"/>
                  <a:gd name="T110" fmla="*/ 288 w 368"/>
                  <a:gd name="T111" fmla="*/ 32 h 506"/>
                  <a:gd name="T112" fmla="*/ 296 w 368"/>
                  <a:gd name="T113" fmla="*/ 49 h 506"/>
                  <a:gd name="T114" fmla="*/ 295 w 368"/>
                  <a:gd name="T115" fmla="*/ 86 h 506"/>
                  <a:gd name="T116" fmla="*/ 293 w 368"/>
                  <a:gd name="T117" fmla="*/ 122 h 506"/>
                  <a:gd name="T118" fmla="*/ 293 w 368"/>
                  <a:gd name="T119" fmla="*/ 12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8" h="506">
                    <a:moveTo>
                      <a:pt x="293" y="122"/>
                    </a:moveTo>
                    <a:cubicBezTo>
                      <a:pt x="292" y="145"/>
                      <a:pt x="291" y="167"/>
                      <a:pt x="290" y="190"/>
                    </a:cubicBezTo>
                    <a:cubicBezTo>
                      <a:pt x="290" y="192"/>
                      <a:pt x="290" y="194"/>
                      <a:pt x="290" y="195"/>
                    </a:cubicBezTo>
                    <a:cubicBezTo>
                      <a:pt x="290" y="200"/>
                      <a:pt x="293" y="203"/>
                      <a:pt x="297" y="203"/>
                    </a:cubicBezTo>
                    <a:cubicBezTo>
                      <a:pt x="302" y="204"/>
                      <a:pt x="305" y="201"/>
                      <a:pt x="306" y="196"/>
                    </a:cubicBezTo>
                    <a:cubicBezTo>
                      <a:pt x="308" y="175"/>
                      <a:pt x="311" y="153"/>
                      <a:pt x="313" y="131"/>
                    </a:cubicBezTo>
                    <a:cubicBezTo>
                      <a:pt x="315" y="115"/>
                      <a:pt x="317" y="100"/>
                      <a:pt x="319" y="84"/>
                    </a:cubicBezTo>
                    <a:cubicBezTo>
                      <a:pt x="321" y="72"/>
                      <a:pt x="330" y="64"/>
                      <a:pt x="342" y="63"/>
                    </a:cubicBezTo>
                    <a:cubicBezTo>
                      <a:pt x="353" y="63"/>
                      <a:pt x="363" y="69"/>
                      <a:pt x="367" y="81"/>
                    </a:cubicBezTo>
                    <a:cubicBezTo>
                      <a:pt x="368" y="85"/>
                      <a:pt x="368" y="90"/>
                      <a:pt x="368" y="95"/>
                    </a:cubicBezTo>
                    <a:cubicBezTo>
                      <a:pt x="363" y="130"/>
                      <a:pt x="359" y="164"/>
                      <a:pt x="354" y="199"/>
                    </a:cubicBezTo>
                    <a:cubicBezTo>
                      <a:pt x="350" y="230"/>
                      <a:pt x="346" y="261"/>
                      <a:pt x="342" y="293"/>
                    </a:cubicBezTo>
                    <a:cubicBezTo>
                      <a:pt x="339" y="312"/>
                      <a:pt x="336" y="332"/>
                      <a:pt x="333" y="351"/>
                    </a:cubicBezTo>
                    <a:cubicBezTo>
                      <a:pt x="331" y="364"/>
                      <a:pt x="327" y="377"/>
                      <a:pt x="321" y="388"/>
                    </a:cubicBezTo>
                    <a:cubicBezTo>
                      <a:pt x="316" y="395"/>
                      <a:pt x="310" y="401"/>
                      <a:pt x="303" y="405"/>
                    </a:cubicBezTo>
                    <a:cubicBezTo>
                      <a:pt x="301" y="406"/>
                      <a:pt x="300" y="407"/>
                      <a:pt x="300" y="409"/>
                    </a:cubicBezTo>
                    <a:cubicBezTo>
                      <a:pt x="298" y="435"/>
                      <a:pt x="296" y="461"/>
                      <a:pt x="293" y="487"/>
                    </a:cubicBezTo>
                    <a:cubicBezTo>
                      <a:pt x="292" y="499"/>
                      <a:pt x="284" y="506"/>
                      <a:pt x="273" y="506"/>
                    </a:cubicBezTo>
                    <a:cubicBezTo>
                      <a:pt x="237" y="506"/>
                      <a:pt x="201" y="506"/>
                      <a:pt x="165" y="506"/>
                    </a:cubicBezTo>
                    <a:cubicBezTo>
                      <a:pt x="153" y="506"/>
                      <a:pt x="145" y="498"/>
                      <a:pt x="144" y="486"/>
                    </a:cubicBezTo>
                    <a:cubicBezTo>
                      <a:pt x="141" y="461"/>
                      <a:pt x="139" y="436"/>
                      <a:pt x="137" y="411"/>
                    </a:cubicBezTo>
                    <a:cubicBezTo>
                      <a:pt x="137" y="410"/>
                      <a:pt x="136" y="408"/>
                      <a:pt x="135" y="408"/>
                    </a:cubicBezTo>
                    <a:cubicBezTo>
                      <a:pt x="119" y="400"/>
                      <a:pt x="107" y="389"/>
                      <a:pt x="96" y="376"/>
                    </a:cubicBezTo>
                    <a:cubicBezTo>
                      <a:pt x="71" y="346"/>
                      <a:pt x="50" y="314"/>
                      <a:pt x="29" y="282"/>
                    </a:cubicBezTo>
                    <a:cubicBezTo>
                      <a:pt x="23" y="272"/>
                      <a:pt x="17" y="262"/>
                      <a:pt x="11" y="252"/>
                    </a:cubicBezTo>
                    <a:cubicBezTo>
                      <a:pt x="0" y="235"/>
                      <a:pt x="13" y="212"/>
                      <a:pt x="33" y="211"/>
                    </a:cubicBezTo>
                    <a:cubicBezTo>
                      <a:pt x="41" y="211"/>
                      <a:pt x="49" y="215"/>
                      <a:pt x="55" y="221"/>
                    </a:cubicBezTo>
                    <a:cubicBezTo>
                      <a:pt x="65" y="232"/>
                      <a:pt x="75" y="243"/>
                      <a:pt x="84" y="254"/>
                    </a:cubicBezTo>
                    <a:cubicBezTo>
                      <a:pt x="87" y="257"/>
                      <a:pt x="89" y="259"/>
                      <a:pt x="91" y="262"/>
                    </a:cubicBezTo>
                    <a:cubicBezTo>
                      <a:pt x="92" y="263"/>
                      <a:pt x="92" y="263"/>
                      <a:pt x="93" y="264"/>
                    </a:cubicBezTo>
                    <a:cubicBezTo>
                      <a:pt x="96" y="267"/>
                      <a:pt x="101" y="270"/>
                      <a:pt x="106" y="268"/>
                    </a:cubicBezTo>
                    <a:cubicBezTo>
                      <a:pt x="111" y="266"/>
                      <a:pt x="113" y="261"/>
                      <a:pt x="112" y="256"/>
                    </a:cubicBezTo>
                    <a:cubicBezTo>
                      <a:pt x="112" y="245"/>
                      <a:pt x="111" y="233"/>
                      <a:pt x="110" y="222"/>
                    </a:cubicBezTo>
                    <a:cubicBezTo>
                      <a:pt x="105" y="175"/>
                      <a:pt x="95" y="128"/>
                      <a:pt x="87" y="82"/>
                    </a:cubicBezTo>
                    <a:cubicBezTo>
                      <a:pt x="86" y="77"/>
                      <a:pt x="85" y="73"/>
                      <a:pt x="84" y="68"/>
                    </a:cubicBezTo>
                    <a:cubicBezTo>
                      <a:pt x="82" y="54"/>
                      <a:pt x="90" y="42"/>
                      <a:pt x="104" y="39"/>
                    </a:cubicBezTo>
                    <a:cubicBezTo>
                      <a:pt x="118" y="37"/>
                      <a:pt x="131" y="46"/>
                      <a:pt x="133" y="60"/>
                    </a:cubicBezTo>
                    <a:cubicBezTo>
                      <a:pt x="141" y="103"/>
                      <a:pt x="148" y="146"/>
                      <a:pt x="156" y="190"/>
                    </a:cubicBezTo>
                    <a:cubicBezTo>
                      <a:pt x="157" y="198"/>
                      <a:pt x="163" y="199"/>
                      <a:pt x="170" y="197"/>
                    </a:cubicBezTo>
                    <a:cubicBezTo>
                      <a:pt x="173" y="196"/>
                      <a:pt x="174" y="193"/>
                      <a:pt x="174" y="190"/>
                    </a:cubicBezTo>
                    <a:cubicBezTo>
                      <a:pt x="173" y="176"/>
                      <a:pt x="172" y="163"/>
                      <a:pt x="171" y="150"/>
                    </a:cubicBezTo>
                    <a:cubicBezTo>
                      <a:pt x="170" y="127"/>
                      <a:pt x="169" y="105"/>
                      <a:pt x="167" y="83"/>
                    </a:cubicBezTo>
                    <a:cubicBezTo>
                      <a:pt x="166" y="67"/>
                      <a:pt x="165" y="51"/>
                      <a:pt x="164" y="35"/>
                    </a:cubicBezTo>
                    <a:cubicBezTo>
                      <a:pt x="164" y="27"/>
                      <a:pt x="164" y="19"/>
                      <a:pt x="169" y="12"/>
                    </a:cubicBezTo>
                    <a:cubicBezTo>
                      <a:pt x="175" y="4"/>
                      <a:pt x="185" y="0"/>
                      <a:pt x="196" y="3"/>
                    </a:cubicBezTo>
                    <a:cubicBezTo>
                      <a:pt x="205" y="5"/>
                      <a:pt x="212" y="14"/>
                      <a:pt x="213" y="23"/>
                    </a:cubicBezTo>
                    <a:cubicBezTo>
                      <a:pt x="215" y="39"/>
                      <a:pt x="216" y="55"/>
                      <a:pt x="217" y="70"/>
                    </a:cubicBezTo>
                    <a:cubicBezTo>
                      <a:pt x="218" y="96"/>
                      <a:pt x="220" y="121"/>
                      <a:pt x="221" y="147"/>
                    </a:cubicBezTo>
                    <a:cubicBezTo>
                      <a:pt x="222" y="161"/>
                      <a:pt x="223" y="176"/>
                      <a:pt x="224" y="191"/>
                    </a:cubicBezTo>
                    <a:cubicBezTo>
                      <a:pt x="224" y="193"/>
                      <a:pt x="225" y="195"/>
                      <a:pt x="225" y="196"/>
                    </a:cubicBezTo>
                    <a:cubicBezTo>
                      <a:pt x="227" y="200"/>
                      <a:pt x="230" y="201"/>
                      <a:pt x="233" y="201"/>
                    </a:cubicBezTo>
                    <a:cubicBezTo>
                      <a:pt x="237" y="200"/>
                      <a:pt x="240" y="197"/>
                      <a:pt x="240" y="194"/>
                    </a:cubicBezTo>
                    <a:cubicBezTo>
                      <a:pt x="240" y="181"/>
                      <a:pt x="241" y="168"/>
                      <a:pt x="242" y="154"/>
                    </a:cubicBezTo>
                    <a:cubicBezTo>
                      <a:pt x="243" y="119"/>
                      <a:pt x="244" y="84"/>
                      <a:pt x="246" y="49"/>
                    </a:cubicBezTo>
                    <a:cubicBezTo>
                      <a:pt x="247" y="39"/>
                      <a:pt x="252" y="31"/>
                      <a:pt x="262" y="27"/>
                    </a:cubicBezTo>
                    <a:cubicBezTo>
                      <a:pt x="272" y="23"/>
                      <a:pt x="281" y="25"/>
                      <a:pt x="288" y="32"/>
                    </a:cubicBezTo>
                    <a:cubicBezTo>
                      <a:pt x="293" y="36"/>
                      <a:pt x="296" y="43"/>
                      <a:pt x="296" y="49"/>
                    </a:cubicBezTo>
                    <a:cubicBezTo>
                      <a:pt x="296" y="62"/>
                      <a:pt x="295" y="74"/>
                      <a:pt x="295" y="86"/>
                    </a:cubicBezTo>
                    <a:cubicBezTo>
                      <a:pt x="294" y="98"/>
                      <a:pt x="293" y="110"/>
                      <a:pt x="293" y="122"/>
                    </a:cubicBezTo>
                    <a:cubicBezTo>
                      <a:pt x="293" y="122"/>
                      <a:pt x="293" y="122"/>
                      <a:pt x="293" y="122"/>
                    </a:cubicBezTo>
                    <a:close/>
                  </a:path>
                </a:pathLst>
              </a:custGeom>
              <a:solidFill>
                <a:schemeClr val="bg2"/>
              </a:solidFill>
              <a:ln w="25400">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524" name="Freeform 9">
                <a:extLst>
                  <a:ext uri="{FF2B5EF4-FFF2-40B4-BE49-F238E27FC236}">
                    <a16:creationId xmlns:a16="http://schemas.microsoft.com/office/drawing/2014/main" id="{DEDA2A68-EB0D-78C1-20C6-9472F142060B}"/>
                  </a:ext>
                </a:extLst>
              </p:cNvPr>
              <p:cNvSpPr>
                <a:spLocks/>
              </p:cNvSpPr>
              <p:nvPr/>
            </p:nvSpPr>
            <p:spPr bwMode="auto">
              <a:xfrm>
                <a:off x="13705224" y="4612013"/>
                <a:ext cx="158062" cy="437817"/>
              </a:xfrm>
              <a:custGeom>
                <a:avLst/>
                <a:gdLst>
                  <a:gd name="T0" fmla="*/ 54 w 54"/>
                  <a:gd name="T1" fmla="*/ 34 h 149"/>
                  <a:gd name="T2" fmla="*/ 27 w 54"/>
                  <a:gd name="T3" fmla="*/ 61 h 149"/>
                  <a:gd name="T4" fmla="*/ 54 w 54"/>
                  <a:gd name="T5" fmla="*/ 88 h 149"/>
                  <a:gd name="T6" fmla="*/ 27 w 54"/>
                  <a:gd name="T7" fmla="*/ 116 h 149"/>
                  <a:gd name="T8" fmla="*/ 48 w 54"/>
                  <a:gd name="T9" fmla="*/ 136 h 149"/>
                  <a:gd name="T10" fmla="*/ 35 w 54"/>
                  <a:gd name="T11" fmla="*/ 149 h 149"/>
                  <a:gd name="T12" fmla="*/ 1 w 54"/>
                  <a:gd name="T13" fmla="*/ 116 h 149"/>
                  <a:gd name="T14" fmla="*/ 29 w 54"/>
                  <a:gd name="T15" fmla="*/ 89 h 149"/>
                  <a:gd name="T16" fmla="*/ 0 w 54"/>
                  <a:gd name="T17" fmla="*/ 61 h 149"/>
                  <a:gd name="T18" fmla="*/ 28 w 54"/>
                  <a:gd name="T19" fmla="*/ 34 h 149"/>
                  <a:gd name="T20" fmla="*/ 7 w 54"/>
                  <a:gd name="T21" fmla="*/ 13 h 149"/>
                  <a:gd name="T22" fmla="*/ 20 w 54"/>
                  <a:gd name="T23" fmla="*/ 0 h 149"/>
                  <a:gd name="T24" fmla="*/ 54 w 54"/>
                  <a:gd name="T25" fmla="*/ 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49">
                    <a:moveTo>
                      <a:pt x="54" y="34"/>
                    </a:moveTo>
                    <a:cubicBezTo>
                      <a:pt x="45" y="43"/>
                      <a:pt x="36" y="52"/>
                      <a:pt x="27" y="61"/>
                    </a:cubicBezTo>
                    <a:cubicBezTo>
                      <a:pt x="36" y="70"/>
                      <a:pt x="45" y="79"/>
                      <a:pt x="54" y="88"/>
                    </a:cubicBezTo>
                    <a:cubicBezTo>
                      <a:pt x="45" y="97"/>
                      <a:pt x="36" y="106"/>
                      <a:pt x="27" y="116"/>
                    </a:cubicBezTo>
                    <a:cubicBezTo>
                      <a:pt x="34" y="123"/>
                      <a:pt x="41" y="130"/>
                      <a:pt x="48" y="136"/>
                    </a:cubicBezTo>
                    <a:cubicBezTo>
                      <a:pt x="43" y="141"/>
                      <a:pt x="39" y="145"/>
                      <a:pt x="35" y="149"/>
                    </a:cubicBezTo>
                    <a:cubicBezTo>
                      <a:pt x="24" y="138"/>
                      <a:pt x="13" y="127"/>
                      <a:pt x="1" y="116"/>
                    </a:cubicBezTo>
                    <a:cubicBezTo>
                      <a:pt x="10" y="107"/>
                      <a:pt x="19" y="98"/>
                      <a:pt x="29" y="89"/>
                    </a:cubicBezTo>
                    <a:cubicBezTo>
                      <a:pt x="19" y="80"/>
                      <a:pt x="10" y="71"/>
                      <a:pt x="0" y="61"/>
                    </a:cubicBezTo>
                    <a:cubicBezTo>
                      <a:pt x="10" y="52"/>
                      <a:pt x="19" y="43"/>
                      <a:pt x="28" y="34"/>
                    </a:cubicBezTo>
                    <a:cubicBezTo>
                      <a:pt x="21" y="27"/>
                      <a:pt x="14" y="20"/>
                      <a:pt x="7" y="13"/>
                    </a:cubicBezTo>
                    <a:cubicBezTo>
                      <a:pt x="12" y="8"/>
                      <a:pt x="16" y="4"/>
                      <a:pt x="20" y="0"/>
                    </a:cubicBezTo>
                    <a:cubicBezTo>
                      <a:pt x="31" y="11"/>
                      <a:pt x="42" y="22"/>
                      <a:pt x="54"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525" name="Freeform 9">
                <a:extLst>
                  <a:ext uri="{FF2B5EF4-FFF2-40B4-BE49-F238E27FC236}">
                    <a16:creationId xmlns:a16="http://schemas.microsoft.com/office/drawing/2014/main" id="{A7EB8E36-EA6B-40C0-4793-122A68E7F656}"/>
                  </a:ext>
                </a:extLst>
              </p:cNvPr>
              <p:cNvSpPr>
                <a:spLocks/>
              </p:cNvSpPr>
              <p:nvPr/>
            </p:nvSpPr>
            <p:spPr bwMode="auto">
              <a:xfrm>
                <a:off x="12296746" y="4612013"/>
                <a:ext cx="158062" cy="437817"/>
              </a:xfrm>
              <a:custGeom>
                <a:avLst/>
                <a:gdLst>
                  <a:gd name="T0" fmla="*/ 54 w 54"/>
                  <a:gd name="T1" fmla="*/ 34 h 149"/>
                  <a:gd name="T2" fmla="*/ 27 w 54"/>
                  <a:gd name="T3" fmla="*/ 61 h 149"/>
                  <a:gd name="T4" fmla="*/ 54 w 54"/>
                  <a:gd name="T5" fmla="*/ 88 h 149"/>
                  <a:gd name="T6" fmla="*/ 27 w 54"/>
                  <a:gd name="T7" fmla="*/ 116 h 149"/>
                  <a:gd name="T8" fmla="*/ 48 w 54"/>
                  <a:gd name="T9" fmla="*/ 136 h 149"/>
                  <a:gd name="T10" fmla="*/ 35 w 54"/>
                  <a:gd name="T11" fmla="*/ 149 h 149"/>
                  <a:gd name="T12" fmla="*/ 1 w 54"/>
                  <a:gd name="T13" fmla="*/ 116 h 149"/>
                  <a:gd name="T14" fmla="*/ 29 w 54"/>
                  <a:gd name="T15" fmla="*/ 89 h 149"/>
                  <a:gd name="T16" fmla="*/ 0 w 54"/>
                  <a:gd name="T17" fmla="*/ 61 h 149"/>
                  <a:gd name="T18" fmla="*/ 28 w 54"/>
                  <a:gd name="T19" fmla="*/ 34 h 149"/>
                  <a:gd name="T20" fmla="*/ 7 w 54"/>
                  <a:gd name="T21" fmla="*/ 13 h 149"/>
                  <a:gd name="T22" fmla="*/ 20 w 54"/>
                  <a:gd name="T23" fmla="*/ 0 h 149"/>
                  <a:gd name="T24" fmla="*/ 54 w 54"/>
                  <a:gd name="T25" fmla="*/ 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49">
                    <a:moveTo>
                      <a:pt x="54" y="34"/>
                    </a:moveTo>
                    <a:cubicBezTo>
                      <a:pt x="45" y="43"/>
                      <a:pt x="36" y="52"/>
                      <a:pt x="27" y="61"/>
                    </a:cubicBezTo>
                    <a:cubicBezTo>
                      <a:pt x="36" y="70"/>
                      <a:pt x="45" y="79"/>
                      <a:pt x="54" y="88"/>
                    </a:cubicBezTo>
                    <a:cubicBezTo>
                      <a:pt x="45" y="97"/>
                      <a:pt x="36" y="106"/>
                      <a:pt x="27" y="116"/>
                    </a:cubicBezTo>
                    <a:cubicBezTo>
                      <a:pt x="34" y="123"/>
                      <a:pt x="41" y="130"/>
                      <a:pt x="48" y="136"/>
                    </a:cubicBezTo>
                    <a:cubicBezTo>
                      <a:pt x="43" y="141"/>
                      <a:pt x="39" y="145"/>
                      <a:pt x="35" y="149"/>
                    </a:cubicBezTo>
                    <a:cubicBezTo>
                      <a:pt x="24" y="138"/>
                      <a:pt x="13" y="127"/>
                      <a:pt x="1" y="116"/>
                    </a:cubicBezTo>
                    <a:cubicBezTo>
                      <a:pt x="10" y="107"/>
                      <a:pt x="19" y="98"/>
                      <a:pt x="29" y="89"/>
                    </a:cubicBezTo>
                    <a:cubicBezTo>
                      <a:pt x="19" y="80"/>
                      <a:pt x="10" y="71"/>
                      <a:pt x="0" y="61"/>
                    </a:cubicBezTo>
                    <a:cubicBezTo>
                      <a:pt x="10" y="52"/>
                      <a:pt x="19" y="43"/>
                      <a:pt x="28" y="34"/>
                    </a:cubicBezTo>
                    <a:cubicBezTo>
                      <a:pt x="21" y="27"/>
                      <a:pt x="14" y="20"/>
                      <a:pt x="7" y="13"/>
                    </a:cubicBezTo>
                    <a:cubicBezTo>
                      <a:pt x="12" y="8"/>
                      <a:pt x="16" y="4"/>
                      <a:pt x="20" y="0"/>
                    </a:cubicBezTo>
                    <a:cubicBezTo>
                      <a:pt x="31" y="11"/>
                      <a:pt x="42" y="22"/>
                      <a:pt x="54"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526" name="Freeform 9">
                <a:extLst>
                  <a:ext uri="{FF2B5EF4-FFF2-40B4-BE49-F238E27FC236}">
                    <a16:creationId xmlns:a16="http://schemas.microsoft.com/office/drawing/2014/main" id="{A95A78D4-A2A6-5C1E-DD2C-BE6063DC6D99}"/>
                  </a:ext>
                </a:extLst>
              </p:cNvPr>
              <p:cNvSpPr>
                <a:spLocks/>
              </p:cNvSpPr>
              <p:nvPr/>
            </p:nvSpPr>
            <p:spPr bwMode="auto">
              <a:xfrm>
                <a:off x="12449256" y="4612013"/>
                <a:ext cx="158062" cy="437817"/>
              </a:xfrm>
              <a:custGeom>
                <a:avLst/>
                <a:gdLst>
                  <a:gd name="T0" fmla="*/ 54 w 54"/>
                  <a:gd name="T1" fmla="*/ 34 h 149"/>
                  <a:gd name="T2" fmla="*/ 27 w 54"/>
                  <a:gd name="T3" fmla="*/ 61 h 149"/>
                  <a:gd name="T4" fmla="*/ 54 w 54"/>
                  <a:gd name="T5" fmla="*/ 88 h 149"/>
                  <a:gd name="T6" fmla="*/ 27 w 54"/>
                  <a:gd name="T7" fmla="*/ 116 h 149"/>
                  <a:gd name="T8" fmla="*/ 48 w 54"/>
                  <a:gd name="T9" fmla="*/ 136 h 149"/>
                  <a:gd name="T10" fmla="*/ 35 w 54"/>
                  <a:gd name="T11" fmla="*/ 149 h 149"/>
                  <a:gd name="T12" fmla="*/ 1 w 54"/>
                  <a:gd name="T13" fmla="*/ 116 h 149"/>
                  <a:gd name="T14" fmla="*/ 29 w 54"/>
                  <a:gd name="T15" fmla="*/ 89 h 149"/>
                  <a:gd name="T16" fmla="*/ 0 w 54"/>
                  <a:gd name="T17" fmla="*/ 61 h 149"/>
                  <a:gd name="T18" fmla="*/ 28 w 54"/>
                  <a:gd name="T19" fmla="*/ 34 h 149"/>
                  <a:gd name="T20" fmla="*/ 7 w 54"/>
                  <a:gd name="T21" fmla="*/ 13 h 149"/>
                  <a:gd name="T22" fmla="*/ 20 w 54"/>
                  <a:gd name="T23" fmla="*/ 0 h 149"/>
                  <a:gd name="T24" fmla="*/ 54 w 54"/>
                  <a:gd name="T25" fmla="*/ 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49">
                    <a:moveTo>
                      <a:pt x="54" y="34"/>
                    </a:moveTo>
                    <a:cubicBezTo>
                      <a:pt x="45" y="43"/>
                      <a:pt x="36" y="52"/>
                      <a:pt x="27" y="61"/>
                    </a:cubicBezTo>
                    <a:cubicBezTo>
                      <a:pt x="36" y="70"/>
                      <a:pt x="45" y="79"/>
                      <a:pt x="54" y="88"/>
                    </a:cubicBezTo>
                    <a:cubicBezTo>
                      <a:pt x="45" y="97"/>
                      <a:pt x="36" y="106"/>
                      <a:pt x="27" y="116"/>
                    </a:cubicBezTo>
                    <a:cubicBezTo>
                      <a:pt x="34" y="123"/>
                      <a:pt x="41" y="130"/>
                      <a:pt x="48" y="136"/>
                    </a:cubicBezTo>
                    <a:cubicBezTo>
                      <a:pt x="43" y="141"/>
                      <a:pt x="39" y="145"/>
                      <a:pt x="35" y="149"/>
                    </a:cubicBezTo>
                    <a:cubicBezTo>
                      <a:pt x="24" y="138"/>
                      <a:pt x="13" y="127"/>
                      <a:pt x="1" y="116"/>
                    </a:cubicBezTo>
                    <a:cubicBezTo>
                      <a:pt x="10" y="107"/>
                      <a:pt x="19" y="98"/>
                      <a:pt x="29" y="89"/>
                    </a:cubicBezTo>
                    <a:cubicBezTo>
                      <a:pt x="19" y="80"/>
                      <a:pt x="10" y="71"/>
                      <a:pt x="0" y="61"/>
                    </a:cubicBezTo>
                    <a:cubicBezTo>
                      <a:pt x="10" y="52"/>
                      <a:pt x="19" y="43"/>
                      <a:pt x="28" y="34"/>
                    </a:cubicBezTo>
                    <a:cubicBezTo>
                      <a:pt x="21" y="27"/>
                      <a:pt x="14" y="20"/>
                      <a:pt x="7" y="13"/>
                    </a:cubicBezTo>
                    <a:cubicBezTo>
                      <a:pt x="12" y="8"/>
                      <a:pt x="16" y="4"/>
                      <a:pt x="20" y="0"/>
                    </a:cubicBezTo>
                    <a:cubicBezTo>
                      <a:pt x="31" y="11"/>
                      <a:pt x="42" y="22"/>
                      <a:pt x="54"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a:ea typeface="+mn-ea"/>
                  <a:cs typeface="+mn-cs"/>
                </a:endParaRPr>
              </a:p>
            </p:txBody>
          </p:sp>
        </p:grpSp>
        <p:grpSp>
          <p:nvGrpSpPr>
            <p:cNvPr id="205" name="Group 204">
              <a:extLst>
                <a:ext uri="{FF2B5EF4-FFF2-40B4-BE49-F238E27FC236}">
                  <a16:creationId xmlns:a16="http://schemas.microsoft.com/office/drawing/2014/main" id="{87E82CED-743B-F01E-E8F3-6DD1CC36BEAA}"/>
                </a:ext>
              </a:extLst>
            </p:cNvPr>
            <p:cNvGrpSpPr/>
            <p:nvPr/>
          </p:nvGrpSpPr>
          <p:grpSpPr>
            <a:xfrm>
              <a:off x="8984190" y="4163417"/>
              <a:ext cx="611221" cy="845242"/>
              <a:chOff x="8984190" y="4163417"/>
              <a:chExt cx="611221" cy="845242"/>
            </a:xfrm>
          </p:grpSpPr>
          <p:sp>
            <p:nvSpPr>
              <p:cNvPr id="206" name="Freeform 132">
                <a:extLst>
                  <a:ext uri="{FF2B5EF4-FFF2-40B4-BE49-F238E27FC236}">
                    <a16:creationId xmlns:a16="http://schemas.microsoft.com/office/drawing/2014/main" id="{70EA6C8B-837D-DCB0-C406-AE661CE43E42}"/>
                  </a:ext>
                </a:extLst>
              </p:cNvPr>
              <p:cNvSpPr/>
              <p:nvPr/>
            </p:nvSpPr>
            <p:spPr>
              <a:xfrm>
                <a:off x="9057726" y="4163417"/>
                <a:ext cx="448647" cy="449934"/>
              </a:xfrm>
              <a:custGeom>
                <a:avLst/>
                <a:gdLst>
                  <a:gd name="connsiteX0" fmla="*/ 233916 w 797442"/>
                  <a:gd name="connsiteY0" fmla="*/ 0 h 813390"/>
                  <a:gd name="connsiteX1" fmla="*/ 558209 w 797442"/>
                  <a:gd name="connsiteY1" fmla="*/ 0 h 813390"/>
                  <a:gd name="connsiteX2" fmla="*/ 590107 w 797442"/>
                  <a:gd name="connsiteY2" fmla="*/ 212651 h 813390"/>
                  <a:gd name="connsiteX3" fmla="*/ 797442 w 797442"/>
                  <a:gd name="connsiteY3" fmla="*/ 611372 h 813390"/>
                  <a:gd name="connsiteX4" fmla="*/ 414670 w 797442"/>
                  <a:gd name="connsiteY4" fmla="*/ 813390 h 813390"/>
                  <a:gd name="connsiteX5" fmla="*/ 0 w 797442"/>
                  <a:gd name="connsiteY5" fmla="*/ 606056 h 813390"/>
                  <a:gd name="connsiteX6" fmla="*/ 175437 w 797442"/>
                  <a:gd name="connsiteY6" fmla="*/ 260497 h 813390"/>
                  <a:gd name="connsiteX7" fmla="*/ 233916 w 797442"/>
                  <a:gd name="connsiteY7" fmla="*/ 0 h 813390"/>
                  <a:gd name="connsiteX0" fmla="*/ 239745 w 803271"/>
                  <a:gd name="connsiteY0" fmla="*/ 0 h 813390"/>
                  <a:gd name="connsiteX1" fmla="*/ 564038 w 803271"/>
                  <a:gd name="connsiteY1" fmla="*/ 0 h 813390"/>
                  <a:gd name="connsiteX2" fmla="*/ 595936 w 803271"/>
                  <a:gd name="connsiteY2" fmla="*/ 212651 h 813390"/>
                  <a:gd name="connsiteX3" fmla="*/ 803271 w 803271"/>
                  <a:gd name="connsiteY3" fmla="*/ 611372 h 813390"/>
                  <a:gd name="connsiteX4" fmla="*/ 420499 w 803271"/>
                  <a:gd name="connsiteY4" fmla="*/ 813390 h 813390"/>
                  <a:gd name="connsiteX5" fmla="*/ 5829 w 803271"/>
                  <a:gd name="connsiteY5" fmla="*/ 606056 h 813390"/>
                  <a:gd name="connsiteX6" fmla="*/ 181266 w 803271"/>
                  <a:gd name="connsiteY6" fmla="*/ 260497 h 813390"/>
                  <a:gd name="connsiteX7" fmla="*/ 239745 w 803271"/>
                  <a:gd name="connsiteY7" fmla="*/ 0 h 813390"/>
                  <a:gd name="connsiteX0" fmla="*/ 239745 w 803271"/>
                  <a:gd name="connsiteY0" fmla="*/ 0 h 813390"/>
                  <a:gd name="connsiteX1" fmla="*/ 564038 w 803271"/>
                  <a:gd name="connsiteY1" fmla="*/ 0 h 813390"/>
                  <a:gd name="connsiteX2" fmla="*/ 595936 w 803271"/>
                  <a:gd name="connsiteY2" fmla="*/ 212651 h 813390"/>
                  <a:gd name="connsiteX3" fmla="*/ 803271 w 803271"/>
                  <a:gd name="connsiteY3" fmla="*/ 611372 h 813390"/>
                  <a:gd name="connsiteX4" fmla="*/ 420499 w 803271"/>
                  <a:gd name="connsiteY4" fmla="*/ 813390 h 813390"/>
                  <a:gd name="connsiteX5" fmla="*/ 5829 w 803271"/>
                  <a:gd name="connsiteY5" fmla="*/ 606056 h 813390"/>
                  <a:gd name="connsiteX6" fmla="*/ 181266 w 803271"/>
                  <a:gd name="connsiteY6" fmla="*/ 260497 h 813390"/>
                  <a:gd name="connsiteX7" fmla="*/ 239745 w 803271"/>
                  <a:gd name="connsiteY7" fmla="*/ 0 h 813390"/>
                  <a:gd name="connsiteX0" fmla="*/ 239745 w 806222"/>
                  <a:gd name="connsiteY0" fmla="*/ 0 h 813390"/>
                  <a:gd name="connsiteX1" fmla="*/ 564038 w 806222"/>
                  <a:gd name="connsiteY1" fmla="*/ 0 h 813390"/>
                  <a:gd name="connsiteX2" fmla="*/ 595936 w 806222"/>
                  <a:gd name="connsiteY2" fmla="*/ 212651 h 813390"/>
                  <a:gd name="connsiteX3" fmla="*/ 803271 w 806222"/>
                  <a:gd name="connsiteY3" fmla="*/ 611372 h 813390"/>
                  <a:gd name="connsiteX4" fmla="*/ 420499 w 806222"/>
                  <a:gd name="connsiteY4" fmla="*/ 813390 h 813390"/>
                  <a:gd name="connsiteX5" fmla="*/ 5829 w 806222"/>
                  <a:gd name="connsiteY5" fmla="*/ 606056 h 813390"/>
                  <a:gd name="connsiteX6" fmla="*/ 181266 w 806222"/>
                  <a:gd name="connsiteY6" fmla="*/ 260497 h 813390"/>
                  <a:gd name="connsiteX7" fmla="*/ 239745 w 806222"/>
                  <a:gd name="connsiteY7" fmla="*/ 0 h 813390"/>
                  <a:gd name="connsiteX0" fmla="*/ 239745 w 806222"/>
                  <a:gd name="connsiteY0" fmla="*/ 0 h 813390"/>
                  <a:gd name="connsiteX1" fmla="*/ 564038 w 806222"/>
                  <a:gd name="connsiteY1" fmla="*/ 0 h 813390"/>
                  <a:gd name="connsiteX2" fmla="*/ 595936 w 806222"/>
                  <a:gd name="connsiteY2" fmla="*/ 212651 h 813390"/>
                  <a:gd name="connsiteX3" fmla="*/ 803271 w 806222"/>
                  <a:gd name="connsiteY3" fmla="*/ 611372 h 813390"/>
                  <a:gd name="connsiteX4" fmla="*/ 420499 w 806222"/>
                  <a:gd name="connsiteY4" fmla="*/ 813390 h 813390"/>
                  <a:gd name="connsiteX5" fmla="*/ 5829 w 806222"/>
                  <a:gd name="connsiteY5" fmla="*/ 606056 h 813390"/>
                  <a:gd name="connsiteX6" fmla="*/ 181266 w 806222"/>
                  <a:gd name="connsiteY6" fmla="*/ 260497 h 813390"/>
                  <a:gd name="connsiteX7" fmla="*/ 239745 w 806222"/>
                  <a:gd name="connsiteY7" fmla="*/ 0 h 813390"/>
                  <a:gd name="connsiteX0" fmla="*/ 239745 w 806222"/>
                  <a:gd name="connsiteY0" fmla="*/ 0 h 827975"/>
                  <a:gd name="connsiteX1" fmla="*/ 564038 w 806222"/>
                  <a:gd name="connsiteY1" fmla="*/ 0 h 827975"/>
                  <a:gd name="connsiteX2" fmla="*/ 595936 w 806222"/>
                  <a:gd name="connsiteY2" fmla="*/ 212651 h 827975"/>
                  <a:gd name="connsiteX3" fmla="*/ 803271 w 806222"/>
                  <a:gd name="connsiteY3" fmla="*/ 611372 h 827975"/>
                  <a:gd name="connsiteX4" fmla="*/ 420499 w 806222"/>
                  <a:gd name="connsiteY4" fmla="*/ 813390 h 827975"/>
                  <a:gd name="connsiteX5" fmla="*/ 5829 w 806222"/>
                  <a:gd name="connsiteY5" fmla="*/ 606056 h 827975"/>
                  <a:gd name="connsiteX6" fmla="*/ 181266 w 806222"/>
                  <a:gd name="connsiteY6" fmla="*/ 260497 h 827975"/>
                  <a:gd name="connsiteX7" fmla="*/ 239745 w 806222"/>
                  <a:gd name="connsiteY7" fmla="*/ 0 h 827975"/>
                  <a:gd name="connsiteX0" fmla="*/ 239745 w 806222"/>
                  <a:gd name="connsiteY0" fmla="*/ 0 h 827975"/>
                  <a:gd name="connsiteX1" fmla="*/ 564038 w 806222"/>
                  <a:gd name="connsiteY1" fmla="*/ 0 h 827975"/>
                  <a:gd name="connsiteX2" fmla="*/ 595936 w 806222"/>
                  <a:gd name="connsiteY2" fmla="*/ 212651 h 827975"/>
                  <a:gd name="connsiteX3" fmla="*/ 803271 w 806222"/>
                  <a:gd name="connsiteY3" fmla="*/ 611372 h 827975"/>
                  <a:gd name="connsiteX4" fmla="*/ 420499 w 806222"/>
                  <a:gd name="connsiteY4" fmla="*/ 813390 h 827975"/>
                  <a:gd name="connsiteX5" fmla="*/ 5829 w 806222"/>
                  <a:gd name="connsiteY5" fmla="*/ 606056 h 827975"/>
                  <a:gd name="connsiteX6" fmla="*/ 181266 w 806222"/>
                  <a:gd name="connsiteY6" fmla="*/ 260497 h 827975"/>
                  <a:gd name="connsiteX7" fmla="*/ 239745 w 806222"/>
                  <a:gd name="connsiteY7" fmla="*/ 0 h 827975"/>
                  <a:gd name="connsiteX0" fmla="*/ 239745 w 806222"/>
                  <a:gd name="connsiteY0" fmla="*/ 0 h 813390"/>
                  <a:gd name="connsiteX1" fmla="*/ 564038 w 806222"/>
                  <a:gd name="connsiteY1" fmla="*/ 0 h 813390"/>
                  <a:gd name="connsiteX2" fmla="*/ 595936 w 806222"/>
                  <a:gd name="connsiteY2" fmla="*/ 212651 h 813390"/>
                  <a:gd name="connsiteX3" fmla="*/ 803271 w 806222"/>
                  <a:gd name="connsiteY3" fmla="*/ 611372 h 813390"/>
                  <a:gd name="connsiteX4" fmla="*/ 420499 w 806222"/>
                  <a:gd name="connsiteY4" fmla="*/ 813390 h 813390"/>
                  <a:gd name="connsiteX5" fmla="*/ 5829 w 806222"/>
                  <a:gd name="connsiteY5" fmla="*/ 606056 h 813390"/>
                  <a:gd name="connsiteX6" fmla="*/ 181266 w 806222"/>
                  <a:gd name="connsiteY6" fmla="*/ 260497 h 813390"/>
                  <a:gd name="connsiteX7" fmla="*/ 239745 w 806222"/>
                  <a:gd name="connsiteY7" fmla="*/ 0 h 813390"/>
                  <a:gd name="connsiteX0" fmla="*/ 239745 w 806222"/>
                  <a:gd name="connsiteY0" fmla="*/ 0 h 813390"/>
                  <a:gd name="connsiteX1" fmla="*/ 564038 w 806222"/>
                  <a:gd name="connsiteY1" fmla="*/ 0 h 813390"/>
                  <a:gd name="connsiteX2" fmla="*/ 595936 w 806222"/>
                  <a:gd name="connsiteY2" fmla="*/ 212651 h 813390"/>
                  <a:gd name="connsiteX3" fmla="*/ 803271 w 806222"/>
                  <a:gd name="connsiteY3" fmla="*/ 611372 h 813390"/>
                  <a:gd name="connsiteX4" fmla="*/ 420499 w 806222"/>
                  <a:gd name="connsiteY4" fmla="*/ 813390 h 813390"/>
                  <a:gd name="connsiteX5" fmla="*/ 5829 w 806222"/>
                  <a:gd name="connsiteY5" fmla="*/ 606056 h 813390"/>
                  <a:gd name="connsiteX6" fmla="*/ 181266 w 806222"/>
                  <a:gd name="connsiteY6" fmla="*/ 260497 h 813390"/>
                  <a:gd name="connsiteX7" fmla="*/ 239745 w 806222"/>
                  <a:gd name="connsiteY7" fmla="*/ 0 h 813390"/>
                  <a:gd name="connsiteX0" fmla="*/ 235417 w 801894"/>
                  <a:gd name="connsiteY0" fmla="*/ 0 h 813390"/>
                  <a:gd name="connsiteX1" fmla="*/ 559710 w 801894"/>
                  <a:gd name="connsiteY1" fmla="*/ 0 h 813390"/>
                  <a:gd name="connsiteX2" fmla="*/ 591608 w 801894"/>
                  <a:gd name="connsiteY2" fmla="*/ 212651 h 813390"/>
                  <a:gd name="connsiteX3" fmla="*/ 798943 w 801894"/>
                  <a:gd name="connsiteY3" fmla="*/ 611372 h 813390"/>
                  <a:gd name="connsiteX4" fmla="*/ 416171 w 801894"/>
                  <a:gd name="connsiteY4" fmla="*/ 813390 h 813390"/>
                  <a:gd name="connsiteX5" fmla="*/ 1501 w 801894"/>
                  <a:gd name="connsiteY5" fmla="*/ 606056 h 813390"/>
                  <a:gd name="connsiteX6" fmla="*/ 176938 w 801894"/>
                  <a:gd name="connsiteY6" fmla="*/ 260497 h 813390"/>
                  <a:gd name="connsiteX7" fmla="*/ 235417 w 801894"/>
                  <a:gd name="connsiteY7" fmla="*/ 0 h 813390"/>
                  <a:gd name="connsiteX0" fmla="*/ 235417 w 801894"/>
                  <a:gd name="connsiteY0" fmla="*/ 0 h 813390"/>
                  <a:gd name="connsiteX1" fmla="*/ 559710 w 801894"/>
                  <a:gd name="connsiteY1" fmla="*/ 0 h 813390"/>
                  <a:gd name="connsiteX2" fmla="*/ 591608 w 801894"/>
                  <a:gd name="connsiteY2" fmla="*/ 212651 h 813390"/>
                  <a:gd name="connsiteX3" fmla="*/ 798943 w 801894"/>
                  <a:gd name="connsiteY3" fmla="*/ 611372 h 813390"/>
                  <a:gd name="connsiteX4" fmla="*/ 416171 w 801894"/>
                  <a:gd name="connsiteY4" fmla="*/ 813390 h 813390"/>
                  <a:gd name="connsiteX5" fmla="*/ 1501 w 801894"/>
                  <a:gd name="connsiteY5" fmla="*/ 606056 h 813390"/>
                  <a:gd name="connsiteX6" fmla="*/ 176938 w 801894"/>
                  <a:gd name="connsiteY6" fmla="*/ 260497 h 813390"/>
                  <a:gd name="connsiteX7" fmla="*/ 235417 w 801894"/>
                  <a:gd name="connsiteY7" fmla="*/ 0 h 813390"/>
                  <a:gd name="connsiteX0" fmla="*/ 235417 w 801894"/>
                  <a:gd name="connsiteY0" fmla="*/ 0 h 813390"/>
                  <a:gd name="connsiteX1" fmla="*/ 559710 w 801894"/>
                  <a:gd name="connsiteY1" fmla="*/ 0 h 813390"/>
                  <a:gd name="connsiteX2" fmla="*/ 591608 w 801894"/>
                  <a:gd name="connsiteY2" fmla="*/ 212651 h 813390"/>
                  <a:gd name="connsiteX3" fmla="*/ 798943 w 801894"/>
                  <a:gd name="connsiteY3" fmla="*/ 611372 h 813390"/>
                  <a:gd name="connsiteX4" fmla="*/ 416171 w 801894"/>
                  <a:gd name="connsiteY4" fmla="*/ 813390 h 813390"/>
                  <a:gd name="connsiteX5" fmla="*/ 1501 w 801894"/>
                  <a:gd name="connsiteY5" fmla="*/ 606056 h 813390"/>
                  <a:gd name="connsiteX6" fmla="*/ 176938 w 801894"/>
                  <a:gd name="connsiteY6" fmla="*/ 260497 h 813390"/>
                  <a:gd name="connsiteX7" fmla="*/ 235417 w 801894"/>
                  <a:gd name="connsiteY7" fmla="*/ 0 h 813390"/>
                  <a:gd name="connsiteX0" fmla="*/ 244587 w 811064"/>
                  <a:gd name="connsiteY0" fmla="*/ 0 h 813390"/>
                  <a:gd name="connsiteX1" fmla="*/ 568880 w 811064"/>
                  <a:gd name="connsiteY1" fmla="*/ 0 h 813390"/>
                  <a:gd name="connsiteX2" fmla="*/ 600778 w 811064"/>
                  <a:gd name="connsiteY2" fmla="*/ 212651 h 813390"/>
                  <a:gd name="connsiteX3" fmla="*/ 808113 w 811064"/>
                  <a:gd name="connsiteY3" fmla="*/ 611372 h 813390"/>
                  <a:gd name="connsiteX4" fmla="*/ 425341 w 811064"/>
                  <a:gd name="connsiteY4" fmla="*/ 813390 h 813390"/>
                  <a:gd name="connsiteX5" fmla="*/ 1434 w 811064"/>
                  <a:gd name="connsiteY5" fmla="*/ 606056 h 813390"/>
                  <a:gd name="connsiteX6" fmla="*/ 186108 w 811064"/>
                  <a:gd name="connsiteY6" fmla="*/ 260497 h 813390"/>
                  <a:gd name="connsiteX7" fmla="*/ 244587 w 811064"/>
                  <a:gd name="connsiteY7" fmla="*/ 0 h 81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1064" h="813390">
                    <a:moveTo>
                      <a:pt x="244587" y="0"/>
                    </a:moveTo>
                    <a:lnTo>
                      <a:pt x="568880" y="0"/>
                    </a:lnTo>
                    <a:cubicBezTo>
                      <a:pt x="575905" y="87781"/>
                      <a:pt x="560906" y="110756"/>
                      <a:pt x="600778" y="212651"/>
                    </a:cubicBezTo>
                    <a:cubicBezTo>
                      <a:pt x="640650" y="314546"/>
                      <a:pt x="837352" y="511249"/>
                      <a:pt x="808113" y="611372"/>
                    </a:cubicBezTo>
                    <a:cubicBezTo>
                      <a:pt x="757491" y="783389"/>
                      <a:pt x="574484" y="807626"/>
                      <a:pt x="425341" y="813390"/>
                    </a:cubicBezTo>
                    <a:cubicBezTo>
                      <a:pt x="196150" y="809917"/>
                      <a:pt x="44385" y="778254"/>
                      <a:pt x="1434" y="606056"/>
                    </a:cubicBezTo>
                    <a:cubicBezTo>
                      <a:pt x="-16887" y="492355"/>
                      <a:pt x="145583" y="361506"/>
                      <a:pt x="186108" y="260497"/>
                    </a:cubicBezTo>
                    <a:cubicBezTo>
                      <a:pt x="226634" y="159488"/>
                      <a:pt x="242063" y="97976"/>
                      <a:pt x="244587" y="0"/>
                    </a:cubicBezTo>
                    <a:close/>
                  </a:path>
                </a:pathLst>
              </a:cu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207" name="Freeform 133">
                <a:extLst>
                  <a:ext uri="{FF2B5EF4-FFF2-40B4-BE49-F238E27FC236}">
                    <a16:creationId xmlns:a16="http://schemas.microsoft.com/office/drawing/2014/main" id="{7CAFC4B0-9622-1413-B290-863BC5E79914}"/>
                  </a:ext>
                </a:extLst>
              </p:cNvPr>
              <p:cNvSpPr/>
              <p:nvPr/>
            </p:nvSpPr>
            <p:spPr>
              <a:xfrm>
                <a:off x="8984190" y="4668047"/>
                <a:ext cx="611221" cy="340612"/>
              </a:xfrm>
              <a:custGeom>
                <a:avLst/>
                <a:gdLst>
                  <a:gd name="connsiteX0" fmla="*/ 391006 w 1092970"/>
                  <a:gd name="connsiteY0" fmla="*/ 612679 h 612679"/>
                  <a:gd name="connsiteX1" fmla="*/ 701964 w 1092970"/>
                  <a:gd name="connsiteY1" fmla="*/ 612679 h 612679"/>
                  <a:gd name="connsiteX2" fmla="*/ 803564 w 1092970"/>
                  <a:gd name="connsiteY2" fmla="*/ 427952 h 612679"/>
                  <a:gd name="connsiteX3" fmla="*/ 1092970 w 1092970"/>
                  <a:gd name="connsiteY3" fmla="*/ 150861 h 612679"/>
                  <a:gd name="connsiteX4" fmla="*/ 926715 w 1092970"/>
                  <a:gd name="connsiteY4" fmla="*/ 0 h 612679"/>
                  <a:gd name="connsiteX5" fmla="*/ 535709 w 1092970"/>
                  <a:gd name="connsiteY5" fmla="*/ 67734 h 612679"/>
                  <a:gd name="connsiteX6" fmla="*/ 95442 w 1092970"/>
                  <a:gd name="connsiteY6" fmla="*/ 9237 h 612679"/>
                  <a:gd name="connsiteX7" fmla="*/ 0 w 1092970"/>
                  <a:gd name="connsiteY7" fmla="*/ 184728 h 612679"/>
                  <a:gd name="connsiteX8" fmla="*/ 341745 w 1092970"/>
                  <a:gd name="connsiteY8" fmla="*/ 471055 h 612679"/>
                  <a:gd name="connsiteX9" fmla="*/ 391006 w 1092970"/>
                  <a:gd name="connsiteY9" fmla="*/ 612679 h 612679"/>
                  <a:gd name="connsiteX0" fmla="*/ 391006 w 1095820"/>
                  <a:gd name="connsiteY0" fmla="*/ 614289 h 614289"/>
                  <a:gd name="connsiteX1" fmla="*/ 701964 w 1095820"/>
                  <a:gd name="connsiteY1" fmla="*/ 614289 h 614289"/>
                  <a:gd name="connsiteX2" fmla="*/ 803564 w 1095820"/>
                  <a:gd name="connsiteY2" fmla="*/ 429562 h 614289"/>
                  <a:gd name="connsiteX3" fmla="*/ 1092970 w 1095820"/>
                  <a:gd name="connsiteY3" fmla="*/ 152471 h 614289"/>
                  <a:gd name="connsiteX4" fmla="*/ 926715 w 1095820"/>
                  <a:gd name="connsiteY4" fmla="*/ 1610 h 614289"/>
                  <a:gd name="connsiteX5" fmla="*/ 535709 w 1095820"/>
                  <a:gd name="connsiteY5" fmla="*/ 69344 h 614289"/>
                  <a:gd name="connsiteX6" fmla="*/ 95442 w 1095820"/>
                  <a:gd name="connsiteY6" fmla="*/ 10847 h 614289"/>
                  <a:gd name="connsiteX7" fmla="*/ 0 w 1095820"/>
                  <a:gd name="connsiteY7" fmla="*/ 186338 h 614289"/>
                  <a:gd name="connsiteX8" fmla="*/ 341745 w 1095820"/>
                  <a:gd name="connsiteY8" fmla="*/ 472665 h 614289"/>
                  <a:gd name="connsiteX9" fmla="*/ 391006 w 1095820"/>
                  <a:gd name="connsiteY9" fmla="*/ 614289 h 614289"/>
                  <a:gd name="connsiteX0" fmla="*/ 391006 w 1095820"/>
                  <a:gd name="connsiteY0" fmla="*/ 614289 h 614289"/>
                  <a:gd name="connsiteX1" fmla="*/ 701964 w 1095820"/>
                  <a:gd name="connsiteY1" fmla="*/ 614289 h 614289"/>
                  <a:gd name="connsiteX2" fmla="*/ 803564 w 1095820"/>
                  <a:gd name="connsiteY2" fmla="*/ 429562 h 614289"/>
                  <a:gd name="connsiteX3" fmla="*/ 1092970 w 1095820"/>
                  <a:gd name="connsiteY3" fmla="*/ 152471 h 614289"/>
                  <a:gd name="connsiteX4" fmla="*/ 926715 w 1095820"/>
                  <a:gd name="connsiteY4" fmla="*/ 1610 h 614289"/>
                  <a:gd name="connsiteX5" fmla="*/ 535709 w 1095820"/>
                  <a:gd name="connsiteY5" fmla="*/ 69344 h 614289"/>
                  <a:gd name="connsiteX6" fmla="*/ 95442 w 1095820"/>
                  <a:gd name="connsiteY6" fmla="*/ 10847 h 614289"/>
                  <a:gd name="connsiteX7" fmla="*/ 0 w 1095820"/>
                  <a:gd name="connsiteY7" fmla="*/ 186338 h 614289"/>
                  <a:gd name="connsiteX8" fmla="*/ 341745 w 1095820"/>
                  <a:gd name="connsiteY8" fmla="*/ 472665 h 614289"/>
                  <a:gd name="connsiteX9" fmla="*/ 391006 w 1095820"/>
                  <a:gd name="connsiteY9" fmla="*/ 614289 h 614289"/>
                  <a:gd name="connsiteX0" fmla="*/ 391006 w 1095820"/>
                  <a:gd name="connsiteY0" fmla="*/ 614289 h 614289"/>
                  <a:gd name="connsiteX1" fmla="*/ 701964 w 1095820"/>
                  <a:gd name="connsiteY1" fmla="*/ 614289 h 614289"/>
                  <a:gd name="connsiteX2" fmla="*/ 803564 w 1095820"/>
                  <a:gd name="connsiteY2" fmla="*/ 429562 h 614289"/>
                  <a:gd name="connsiteX3" fmla="*/ 1092970 w 1095820"/>
                  <a:gd name="connsiteY3" fmla="*/ 152471 h 614289"/>
                  <a:gd name="connsiteX4" fmla="*/ 926715 w 1095820"/>
                  <a:gd name="connsiteY4" fmla="*/ 1610 h 614289"/>
                  <a:gd name="connsiteX5" fmla="*/ 535709 w 1095820"/>
                  <a:gd name="connsiteY5" fmla="*/ 69344 h 614289"/>
                  <a:gd name="connsiteX6" fmla="*/ 95442 w 1095820"/>
                  <a:gd name="connsiteY6" fmla="*/ 10847 h 614289"/>
                  <a:gd name="connsiteX7" fmla="*/ 0 w 1095820"/>
                  <a:gd name="connsiteY7" fmla="*/ 186338 h 614289"/>
                  <a:gd name="connsiteX8" fmla="*/ 341745 w 1095820"/>
                  <a:gd name="connsiteY8" fmla="*/ 472665 h 614289"/>
                  <a:gd name="connsiteX9" fmla="*/ 391006 w 1095820"/>
                  <a:gd name="connsiteY9" fmla="*/ 614289 h 614289"/>
                  <a:gd name="connsiteX0" fmla="*/ 391006 w 1095820"/>
                  <a:gd name="connsiteY0" fmla="*/ 614289 h 614289"/>
                  <a:gd name="connsiteX1" fmla="*/ 701964 w 1095820"/>
                  <a:gd name="connsiteY1" fmla="*/ 614289 h 614289"/>
                  <a:gd name="connsiteX2" fmla="*/ 803564 w 1095820"/>
                  <a:gd name="connsiteY2" fmla="*/ 429562 h 614289"/>
                  <a:gd name="connsiteX3" fmla="*/ 1092970 w 1095820"/>
                  <a:gd name="connsiteY3" fmla="*/ 152471 h 614289"/>
                  <a:gd name="connsiteX4" fmla="*/ 926715 w 1095820"/>
                  <a:gd name="connsiteY4" fmla="*/ 1610 h 614289"/>
                  <a:gd name="connsiteX5" fmla="*/ 535709 w 1095820"/>
                  <a:gd name="connsiteY5" fmla="*/ 69344 h 614289"/>
                  <a:gd name="connsiteX6" fmla="*/ 95442 w 1095820"/>
                  <a:gd name="connsiteY6" fmla="*/ 10847 h 614289"/>
                  <a:gd name="connsiteX7" fmla="*/ 0 w 1095820"/>
                  <a:gd name="connsiteY7" fmla="*/ 186338 h 614289"/>
                  <a:gd name="connsiteX8" fmla="*/ 341745 w 1095820"/>
                  <a:gd name="connsiteY8" fmla="*/ 472665 h 614289"/>
                  <a:gd name="connsiteX9" fmla="*/ 391006 w 1095820"/>
                  <a:gd name="connsiteY9" fmla="*/ 614289 h 614289"/>
                  <a:gd name="connsiteX0" fmla="*/ 391006 w 1095820"/>
                  <a:gd name="connsiteY0" fmla="*/ 614289 h 614289"/>
                  <a:gd name="connsiteX1" fmla="*/ 701964 w 1095820"/>
                  <a:gd name="connsiteY1" fmla="*/ 614289 h 614289"/>
                  <a:gd name="connsiteX2" fmla="*/ 803564 w 1095820"/>
                  <a:gd name="connsiteY2" fmla="*/ 429562 h 614289"/>
                  <a:gd name="connsiteX3" fmla="*/ 1092970 w 1095820"/>
                  <a:gd name="connsiteY3" fmla="*/ 152471 h 614289"/>
                  <a:gd name="connsiteX4" fmla="*/ 926715 w 1095820"/>
                  <a:gd name="connsiteY4" fmla="*/ 1610 h 614289"/>
                  <a:gd name="connsiteX5" fmla="*/ 535709 w 1095820"/>
                  <a:gd name="connsiteY5" fmla="*/ 69344 h 614289"/>
                  <a:gd name="connsiteX6" fmla="*/ 95442 w 1095820"/>
                  <a:gd name="connsiteY6" fmla="*/ 10847 h 614289"/>
                  <a:gd name="connsiteX7" fmla="*/ 0 w 1095820"/>
                  <a:gd name="connsiteY7" fmla="*/ 186338 h 614289"/>
                  <a:gd name="connsiteX8" fmla="*/ 341745 w 1095820"/>
                  <a:gd name="connsiteY8" fmla="*/ 472665 h 614289"/>
                  <a:gd name="connsiteX9" fmla="*/ 391006 w 1095820"/>
                  <a:gd name="connsiteY9" fmla="*/ 614289 h 614289"/>
                  <a:gd name="connsiteX0" fmla="*/ 391006 w 1095820"/>
                  <a:gd name="connsiteY0" fmla="*/ 614289 h 614289"/>
                  <a:gd name="connsiteX1" fmla="*/ 701964 w 1095820"/>
                  <a:gd name="connsiteY1" fmla="*/ 614289 h 614289"/>
                  <a:gd name="connsiteX2" fmla="*/ 803564 w 1095820"/>
                  <a:gd name="connsiteY2" fmla="*/ 429562 h 614289"/>
                  <a:gd name="connsiteX3" fmla="*/ 1092970 w 1095820"/>
                  <a:gd name="connsiteY3" fmla="*/ 152471 h 614289"/>
                  <a:gd name="connsiteX4" fmla="*/ 926715 w 1095820"/>
                  <a:gd name="connsiteY4" fmla="*/ 1610 h 614289"/>
                  <a:gd name="connsiteX5" fmla="*/ 535709 w 1095820"/>
                  <a:gd name="connsiteY5" fmla="*/ 69344 h 614289"/>
                  <a:gd name="connsiteX6" fmla="*/ 95442 w 1095820"/>
                  <a:gd name="connsiteY6" fmla="*/ 10847 h 614289"/>
                  <a:gd name="connsiteX7" fmla="*/ 0 w 1095820"/>
                  <a:gd name="connsiteY7" fmla="*/ 186338 h 614289"/>
                  <a:gd name="connsiteX8" fmla="*/ 341745 w 1095820"/>
                  <a:gd name="connsiteY8" fmla="*/ 472665 h 614289"/>
                  <a:gd name="connsiteX9" fmla="*/ 391006 w 1095820"/>
                  <a:gd name="connsiteY9" fmla="*/ 614289 h 614289"/>
                  <a:gd name="connsiteX0" fmla="*/ 391006 w 1095820"/>
                  <a:gd name="connsiteY0" fmla="*/ 614289 h 614289"/>
                  <a:gd name="connsiteX1" fmla="*/ 701964 w 1095820"/>
                  <a:gd name="connsiteY1" fmla="*/ 614289 h 614289"/>
                  <a:gd name="connsiteX2" fmla="*/ 803564 w 1095820"/>
                  <a:gd name="connsiteY2" fmla="*/ 429562 h 614289"/>
                  <a:gd name="connsiteX3" fmla="*/ 1092970 w 1095820"/>
                  <a:gd name="connsiteY3" fmla="*/ 152471 h 614289"/>
                  <a:gd name="connsiteX4" fmla="*/ 926715 w 1095820"/>
                  <a:gd name="connsiteY4" fmla="*/ 1610 h 614289"/>
                  <a:gd name="connsiteX5" fmla="*/ 535709 w 1095820"/>
                  <a:gd name="connsiteY5" fmla="*/ 69344 h 614289"/>
                  <a:gd name="connsiteX6" fmla="*/ 95442 w 1095820"/>
                  <a:gd name="connsiteY6" fmla="*/ 10847 h 614289"/>
                  <a:gd name="connsiteX7" fmla="*/ 0 w 1095820"/>
                  <a:gd name="connsiteY7" fmla="*/ 186338 h 614289"/>
                  <a:gd name="connsiteX8" fmla="*/ 341745 w 1095820"/>
                  <a:gd name="connsiteY8" fmla="*/ 472665 h 614289"/>
                  <a:gd name="connsiteX9" fmla="*/ 391006 w 1095820"/>
                  <a:gd name="connsiteY9" fmla="*/ 614289 h 614289"/>
                  <a:gd name="connsiteX0" fmla="*/ 391006 w 1095820"/>
                  <a:gd name="connsiteY0" fmla="*/ 614289 h 614289"/>
                  <a:gd name="connsiteX1" fmla="*/ 701964 w 1095820"/>
                  <a:gd name="connsiteY1" fmla="*/ 614289 h 614289"/>
                  <a:gd name="connsiteX2" fmla="*/ 803564 w 1095820"/>
                  <a:gd name="connsiteY2" fmla="*/ 429562 h 614289"/>
                  <a:gd name="connsiteX3" fmla="*/ 1092970 w 1095820"/>
                  <a:gd name="connsiteY3" fmla="*/ 152471 h 614289"/>
                  <a:gd name="connsiteX4" fmla="*/ 926715 w 1095820"/>
                  <a:gd name="connsiteY4" fmla="*/ 1610 h 614289"/>
                  <a:gd name="connsiteX5" fmla="*/ 535709 w 1095820"/>
                  <a:gd name="connsiteY5" fmla="*/ 69344 h 614289"/>
                  <a:gd name="connsiteX6" fmla="*/ 95442 w 1095820"/>
                  <a:gd name="connsiteY6" fmla="*/ 10847 h 614289"/>
                  <a:gd name="connsiteX7" fmla="*/ 0 w 1095820"/>
                  <a:gd name="connsiteY7" fmla="*/ 186338 h 614289"/>
                  <a:gd name="connsiteX8" fmla="*/ 341745 w 1095820"/>
                  <a:gd name="connsiteY8" fmla="*/ 472665 h 614289"/>
                  <a:gd name="connsiteX9" fmla="*/ 391006 w 1095820"/>
                  <a:gd name="connsiteY9" fmla="*/ 614289 h 614289"/>
                  <a:gd name="connsiteX0" fmla="*/ 391006 w 1095820"/>
                  <a:gd name="connsiteY0" fmla="*/ 614289 h 614289"/>
                  <a:gd name="connsiteX1" fmla="*/ 701964 w 1095820"/>
                  <a:gd name="connsiteY1" fmla="*/ 614289 h 614289"/>
                  <a:gd name="connsiteX2" fmla="*/ 803564 w 1095820"/>
                  <a:gd name="connsiteY2" fmla="*/ 429562 h 614289"/>
                  <a:gd name="connsiteX3" fmla="*/ 1092970 w 1095820"/>
                  <a:gd name="connsiteY3" fmla="*/ 152471 h 614289"/>
                  <a:gd name="connsiteX4" fmla="*/ 926715 w 1095820"/>
                  <a:gd name="connsiteY4" fmla="*/ 1610 h 614289"/>
                  <a:gd name="connsiteX5" fmla="*/ 535709 w 1095820"/>
                  <a:gd name="connsiteY5" fmla="*/ 69344 h 614289"/>
                  <a:gd name="connsiteX6" fmla="*/ 95442 w 1095820"/>
                  <a:gd name="connsiteY6" fmla="*/ 10847 h 614289"/>
                  <a:gd name="connsiteX7" fmla="*/ 0 w 1095820"/>
                  <a:gd name="connsiteY7" fmla="*/ 186338 h 614289"/>
                  <a:gd name="connsiteX8" fmla="*/ 341745 w 1095820"/>
                  <a:gd name="connsiteY8" fmla="*/ 472665 h 614289"/>
                  <a:gd name="connsiteX9" fmla="*/ 391006 w 1095820"/>
                  <a:gd name="connsiteY9" fmla="*/ 614289 h 614289"/>
                  <a:gd name="connsiteX0" fmla="*/ 391006 w 1095820"/>
                  <a:gd name="connsiteY0" fmla="*/ 614289 h 614289"/>
                  <a:gd name="connsiteX1" fmla="*/ 701964 w 1095820"/>
                  <a:gd name="connsiteY1" fmla="*/ 614289 h 614289"/>
                  <a:gd name="connsiteX2" fmla="*/ 803564 w 1095820"/>
                  <a:gd name="connsiteY2" fmla="*/ 429562 h 614289"/>
                  <a:gd name="connsiteX3" fmla="*/ 1092970 w 1095820"/>
                  <a:gd name="connsiteY3" fmla="*/ 152471 h 614289"/>
                  <a:gd name="connsiteX4" fmla="*/ 926715 w 1095820"/>
                  <a:gd name="connsiteY4" fmla="*/ 1610 h 614289"/>
                  <a:gd name="connsiteX5" fmla="*/ 535709 w 1095820"/>
                  <a:gd name="connsiteY5" fmla="*/ 69344 h 614289"/>
                  <a:gd name="connsiteX6" fmla="*/ 95442 w 1095820"/>
                  <a:gd name="connsiteY6" fmla="*/ 10847 h 614289"/>
                  <a:gd name="connsiteX7" fmla="*/ 0 w 1095820"/>
                  <a:gd name="connsiteY7" fmla="*/ 186338 h 614289"/>
                  <a:gd name="connsiteX8" fmla="*/ 341745 w 1095820"/>
                  <a:gd name="connsiteY8" fmla="*/ 472665 h 614289"/>
                  <a:gd name="connsiteX9" fmla="*/ 391006 w 1095820"/>
                  <a:gd name="connsiteY9" fmla="*/ 614289 h 614289"/>
                  <a:gd name="connsiteX0" fmla="*/ 391006 w 1095820"/>
                  <a:gd name="connsiteY0" fmla="*/ 614289 h 614289"/>
                  <a:gd name="connsiteX1" fmla="*/ 701964 w 1095820"/>
                  <a:gd name="connsiteY1" fmla="*/ 614289 h 614289"/>
                  <a:gd name="connsiteX2" fmla="*/ 803564 w 1095820"/>
                  <a:gd name="connsiteY2" fmla="*/ 429562 h 614289"/>
                  <a:gd name="connsiteX3" fmla="*/ 1092970 w 1095820"/>
                  <a:gd name="connsiteY3" fmla="*/ 152471 h 614289"/>
                  <a:gd name="connsiteX4" fmla="*/ 926715 w 1095820"/>
                  <a:gd name="connsiteY4" fmla="*/ 1610 h 614289"/>
                  <a:gd name="connsiteX5" fmla="*/ 535709 w 1095820"/>
                  <a:gd name="connsiteY5" fmla="*/ 69344 h 614289"/>
                  <a:gd name="connsiteX6" fmla="*/ 95442 w 1095820"/>
                  <a:gd name="connsiteY6" fmla="*/ 10847 h 614289"/>
                  <a:gd name="connsiteX7" fmla="*/ 0 w 1095820"/>
                  <a:gd name="connsiteY7" fmla="*/ 186338 h 614289"/>
                  <a:gd name="connsiteX8" fmla="*/ 341745 w 1095820"/>
                  <a:gd name="connsiteY8" fmla="*/ 472665 h 614289"/>
                  <a:gd name="connsiteX9" fmla="*/ 391006 w 1095820"/>
                  <a:gd name="connsiteY9" fmla="*/ 614289 h 614289"/>
                  <a:gd name="connsiteX0" fmla="*/ 391006 w 1095820"/>
                  <a:gd name="connsiteY0" fmla="*/ 614289 h 614289"/>
                  <a:gd name="connsiteX1" fmla="*/ 701964 w 1095820"/>
                  <a:gd name="connsiteY1" fmla="*/ 614289 h 614289"/>
                  <a:gd name="connsiteX2" fmla="*/ 803564 w 1095820"/>
                  <a:gd name="connsiteY2" fmla="*/ 429562 h 614289"/>
                  <a:gd name="connsiteX3" fmla="*/ 1092970 w 1095820"/>
                  <a:gd name="connsiteY3" fmla="*/ 152471 h 614289"/>
                  <a:gd name="connsiteX4" fmla="*/ 926715 w 1095820"/>
                  <a:gd name="connsiteY4" fmla="*/ 1610 h 614289"/>
                  <a:gd name="connsiteX5" fmla="*/ 535709 w 1095820"/>
                  <a:gd name="connsiteY5" fmla="*/ 69344 h 614289"/>
                  <a:gd name="connsiteX6" fmla="*/ 95442 w 1095820"/>
                  <a:gd name="connsiteY6" fmla="*/ 10847 h 614289"/>
                  <a:gd name="connsiteX7" fmla="*/ 0 w 1095820"/>
                  <a:gd name="connsiteY7" fmla="*/ 186338 h 614289"/>
                  <a:gd name="connsiteX8" fmla="*/ 341745 w 1095820"/>
                  <a:gd name="connsiteY8" fmla="*/ 472665 h 614289"/>
                  <a:gd name="connsiteX9" fmla="*/ 391006 w 1095820"/>
                  <a:gd name="connsiteY9" fmla="*/ 614289 h 614289"/>
                  <a:gd name="connsiteX0" fmla="*/ 417542 w 1122356"/>
                  <a:gd name="connsiteY0" fmla="*/ 614289 h 614289"/>
                  <a:gd name="connsiteX1" fmla="*/ 728500 w 1122356"/>
                  <a:gd name="connsiteY1" fmla="*/ 614289 h 614289"/>
                  <a:gd name="connsiteX2" fmla="*/ 830100 w 1122356"/>
                  <a:gd name="connsiteY2" fmla="*/ 429562 h 614289"/>
                  <a:gd name="connsiteX3" fmla="*/ 1119506 w 1122356"/>
                  <a:gd name="connsiteY3" fmla="*/ 152471 h 614289"/>
                  <a:gd name="connsiteX4" fmla="*/ 953251 w 1122356"/>
                  <a:gd name="connsiteY4" fmla="*/ 1610 h 614289"/>
                  <a:gd name="connsiteX5" fmla="*/ 562245 w 1122356"/>
                  <a:gd name="connsiteY5" fmla="*/ 69344 h 614289"/>
                  <a:gd name="connsiteX6" fmla="*/ 121978 w 1122356"/>
                  <a:gd name="connsiteY6" fmla="*/ 10847 h 614289"/>
                  <a:gd name="connsiteX7" fmla="*/ 26536 w 1122356"/>
                  <a:gd name="connsiteY7" fmla="*/ 186338 h 614289"/>
                  <a:gd name="connsiteX8" fmla="*/ 368281 w 1122356"/>
                  <a:gd name="connsiteY8" fmla="*/ 472665 h 614289"/>
                  <a:gd name="connsiteX9" fmla="*/ 417542 w 1122356"/>
                  <a:gd name="connsiteY9" fmla="*/ 614289 h 614289"/>
                  <a:gd name="connsiteX0" fmla="*/ 405968 w 1110782"/>
                  <a:gd name="connsiteY0" fmla="*/ 614633 h 614633"/>
                  <a:gd name="connsiteX1" fmla="*/ 716926 w 1110782"/>
                  <a:gd name="connsiteY1" fmla="*/ 614633 h 614633"/>
                  <a:gd name="connsiteX2" fmla="*/ 818526 w 1110782"/>
                  <a:gd name="connsiteY2" fmla="*/ 429906 h 614633"/>
                  <a:gd name="connsiteX3" fmla="*/ 1107932 w 1110782"/>
                  <a:gd name="connsiteY3" fmla="*/ 152815 h 614633"/>
                  <a:gd name="connsiteX4" fmla="*/ 941677 w 1110782"/>
                  <a:gd name="connsiteY4" fmla="*/ 1954 h 614633"/>
                  <a:gd name="connsiteX5" fmla="*/ 550671 w 1110782"/>
                  <a:gd name="connsiteY5" fmla="*/ 63530 h 614633"/>
                  <a:gd name="connsiteX6" fmla="*/ 110404 w 1110782"/>
                  <a:gd name="connsiteY6" fmla="*/ 11191 h 614633"/>
                  <a:gd name="connsiteX7" fmla="*/ 14962 w 1110782"/>
                  <a:gd name="connsiteY7" fmla="*/ 186682 h 614633"/>
                  <a:gd name="connsiteX8" fmla="*/ 356707 w 1110782"/>
                  <a:gd name="connsiteY8" fmla="*/ 473009 h 614633"/>
                  <a:gd name="connsiteX9" fmla="*/ 405968 w 1110782"/>
                  <a:gd name="connsiteY9" fmla="*/ 614633 h 614633"/>
                  <a:gd name="connsiteX0" fmla="*/ 437535 w 1142349"/>
                  <a:gd name="connsiteY0" fmla="*/ 614633 h 614633"/>
                  <a:gd name="connsiteX1" fmla="*/ 748493 w 1142349"/>
                  <a:gd name="connsiteY1" fmla="*/ 614633 h 614633"/>
                  <a:gd name="connsiteX2" fmla="*/ 850093 w 1142349"/>
                  <a:gd name="connsiteY2" fmla="*/ 429906 h 614633"/>
                  <a:gd name="connsiteX3" fmla="*/ 1139499 w 1142349"/>
                  <a:gd name="connsiteY3" fmla="*/ 152815 h 614633"/>
                  <a:gd name="connsiteX4" fmla="*/ 973244 w 1142349"/>
                  <a:gd name="connsiteY4" fmla="*/ 1954 h 614633"/>
                  <a:gd name="connsiteX5" fmla="*/ 582238 w 1142349"/>
                  <a:gd name="connsiteY5" fmla="*/ 63530 h 614633"/>
                  <a:gd name="connsiteX6" fmla="*/ 141971 w 1142349"/>
                  <a:gd name="connsiteY6" fmla="*/ 11191 h 614633"/>
                  <a:gd name="connsiteX7" fmla="*/ 46529 w 1142349"/>
                  <a:gd name="connsiteY7" fmla="*/ 186682 h 614633"/>
                  <a:gd name="connsiteX8" fmla="*/ 388274 w 1142349"/>
                  <a:gd name="connsiteY8" fmla="*/ 473009 h 614633"/>
                  <a:gd name="connsiteX9" fmla="*/ 437535 w 1142349"/>
                  <a:gd name="connsiteY9" fmla="*/ 614633 h 614633"/>
                  <a:gd name="connsiteX0" fmla="*/ 437535 w 1142349"/>
                  <a:gd name="connsiteY0" fmla="*/ 614633 h 614633"/>
                  <a:gd name="connsiteX1" fmla="*/ 748493 w 1142349"/>
                  <a:gd name="connsiteY1" fmla="*/ 614633 h 614633"/>
                  <a:gd name="connsiteX2" fmla="*/ 850093 w 1142349"/>
                  <a:gd name="connsiteY2" fmla="*/ 429906 h 614633"/>
                  <a:gd name="connsiteX3" fmla="*/ 1139499 w 1142349"/>
                  <a:gd name="connsiteY3" fmla="*/ 152815 h 614633"/>
                  <a:gd name="connsiteX4" fmla="*/ 973244 w 1142349"/>
                  <a:gd name="connsiteY4" fmla="*/ 1954 h 614633"/>
                  <a:gd name="connsiteX5" fmla="*/ 582238 w 1142349"/>
                  <a:gd name="connsiteY5" fmla="*/ 63530 h 614633"/>
                  <a:gd name="connsiteX6" fmla="*/ 141971 w 1142349"/>
                  <a:gd name="connsiteY6" fmla="*/ 11191 h 614633"/>
                  <a:gd name="connsiteX7" fmla="*/ 46529 w 1142349"/>
                  <a:gd name="connsiteY7" fmla="*/ 186682 h 614633"/>
                  <a:gd name="connsiteX8" fmla="*/ 388274 w 1142349"/>
                  <a:gd name="connsiteY8" fmla="*/ 473009 h 614633"/>
                  <a:gd name="connsiteX9" fmla="*/ 437535 w 1142349"/>
                  <a:gd name="connsiteY9" fmla="*/ 614633 h 614633"/>
                  <a:gd name="connsiteX0" fmla="*/ 413400 w 1118214"/>
                  <a:gd name="connsiteY0" fmla="*/ 614633 h 614633"/>
                  <a:gd name="connsiteX1" fmla="*/ 724358 w 1118214"/>
                  <a:gd name="connsiteY1" fmla="*/ 614633 h 614633"/>
                  <a:gd name="connsiteX2" fmla="*/ 825958 w 1118214"/>
                  <a:gd name="connsiteY2" fmla="*/ 429906 h 614633"/>
                  <a:gd name="connsiteX3" fmla="*/ 1115364 w 1118214"/>
                  <a:gd name="connsiteY3" fmla="*/ 152815 h 614633"/>
                  <a:gd name="connsiteX4" fmla="*/ 949109 w 1118214"/>
                  <a:gd name="connsiteY4" fmla="*/ 1954 h 614633"/>
                  <a:gd name="connsiteX5" fmla="*/ 558103 w 1118214"/>
                  <a:gd name="connsiteY5" fmla="*/ 63530 h 614633"/>
                  <a:gd name="connsiteX6" fmla="*/ 117836 w 1118214"/>
                  <a:gd name="connsiteY6" fmla="*/ 11191 h 614633"/>
                  <a:gd name="connsiteX7" fmla="*/ 22394 w 1118214"/>
                  <a:gd name="connsiteY7" fmla="*/ 186682 h 614633"/>
                  <a:gd name="connsiteX8" fmla="*/ 364139 w 1118214"/>
                  <a:gd name="connsiteY8" fmla="*/ 473009 h 614633"/>
                  <a:gd name="connsiteX9" fmla="*/ 413400 w 1118214"/>
                  <a:gd name="connsiteY9" fmla="*/ 614633 h 614633"/>
                  <a:gd name="connsiteX0" fmla="*/ 413400 w 1118214"/>
                  <a:gd name="connsiteY0" fmla="*/ 614633 h 614633"/>
                  <a:gd name="connsiteX1" fmla="*/ 724358 w 1118214"/>
                  <a:gd name="connsiteY1" fmla="*/ 614633 h 614633"/>
                  <a:gd name="connsiteX2" fmla="*/ 825958 w 1118214"/>
                  <a:gd name="connsiteY2" fmla="*/ 429906 h 614633"/>
                  <a:gd name="connsiteX3" fmla="*/ 1115364 w 1118214"/>
                  <a:gd name="connsiteY3" fmla="*/ 152815 h 614633"/>
                  <a:gd name="connsiteX4" fmla="*/ 949109 w 1118214"/>
                  <a:gd name="connsiteY4" fmla="*/ 1954 h 614633"/>
                  <a:gd name="connsiteX5" fmla="*/ 558103 w 1118214"/>
                  <a:gd name="connsiteY5" fmla="*/ 63530 h 614633"/>
                  <a:gd name="connsiteX6" fmla="*/ 117836 w 1118214"/>
                  <a:gd name="connsiteY6" fmla="*/ 11191 h 614633"/>
                  <a:gd name="connsiteX7" fmla="*/ 22394 w 1118214"/>
                  <a:gd name="connsiteY7" fmla="*/ 198997 h 614633"/>
                  <a:gd name="connsiteX8" fmla="*/ 364139 w 1118214"/>
                  <a:gd name="connsiteY8" fmla="*/ 473009 h 614633"/>
                  <a:gd name="connsiteX9" fmla="*/ 413400 w 1118214"/>
                  <a:gd name="connsiteY9" fmla="*/ 614633 h 614633"/>
                  <a:gd name="connsiteX0" fmla="*/ 413400 w 1118214"/>
                  <a:gd name="connsiteY0" fmla="*/ 614633 h 614633"/>
                  <a:gd name="connsiteX1" fmla="*/ 724358 w 1118214"/>
                  <a:gd name="connsiteY1" fmla="*/ 614633 h 614633"/>
                  <a:gd name="connsiteX2" fmla="*/ 825958 w 1118214"/>
                  <a:gd name="connsiteY2" fmla="*/ 429906 h 614633"/>
                  <a:gd name="connsiteX3" fmla="*/ 1115364 w 1118214"/>
                  <a:gd name="connsiteY3" fmla="*/ 152815 h 614633"/>
                  <a:gd name="connsiteX4" fmla="*/ 949109 w 1118214"/>
                  <a:gd name="connsiteY4" fmla="*/ 1954 h 614633"/>
                  <a:gd name="connsiteX5" fmla="*/ 558103 w 1118214"/>
                  <a:gd name="connsiteY5" fmla="*/ 63530 h 614633"/>
                  <a:gd name="connsiteX6" fmla="*/ 117836 w 1118214"/>
                  <a:gd name="connsiteY6" fmla="*/ 11191 h 614633"/>
                  <a:gd name="connsiteX7" fmla="*/ 22394 w 1118214"/>
                  <a:gd name="connsiteY7" fmla="*/ 198997 h 614633"/>
                  <a:gd name="connsiteX8" fmla="*/ 364139 w 1118214"/>
                  <a:gd name="connsiteY8" fmla="*/ 473009 h 614633"/>
                  <a:gd name="connsiteX9" fmla="*/ 413400 w 1118214"/>
                  <a:gd name="connsiteY9" fmla="*/ 614633 h 614633"/>
                  <a:gd name="connsiteX0" fmla="*/ 413400 w 1118214"/>
                  <a:gd name="connsiteY0" fmla="*/ 614633 h 614633"/>
                  <a:gd name="connsiteX1" fmla="*/ 724358 w 1118214"/>
                  <a:gd name="connsiteY1" fmla="*/ 614633 h 614633"/>
                  <a:gd name="connsiteX2" fmla="*/ 825958 w 1118214"/>
                  <a:gd name="connsiteY2" fmla="*/ 429906 h 614633"/>
                  <a:gd name="connsiteX3" fmla="*/ 1115364 w 1118214"/>
                  <a:gd name="connsiteY3" fmla="*/ 152815 h 614633"/>
                  <a:gd name="connsiteX4" fmla="*/ 949109 w 1118214"/>
                  <a:gd name="connsiteY4" fmla="*/ 1954 h 614633"/>
                  <a:gd name="connsiteX5" fmla="*/ 558103 w 1118214"/>
                  <a:gd name="connsiteY5" fmla="*/ 63530 h 614633"/>
                  <a:gd name="connsiteX6" fmla="*/ 117836 w 1118214"/>
                  <a:gd name="connsiteY6" fmla="*/ 11191 h 614633"/>
                  <a:gd name="connsiteX7" fmla="*/ 22394 w 1118214"/>
                  <a:gd name="connsiteY7" fmla="*/ 198997 h 614633"/>
                  <a:gd name="connsiteX8" fmla="*/ 364139 w 1118214"/>
                  <a:gd name="connsiteY8" fmla="*/ 473009 h 614633"/>
                  <a:gd name="connsiteX9" fmla="*/ 413400 w 1118214"/>
                  <a:gd name="connsiteY9" fmla="*/ 614633 h 614633"/>
                  <a:gd name="connsiteX0" fmla="*/ 412472 w 1117286"/>
                  <a:gd name="connsiteY0" fmla="*/ 614633 h 614633"/>
                  <a:gd name="connsiteX1" fmla="*/ 723430 w 1117286"/>
                  <a:gd name="connsiteY1" fmla="*/ 614633 h 614633"/>
                  <a:gd name="connsiteX2" fmla="*/ 825030 w 1117286"/>
                  <a:gd name="connsiteY2" fmla="*/ 429906 h 614633"/>
                  <a:gd name="connsiteX3" fmla="*/ 1114436 w 1117286"/>
                  <a:gd name="connsiteY3" fmla="*/ 152815 h 614633"/>
                  <a:gd name="connsiteX4" fmla="*/ 948181 w 1117286"/>
                  <a:gd name="connsiteY4" fmla="*/ 1954 h 614633"/>
                  <a:gd name="connsiteX5" fmla="*/ 557175 w 1117286"/>
                  <a:gd name="connsiteY5" fmla="*/ 63530 h 614633"/>
                  <a:gd name="connsiteX6" fmla="*/ 116908 w 1117286"/>
                  <a:gd name="connsiteY6" fmla="*/ 11191 h 614633"/>
                  <a:gd name="connsiteX7" fmla="*/ 21466 w 1117286"/>
                  <a:gd name="connsiteY7" fmla="*/ 198997 h 614633"/>
                  <a:gd name="connsiteX8" fmla="*/ 363211 w 1117286"/>
                  <a:gd name="connsiteY8" fmla="*/ 473009 h 614633"/>
                  <a:gd name="connsiteX9" fmla="*/ 412472 w 1117286"/>
                  <a:gd name="connsiteY9" fmla="*/ 614633 h 614633"/>
                  <a:gd name="connsiteX0" fmla="*/ 402200 w 1107014"/>
                  <a:gd name="connsiteY0" fmla="*/ 614633 h 614633"/>
                  <a:gd name="connsiteX1" fmla="*/ 713158 w 1107014"/>
                  <a:gd name="connsiteY1" fmla="*/ 614633 h 614633"/>
                  <a:gd name="connsiteX2" fmla="*/ 814758 w 1107014"/>
                  <a:gd name="connsiteY2" fmla="*/ 429906 h 614633"/>
                  <a:gd name="connsiteX3" fmla="*/ 1104164 w 1107014"/>
                  <a:gd name="connsiteY3" fmla="*/ 152815 h 614633"/>
                  <a:gd name="connsiteX4" fmla="*/ 937909 w 1107014"/>
                  <a:gd name="connsiteY4" fmla="*/ 1954 h 614633"/>
                  <a:gd name="connsiteX5" fmla="*/ 546903 w 1107014"/>
                  <a:gd name="connsiteY5" fmla="*/ 63530 h 614633"/>
                  <a:gd name="connsiteX6" fmla="*/ 106636 w 1107014"/>
                  <a:gd name="connsiteY6" fmla="*/ 11191 h 614633"/>
                  <a:gd name="connsiteX7" fmla="*/ 11194 w 1107014"/>
                  <a:gd name="connsiteY7" fmla="*/ 198997 h 614633"/>
                  <a:gd name="connsiteX8" fmla="*/ 352939 w 1107014"/>
                  <a:gd name="connsiteY8" fmla="*/ 473009 h 614633"/>
                  <a:gd name="connsiteX9" fmla="*/ 402200 w 1107014"/>
                  <a:gd name="connsiteY9" fmla="*/ 614633 h 614633"/>
                  <a:gd name="connsiteX0" fmla="*/ 402200 w 1107014"/>
                  <a:gd name="connsiteY0" fmla="*/ 614633 h 614633"/>
                  <a:gd name="connsiteX1" fmla="*/ 713158 w 1107014"/>
                  <a:gd name="connsiteY1" fmla="*/ 614633 h 614633"/>
                  <a:gd name="connsiteX2" fmla="*/ 814758 w 1107014"/>
                  <a:gd name="connsiteY2" fmla="*/ 429906 h 614633"/>
                  <a:gd name="connsiteX3" fmla="*/ 1104164 w 1107014"/>
                  <a:gd name="connsiteY3" fmla="*/ 152815 h 614633"/>
                  <a:gd name="connsiteX4" fmla="*/ 937909 w 1107014"/>
                  <a:gd name="connsiteY4" fmla="*/ 1954 h 614633"/>
                  <a:gd name="connsiteX5" fmla="*/ 546903 w 1107014"/>
                  <a:gd name="connsiteY5" fmla="*/ 63530 h 614633"/>
                  <a:gd name="connsiteX6" fmla="*/ 106636 w 1107014"/>
                  <a:gd name="connsiteY6" fmla="*/ 11191 h 614633"/>
                  <a:gd name="connsiteX7" fmla="*/ 11194 w 1107014"/>
                  <a:gd name="connsiteY7" fmla="*/ 198997 h 614633"/>
                  <a:gd name="connsiteX8" fmla="*/ 352939 w 1107014"/>
                  <a:gd name="connsiteY8" fmla="*/ 473009 h 614633"/>
                  <a:gd name="connsiteX9" fmla="*/ 402200 w 1107014"/>
                  <a:gd name="connsiteY9" fmla="*/ 614633 h 614633"/>
                  <a:gd name="connsiteX0" fmla="*/ 402200 w 1107014"/>
                  <a:gd name="connsiteY0" fmla="*/ 614633 h 614633"/>
                  <a:gd name="connsiteX1" fmla="*/ 713158 w 1107014"/>
                  <a:gd name="connsiteY1" fmla="*/ 614633 h 614633"/>
                  <a:gd name="connsiteX2" fmla="*/ 814758 w 1107014"/>
                  <a:gd name="connsiteY2" fmla="*/ 429906 h 614633"/>
                  <a:gd name="connsiteX3" fmla="*/ 1104164 w 1107014"/>
                  <a:gd name="connsiteY3" fmla="*/ 152815 h 614633"/>
                  <a:gd name="connsiteX4" fmla="*/ 937909 w 1107014"/>
                  <a:gd name="connsiteY4" fmla="*/ 1954 h 614633"/>
                  <a:gd name="connsiteX5" fmla="*/ 546903 w 1107014"/>
                  <a:gd name="connsiteY5" fmla="*/ 63530 h 614633"/>
                  <a:gd name="connsiteX6" fmla="*/ 106636 w 1107014"/>
                  <a:gd name="connsiteY6" fmla="*/ 11191 h 614633"/>
                  <a:gd name="connsiteX7" fmla="*/ 11194 w 1107014"/>
                  <a:gd name="connsiteY7" fmla="*/ 198997 h 614633"/>
                  <a:gd name="connsiteX8" fmla="*/ 352939 w 1107014"/>
                  <a:gd name="connsiteY8" fmla="*/ 473009 h 614633"/>
                  <a:gd name="connsiteX9" fmla="*/ 402200 w 1107014"/>
                  <a:gd name="connsiteY9" fmla="*/ 614633 h 614633"/>
                  <a:gd name="connsiteX0" fmla="*/ 402962 w 1107776"/>
                  <a:gd name="connsiteY0" fmla="*/ 614633 h 614633"/>
                  <a:gd name="connsiteX1" fmla="*/ 713920 w 1107776"/>
                  <a:gd name="connsiteY1" fmla="*/ 614633 h 614633"/>
                  <a:gd name="connsiteX2" fmla="*/ 815520 w 1107776"/>
                  <a:gd name="connsiteY2" fmla="*/ 429906 h 614633"/>
                  <a:gd name="connsiteX3" fmla="*/ 1104926 w 1107776"/>
                  <a:gd name="connsiteY3" fmla="*/ 152815 h 614633"/>
                  <a:gd name="connsiteX4" fmla="*/ 938671 w 1107776"/>
                  <a:gd name="connsiteY4" fmla="*/ 1954 h 614633"/>
                  <a:gd name="connsiteX5" fmla="*/ 547665 w 1107776"/>
                  <a:gd name="connsiteY5" fmla="*/ 63530 h 614633"/>
                  <a:gd name="connsiteX6" fmla="*/ 107398 w 1107776"/>
                  <a:gd name="connsiteY6" fmla="*/ 11191 h 614633"/>
                  <a:gd name="connsiteX7" fmla="*/ 11956 w 1107776"/>
                  <a:gd name="connsiteY7" fmla="*/ 198997 h 614633"/>
                  <a:gd name="connsiteX8" fmla="*/ 353701 w 1107776"/>
                  <a:gd name="connsiteY8" fmla="*/ 473009 h 614633"/>
                  <a:gd name="connsiteX9" fmla="*/ 402962 w 1107776"/>
                  <a:gd name="connsiteY9" fmla="*/ 614633 h 614633"/>
                  <a:gd name="connsiteX0" fmla="*/ 402962 w 1104966"/>
                  <a:gd name="connsiteY0" fmla="*/ 614633 h 614633"/>
                  <a:gd name="connsiteX1" fmla="*/ 713920 w 1104966"/>
                  <a:gd name="connsiteY1" fmla="*/ 614633 h 614633"/>
                  <a:gd name="connsiteX2" fmla="*/ 815520 w 1104966"/>
                  <a:gd name="connsiteY2" fmla="*/ 429906 h 614633"/>
                  <a:gd name="connsiteX3" fmla="*/ 1104926 w 1104966"/>
                  <a:gd name="connsiteY3" fmla="*/ 152815 h 614633"/>
                  <a:gd name="connsiteX4" fmla="*/ 938671 w 1104966"/>
                  <a:gd name="connsiteY4" fmla="*/ 1954 h 614633"/>
                  <a:gd name="connsiteX5" fmla="*/ 547665 w 1104966"/>
                  <a:gd name="connsiteY5" fmla="*/ 63530 h 614633"/>
                  <a:gd name="connsiteX6" fmla="*/ 107398 w 1104966"/>
                  <a:gd name="connsiteY6" fmla="*/ 11191 h 614633"/>
                  <a:gd name="connsiteX7" fmla="*/ 11956 w 1104966"/>
                  <a:gd name="connsiteY7" fmla="*/ 198997 h 614633"/>
                  <a:gd name="connsiteX8" fmla="*/ 353701 w 1104966"/>
                  <a:gd name="connsiteY8" fmla="*/ 473009 h 614633"/>
                  <a:gd name="connsiteX9" fmla="*/ 402962 w 1104966"/>
                  <a:gd name="connsiteY9" fmla="*/ 614633 h 614633"/>
                  <a:gd name="connsiteX0" fmla="*/ 402962 w 1104966"/>
                  <a:gd name="connsiteY0" fmla="*/ 614633 h 614633"/>
                  <a:gd name="connsiteX1" fmla="*/ 713920 w 1104966"/>
                  <a:gd name="connsiteY1" fmla="*/ 614633 h 614633"/>
                  <a:gd name="connsiteX2" fmla="*/ 815520 w 1104966"/>
                  <a:gd name="connsiteY2" fmla="*/ 429906 h 614633"/>
                  <a:gd name="connsiteX3" fmla="*/ 1104926 w 1104966"/>
                  <a:gd name="connsiteY3" fmla="*/ 152815 h 614633"/>
                  <a:gd name="connsiteX4" fmla="*/ 938671 w 1104966"/>
                  <a:gd name="connsiteY4" fmla="*/ 1954 h 614633"/>
                  <a:gd name="connsiteX5" fmla="*/ 547665 w 1104966"/>
                  <a:gd name="connsiteY5" fmla="*/ 63530 h 614633"/>
                  <a:gd name="connsiteX6" fmla="*/ 107398 w 1104966"/>
                  <a:gd name="connsiteY6" fmla="*/ 11191 h 614633"/>
                  <a:gd name="connsiteX7" fmla="*/ 11956 w 1104966"/>
                  <a:gd name="connsiteY7" fmla="*/ 198997 h 614633"/>
                  <a:gd name="connsiteX8" fmla="*/ 353701 w 1104966"/>
                  <a:gd name="connsiteY8" fmla="*/ 473009 h 614633"/>
                  <a:gd name="connsiteX9" fmla="*/ 402962 w 1104966"/>
                  <a:gd name="connsiteY9" fmla="*/ 614633 h 61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4966" h="614633">
                    <a:moveTo>
                      <a:pt x="402962" y="614633"/>
                    </a:moveTo>
                    <a:lnTo>
                      <a:pt x="713920" y="614633"/>
                    </a:lnTo>
                    <a:cubicBezTo>
                      <a:pt x="723156" y="519185"/>
                      <a:pt x="704683" y="500717"/>
                      <a:pt x="815520" y="429906"/>
                    </a:cubicBezTo>
                    <a:cubicBezTo>
                      <a:pt x="899161" y="365251"/>
                      <a:pt x="1093638" y="319582"/>
                      <a:pt x="1104926" y="152815"/>
                    </a:cubicBezTo>
                    <a:cubicBezTo>
                      <a:pt x="1106978" y="75344"/>
                      <a:pt x="1031548" y="16835"/>
                      <a:pt x="938671" y="1954"/>
                    </a:cubicBezTo>
                    <a:cubicBezTo>
                      <a:pt x="845794" y="-12927"/>
                      <a:pt x="686210" y="61991"/>
                      <a:pt x="547665" y="63530"/>
                    </a:cubicBezTo>
                    <a:cubicBezTo>
                      <a:pt x="397830" y="61478"/>
                      <a:pt x="196683" y="-11387"/>
                      <a:pt x="107398" y="11191"/>
                    </a:cubicBezTo>
                    <a:cubicBezTo>
                      <a:pt x="18112" y="42990"/>
                      <a:pt x="-21910" y="91245"/>
                      <a:pt x="11956" y="198997"/>
                    </a:cubicBezTo>
                    <a:cubicBezTo>
                      <a:pt x="73532" y="306754"/>
                      <a:pt x="205920" y="377567"/>
                      <a:pt x="353701" y="473009"/>
                    </a:cubicBezTo>
                    <a:cubicBezTo>
                      <a:pt x="376279" y="492557"/>
                      <a:pt x="401936" y="515085"/>
                      <a:pt x="402962" y="614633"/>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grpSp>
            <p:nvGrpSpPr>
              <p:cNvPr id="208" name="Group 207">
                <a:extLst>
                  <a:ext uri="{FF2B5EF4-FFF2-40B4-BE49-F238E27FC236}">
                    <a16:creationId xmlns:a16="http://schemas.microsoft.com/office/drawing/2014/main" id="{9DC0D90F-F6D5-7EA8-497A-FF8FE9632F48}"/>
                  </a:ext>
                </a:extLst>
              </p:cNvPr>
              <p:cNvGrpSpPr/>
              <p:nvPr/>
            </p:nvGrpSpPr>
            <p:grpSpPr>
              <a:xfrm rot="2601833">
                <a:off x="9355350" y="4651963"/>
                <a:ext cx="63463" cy="65845"/>
                <a:chOff x="8754927" y="5072995"/>
                <a:chExt cx="349020" cy="362124"/>
              </a:xfrm>
            </p:grpSpPr>
            <p:sp>
              <p:nvSpPr>
                <p:cNvPr id="519" name="Freeform 144">
                  <a:extLst>
                    <a:ext uri="{FF2B5EF4-FFF2-40B4-BE49-F238E27FC236}">
                      <a16:creationId xmlns:a16="http://schemas.microsoft.com/office/drawing/2014/main" id="{5AE3C27F-9434-62CD-6314-34343139A169}"/>
                    </a:ext>
                  </a:extLst>
                </p:cNvPr>
                <p:cNvSpPr/>
                <p:nvPr/>
              </p:nvSpPr>
              <p:spPr>
                <a:xfrm>
                  <a:off x="8767699" y="5091111"/>
                  <a:ext cx="300101" cy="278607"/>
                </a:xfrm>
                <a:custGeom>
                  <a:avLst/>
                  <a:gdLst>
                    <a:gd name="connsiteX0" fmla="*/ 264319 w 311944"/>
                    <a:gd name="connsiteY0" fmla="*/ 269082 h 269082"/>
                    <a:gd name="connsiteX1" fmla="*/ 311944 w 311944"/>
                    <a:gd name="connsiteY1" fmla="*/ 207169 h 269082"/>
                    <a:gd name="connsiteX2" fmla="*/ 111919 w 311944"/>
                    <a:gd name="connsiteY2" fmla="*/ 0 h 269082"/>
                    <a:gd name="connsiteX3" fmla="*/ 42862 w 311944"/>
                    <a:gd name="connsiteY3" fmla="*/ 47625 h 269082"/>
                    <a:gd name="connsiteX4" fmla="*/ 0 w 311944"/>
                    <a:gd name="connsiteY4" fmla="*/ 111919 h 269082"/>
                    <a:gd name="connsiteX5" fmla="*/ 16669 w 311944"/>
                    <a:gd name="connsiteY5" fmla="*/ 145257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38100 w 311944"/>
                    <a:gd name="connsiteY3" fmla="*/ 45244 h 269082"/>
                    <a:gd name="connsiteX4" fmla="*/ 0 w 311944"/>
                    <a:gd name="connsiteY4" fmla="*/ 111919 h 269082"/>
                    <a:gd name="connsiteX5" fmla="*/ 16669 w 311944"/>
                    <a:gd name="connsiteY5" fmla="*/ 145257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38100 w 311944"/>
                    <a:gd name="connsiteY3" fmla="*/ 45244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26194 w 311944"/>
                    <a:gd name="connsiteY3" fmla="*/ 54769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26194 w 311944"/>
                    <a:gd name="connsiteY3" fmla="*/ 54769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45244 w 311944"/>
                    <a:gd name="connsiteY3" fmla="*/ 38100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45244 w 311944"/>
                    <a:gd name="connsiteY3" fmla="*/ 38100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45244 w 311944"/>
                    <a:gd name="connsiteY3" fmla="*/ 38100 h 269082"/>
                    <a:gd name="connsiteX4" fmla="*/ 0 w 311944"/>
                    <a:gd name="connsiteY4" fmla="*/ 111919 h 269082"/>
                    <a:gd name="connsiteX5" fmla="*/ 28575 w 311944"/>
                    <a:gd name="connsiteY5" fmla="*/ 173832 h 269082"/>
                    <a:gd name="connsiteX6" fmla="*/ 264319 w 311944"/>
                    <a:gd name="connsiteY6" fmla="*/ 269082 h 269082"/>
                    <a:gd name="connsiteX0" fmla="*/ 252413 w 300038"/>
                    <a:gd name="connsiteY0" fmla="*/ 269082 h 269082"/>
                    <a:gd name="connsiteX1" fmla="*/ 300038 w 300038"/>
                    <a:gd name="connsiteY1" fmla="*/ 207169 h 269082"/>
                    <a:gd name="connsiteX2" fmla="*/ 100013 w 300038"/>
                    <a:gd name="connsiteY2" fmla="*/ 0 h 269082"/>
                    <a:gd name="connsiteX3" fmla="*/ 33338 w 300038"/>
                    <a:gd name="connsiteY3" fmla="*/ 38100 h 269082"/>
                    <a:gd name="connsiteX4" fmla="*/ 0 w 300038"/>
                    <a:gd name="connsiteY4" fmla="*/ 90488 h 269082"/>
                    <a:gd name="connsiteX5" fmla="*/ 16669 w 300038"/>
                    <a:gd name="connsiteY5" fmla="*/ 173832 h 269082"/>
                    <a:gd name="connsiteX6" fmla="*/ 252413 w 300038"/>
                    <a:gd name="connsiteY6" fmla="*/ 269082 h 269082"/>
                    <a:gd name="connsiteX0" fmla="*/ 252413 w 300038"/>
                    <a:gd name="connsiteY0" fmla="*/ 269082 h 269082"/>
                    <a:gd name="connsiteX1" fmla="*/ 300038 w 300038"/>
                    <a:gd name="connsiteY1" fmla="*/ 207169 h 269082"/>
                    <a:gd name="connsiteX2" fmla="*/ 100013 w 300038"/>
                    <a:gd name="connsiteY2" fmla="*/ 0 h 269082"/>
                    <a:gd name="connsiteX3" fmla="*/ 38100 w 300038"/>
                    <a:gd name="connsiteY3" fmla="*/ 42862 h 269082"/>
                    <a:gd name="connsiteX4" fmla="*/ 0 w 300038"/>
                    <a:gd name="connsiteY4" fmla="*/ 90488 h 269082"/>
                    <a:gd name="connsiteX5" fmla="*/ 16669 w 300038"/>
                    <a:gd name="connsiteY5" fmla="*/ 173832 h 269082"/>
                    <a:gd name="connsiteX6" fmla="*/ 252413 w 300038"/>
                    <a:gd name="connsiteY6" fmla="*/ 269082 h 269082"/>
                    <a:gd name="connsiteX0" fmla="*/ 238126 w 285751"/>
                    <a:gd name="connsiteY0" fmla="*/ 269082 h 269082"/>
                    <a:gd name="connsiteX1" fmla="*/ 285751 w 285751"/>
                    <a:gd name="connsiteY1" fmla="*/ 207169 h 269082"/>
                    <a:gd name="connsiteX2" fmla="*/ 85726 w 285751"/>
                    <a:gd name="connsiteY2" fmla="*/ 0 h 269082"/>
                    <a:gd name="connsiteX3" fmla="*/ 23813 w 285751"/>
                    <a:gd name="connsiteY3" fmla="*/ 42862 h 269082"/>
                    <a:gd name="connsiteX4" fmla="*/ 0 w 285751"/>
                    <a:gd name="connsiteY4" fmla="*/ 95251 h 269082"/>
                    <a:gd name="connsiteX5" fmla="*/ 2382 w 285751"/>
                    <a:gd name="connsiteY5" fmla="*/ 173832 h 269082"/>
                    <a:gd name="connsiteX6" fmla="*/ 238126 w 285751"/>
                    <a:gd name="connsiteY6" fmla="*/ 269082 h 269082"/>
                    <a:gd name="connsiteX0" fmla="*/ 238126 w 285751"/>
                    <a:gd name="connsiteY0" fmla="*/ 269082 h 269082"/>
                    <a:gd name="connsiteX1" fmla="*/ 285751 w 285751"/>
                    <a:gd name="connsiteY1" fmla="*/ 207169 h 269082"/>
                    <a:gd name="connsiteX2" fmla="*/ 85726 w 285751"/>
                    <a:gd name="connsiteY2" fmla="*/ 0 h 269082"/>
                    <a:gd name="connsiteX3" fmla="*/ 35719 w 285751"/>
                    <a:gd name="connsiteY3" fmla="*/ 38100 h 269082"/>
                    <a:gd name="connsiteX4" fmla="*/ 0 w 285751"/>
                    <a:gd name="connsiteY4" fmla="*/ 95251 h 269082"/>
                    <a:gd name="connsiteX5" fmla="*/ 2382 w 285751"/>
                    <a:gd name="connsiteY5" fmla="*/ 173832 h 269082"/>
                    <a:gd name="connsiteX6" fmla="*/ 238126 w 285751"/>
                    <a:gd name="connsiteY6" fmla="*/ 269082 h 269082"/>
                    <a:gd name="connsiteX0" fmla="*/ 240570 w 288195"/>
                    <a:gd name="connsiteY0" fmla="*/ 269082 h 269082"/>
                    <a:gd name="connsiteX1" fmla="*/ 288195 w 288195"/>
                    <a:gd name="connsiteY1" fmla="*/ 207169 h 269082"/>
                    <a:gd name="connsiteX2" fmla="*/ 88170 w 288195"/>
                    <a:gd name="connsiteY2" fmla="*/ 0 h 269082"/>
                    <a:gd name="connsiteX3" fmla="*/ 38163 w 288195"/>
                    <a:gd name="connsiteY3" fmla="*/ 38100 h 269082"/>
                    <a:gd name="connsiteX4" fmla="*/ 2444 w 288195"/>
                    <a:gd name="connsiteY4" fmla="*/ 95251 h 269082"/>
                    <a:gd name="connsiteX5" fmla="*/ 4826 w 288195"/>
                    <a:gd name="connsiteY5" fmla="*/ 173832 h 269082"/>
                    <a:gd name="connsiteX6" fmla="*/ 240570 w 288195"/>
                    <a:gd name="connsiteY6" fmla="*/ 269082 h 269082"/>
                    <a:gd name="connsiteX0" fmla="*/ 240570 w 288195"/>
                    <a:gd name="connsiteY0" fmla="*/ 269082 h 269082"/>
                    <a:gd name="connsiteX1" fmla="*/ 288195 w 288195"/>
                    <a:gd name="connsiteY1" fmla="*/ 207169 h 269082"/>
                    <a:gd name="connsiteX2" fmla="*/ 88170 w 288195"/>
                    <a:gd name="connsiteY2" fmla="*/ 0 h 269082"/>
                    <a:gd name="connsiteX3" fmla="*/ 38163 w 288195"/>
                    <a:gd name="connsiteY3" fmla="*/ 38100 h 269082"/>
                    <a:gd name="connsiteX4" fmla="*/ 2444 w 288195"/>
                    <a:gd name="connsiteY4" fmla="*/ 92952 h 269082"/>
                    <a:gd name="connsiteX5" fmla="*/ 4826 w 288195"/>
                    <a:gd name="connsiteY5" fmla="*/ 173832 h 269082"/>
                    <a:gd name="connsiteX6" fmla="*/ 240570 w 288195"/>
                    <a:gd name="connsiteY6" fmla="*/ 269082 h 26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195" h="269082">
                      <a:moveTo>
                        <a:pt x="240570" y="269082"/>
                      </a:moveTo>
                      <a:cubicBezTo>
                        <a:pt x="251683" y="243682"/>
                        <a:pt x="262795" y="223044"/>
                        <a:pt x="288195" y="207169"/>
                      </a:cubicBezTo>
                      <a:lnTo>
                        <a:pt x="88170" y="0"/>
                      </a:lnTo>
                      <a:cubicBezTo>
                        <a:pt x="59595" y="18256"/>
                        <a:pt x="57213" y="15081"/>
                        <a:pt x="38163" y="38100"/>
                      </a:cubicBezTo>
                      <a:lnTo>
                        <a:pt x="2444" y="92952"/>
                      </a:lnTo>
                      <a:cubicBezTo>
                        <a:pt x="-3906" y="119146"/>
                        <a:pt x="4032" y="147638"/>
                        <a:pt x="4826" y="173832"/>
                      </a:cubicBezTo>
                      <a:lnTo>
                        <a:pt x="240570" y="269082"/>
                      </a:lnTo>
                      <a:close/>
                    </a:path>
                  </a:pathLst>
                </a:custGeom>
                <a:solidFill>
                  <a:srgbClr val="BD9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520" name="Freeform 145">
                  <a:extLst>
                    <a:ext uri="{FF2B5EF4-FFF2-40B4-BE49-F238E27FC236}">
                      <a16:creationId xmlns:a16="http://schemas.microsoft.com/office/drawing/2014/main" id="{B336D124-63BD-5A34-1C3A-509031E25260}"/>
                    </a:ext>
                  </a:extLst>
                </p:cNvPr>
                <p:cNvSpPr/>
                <p:nvPr/>
              </p:nvSpPr>
              <p:spPr>
                <a:xfrm>
                  <a:off x="8840354" y="5072995"/>
                  <a:ext cx="263593" cy="242158"/>
                </a:xfrm>
                <a:custGeom>
                  <a:avLst/>
                  <a:gdLst>
                    <a:gd name="connsiteX0" fmla="*/ 21431 w 240506"/>
                    <a:gd name="connsiteY0" fmla="*/ 0 h 226218"/>
                    <a:gd name="connsiteX1" fmla="*/ 104775 w 240506"/>
                    <a:gd name="connsiteY1" fmla="*/ 66675 h 226218"/>
                    <a:gd name="connsiteX2" fmla="*/ 230981 w 240506"/>
                    <a:gd name="connsiteY2" fmla="*/ 152400 h 226218"/>
                    <a:gd name="connsiteX3" fmla="*/ 240506 w 240506"/>
                    <a:gd name="connsiteY3" fmla="*/ 223837 h 226218"/>
                    <a:gd name="connsiteX4" fmla="*/ 164306 w 240506"/>
                    <a:gd name="connsiteY4" fmla="*/ 226218 h 226218"/>
                    <a:gd name="connsiteX5" fmla="*/ 0 w 240506"/>
                    <a:gd name="connsiteY5" fmla="*/ 83343 h 226218"/>
                    <a:gd name="connsiteX6" fmla="*/ 21431 w 240506"/>
                    <a:gd name="connsiteY6" fmla="*/ 0 h 226218"/>
                    <a:gd name="connsiteX0" fmla="*/ 21431 w 240506"/>
                    <a:gd name="connsiteY0" fmla="*/ 0 h 226218"/>
                    <a:gd name="connsiteX1" fmla="*/ 104775 w 240506"/>
                    <a:gd name="connsiteY1" fmla="*/ 66675 h 226218"/>
                    <a:gd name="connsiteX2" fmla="*/ 230981 w 240506"/>
                    <a:gd name="connsiteY2" fmla="*/ 152400 h 226218"/>
                    <a:gd name="connsiteX3" fmla="*/ 240506 w 240506"/>
                    <a:gd name="connsiteY3" fmla="*/ 223837 h 226218"/>
                    <a:gd name="connsiteX4" fmla="*/ 164306 w 240506"/>
                    <a:gd name="connsiteY4" fmla="*/ 226218 h 226218"/>
                    <a:gd name="connsiteX5" fmla="*/ 0 w 240506"/>
                    <a:gd name="connsiteY5" fmla="*/ 83343 h 226218"/>
                    <a:gd name="connsiteX6" fmla="*/ 21431 w 240506"/>
                    <a:gd name="connsiteY6" fmla="*/ 0 h 226218"/>
                    <a:gd name="connsiteX0" fmla="*/ 21431 w 240506"/>
                    <a:gd name="connsiteY0" fmla="*/ 1450 h 227668"/>
                    <a:gd name="connsiteX1" fmla="*/ 104775 w 240506"/>
                    <a:gd name="connsiteY1" fmla="*/ 68125 h 227668"/>
                    <a:gd name="connsiteX2" fmla="*/ 230981 w 240506"/>
                    <a:gd name="connsiteY2" fmla="*/ 153850 h 227668"/>
                    <a:gd name="connsiteX3" fmla="*/ 240506 w 240506"/>
                    <a:gd name="connsiteY3" fmla="*/ 225287 h 227668"/>
                    <a:gd name="connsiteX4" fmla="*/ 164306 w 240506"/>
                    <a:gd name="connsiteY4" fmla="*/ 227668 h 227668"/>
                    <a:gd name="connsiteX5" fmla="*/ 0 w 240506"/>
                    <a:gd name="connsiteY5" fmla="*/ 84793 h 227668"/>
                    <a:gd name="connsiteX6" fmla="*/ 21431 w 240506"/>
                    <a:gd name="connsiteY6" fmla="*/ 1450 h 227668"/>
                    <a:gd name="connsiteX0" fmla="*/ 28180 w 247255"/>
                    <a:gd name="connsiteY0" fmla="*/ 1450 h 227668"/>
                    <a:gd name="connsiteX1" fmla="*/ 111524 w 247255"/>
                    <a:gd name="connsiteY1" fmla="*/ 68125 h 227668"/>
                    <a:gd name="connsiteX2" fmla="*/ 237730 w 247255"/>
                    <a:gd name="connsiteY2" fmla="*/ 153850 h 227668"/>
                    <a:gd name="connsiteX3" fmla="*/ 247255 w 247255"/>
                    <a:gd name="connsiteY3" fmla="*/ 225287 h 227668"/>
                    <a:gd name="connsiteX4" fmla="*/ 171055 w 247255"/>
                    <a:gd name="connsiteY4" fmla="*/ 227668 h 227668"/>
                    <a:gd name="connsiteX5" fmla="*/ 6749 w 247255"/>
                    <a:gd name="connsiteY5" fmla="*/ 84793 h 227668"/>
                    <a:gd name="connsiteX6" fmla="*/ 28180 w 247255"/>
                    <a:gd name="connsiteY6" fmla="*/ 1450 h 227668"/>
                    <a:gd name="connsiteX0" fmla="*/ 32183 w 251258"/>
                    <a:gd name="connsiteY0" fmla="*/ 1450 h 227668"/>
                    <a:gd name="connsiteX1" fmla="*/ 115527 w 251258"/>
                    <a:gd name="connsiteY1" fmla="*/ 68125 h 227668"/>
                    <a:gd name="connsiteX2" fmla="*/ 241733 w 251258"/>
                    <a:gd name="connsiteY2" fmla="*/ 153850 h 227668"/>
                    <a:gd name="connsiteX3" fmla="*/ 251258 w 251258"/>
                    <a:gd name="connsiteY3" fmla="*/ 225287 h 227668"/>
                    <a:gd name="connsiteX4" fmla="*/ 175058 w 251258"/>
                    <a:gd name="connsiteY4" fmla="*/ 227668 h 227668"/>
                    <a:gd name="connsiteX5" fmla="*/ 10752 w 251258"/>
                    <a:gd name="connsiteY5" fmla="*/ 84793 h 227668"/>
                    <a:gd name="connsiteX6" fmla="*/ 32183 w 251258"/>
                    <a:gd name="connsiteY6" fmla="*/ 1450 h 227668"/>
                    <a:gd name="connsiteX0" fmla="*/ 32183 w 259997"/>
                    <a:gd name="connsiteY0" fmla="*/ 1450 h 227668"/>
                    <a:gd name="connsiteX1" fmla="*/ 115527 w 259997"/>
                    <a:gd name="connsiteY1" fmla="*/ 68125 h 227668"/>
                    <a:gd name="connsiteX2" fmla="*/ 241733 w 259997"/>
                    <a:gd name="connsiteY2" fmla="*/ 153850 h 227668"/>
                    <a:gd name="connsiteX3" fmla="*/ 251258 w 259997"/>
                    <a:gd name="connsiteY3" fmla="*/ 225287 h 227668"/>
                    <a:gd name="connsiteX4" fmla="*/ 175058 w 259997"/>
                    <a:gd name="connsiteY4" fmla="*/ 227668 h 227668"/>
                    <a:gd name="connsiteX5" fmla="*/ 10752 w 259997"/>
                    <a:gd name="connsiteY5" fmla="*/ 84793 h 227668"/>
                    <a:gd name="connsiteX6" fmla="*/ 32183 w 259997"/>
                    <a:gd name="connsiteY6" fmla="*/ 1450 h 227668"/>
                    <a:gd name="connsiteX0" fmla="*/ 32183 w 262388"/>
                    <a:gd name="connsiteY0" fmla="*/ 1450 h 227668"/>
                    <a:gd name="connsiteX1" fmla="*/ 115527 w 262388"/>
                    <a:gd name="connsiteY1" fmla="*/ 68125 h 227668"/>
                    <a:gd name="connsiteX2" fmla="*/ 241733 w 262388"/>
                    <a:gd name="connsiteY2" fmla="*/ 153850 h 227668"/>
                    <a:gd name="connsiteX3" fmla="*/ 251258 w 262388"/>
                    <a:gd name="connsiteY3" fmla="*/ 225287 h 227668"/>
                    <a:gd name="connsiteX4" fmla="*/ 175058 w 262388"/>
                    <a:gd name="connsiteY4" fmla="*/ 227668 h 227668"/>
                    <a:gd name="connsiteX5" fmla="*/ 10752 w 262388"/>
                    <a:gd name="connsiteY5" fmla="*/ 84793 h 227668"/>
                    <a:gd name="connsiteX6" fmla="*/ 32183 w 262388"/>
                    <a:gd name="connsiteY6" fmla="*/ 1450 h 227668"/>
                    <a:gd name="connsiteX0" fmla="*/ 32183 w 262388"/>
                    <a:gd name="connsiteY0" fmla="*/ 1450 h 234309"/>
                    <a:gd name="connsiteX1" fmla="*/ 115527 w 262388"/>
                    <a:gd name="connsiteY1" fmla="*/ 68125 h 234309"/>
                    <a:gd name="connsiteX2" fmla="*/ 241733 w 262388"/>
                    <a:gd name="connsiteY2" fmla="*/ 153850 h 234309"/>
                    <a:gd name="connsiteX3" fmla="*/ 251258 w 262388"/>
                    <a:gd name="connsiteY3" fmla="*/ 225287 h 234309"/>
                    <a:gd name="connsiteX4" fmla="*/ 175058 w 262388"/>
                    <a:gd name="connsiteY4" fmla="*/ 227668 h 234309"/>
                    <a:gd name="connsiteX5" fmla="*/ 10752 w 262388"/>
                    <a:gd name="connsiteY5" fmla="*/ 84793 h 234309"/>
                    <a:gd name="connsiteX6" fmla="*/ 32183 w 262388"/>
                    <a:gd name="connsiteY6" fmla="*/ 1450 h 234309"/>
                    <a:gd name="connsiteX0" fmla="*/ 32183 w 262388"/>
                    <a:gd name="connsiteY0" fmla="*/ 1450 h 238533"/>
                    <a:gd name="connsiteX1" fmla="*/ 115527 w 262388"/>
                    <a:gd name="connsiteY1" fmla="*/ 68125 h 238533"/>
                    <a:gd name="connsiteX2" fmla="*/ 241733 w 262388"/>
                    <a:gd name="connsiteY2" fmla="*/ 153850 h 238533"/>
                    <a:gd name="connsiteX3" fmla="*/ 251258 w 262388"/>
                    <a:gd name="connsiteY3" fmla="*/ 225287 h 238533"/>
                    <a:gd name="connsiteX4" fmla="*/ 175058 w 262388"/>
                    <a:gd name="connsiteY4" fmla="*/ 227668 h 238533"/>
                    <a:gd name="connsiteX5" fmla="*/ 10752 w 262388"/>
                    <a:gd name="connsiteY5" fmla="*/ 84793 h 238533"/>
                    <a:gd name="connsiteX6" fmla="*/ 32183 w 262388"/>
                    <a:gd name="connsiteY6" fmla="*/ 1450 h 238533"/>
                    <a:gd name="connsiteX0" fmla="*/ 32183 w 262388"/>
                    <a:gd name="connsiteY0" fmla="*/ 1450 h 238533"/>
                    <a:gd name="connsiteX1" fmla="*/ 115527 w 262388"/>
                    <a:gd name="connsiteY1" fmla="*/ 68125 h 238533"/>
                    <a:gd name="connsiteX2" fmla="*/ 241733 w 262388"/>
                    <a:gd name="connsiteY2" fmla="*/ 153850 h 238533"/>
                    <a:gd name="connsiteX3" fmla="*/ 251258 w 262388"/>
                    <a:gd name="connsiteY3" fmla="*/ 225287 h 238533"/>
                    <a:gd name="connsiteX4" fmla="*/ 175058 w 262388"/>
                    <a:gd name="connsiteY4" fmla="*/ 227668 h 238533"/>
                    <a:gd name="connsiteX5" fmla="*/ 10752 w 262388"/>
                    <a:gd name="connsiteY5" fmla="*/ 84793 h 238533"/>
                    <a:gd name="connsiteX6" fmla="*/ 32183 w 262388"/>
                    <a:gd name="connsiteY6" fmla="*/ 1450 h 238533"/>
                    <a:gd name="connsiteX0" fmla="*/ 32183 w 262388"/>
                    <a:gd name="connsiteY0" fmla="*/ 1450 h 242158"/>
                    <a:gd name="connsiteX1" fmla="*/ 115527 w 262388"/>
                    <a:gd name="connsiteY1" fmla="*/ 68125 h 242158"/>
                    <a:gd name="connsiteX2" fmla="*/ 241733 w 262388"/>
                    <a:gd name="connsiteY2" fmla="*/ 153850 h 242158"/>
                    <a:gd name="connsiteX3" fmla="*/ 251258 w 262388"/>
                    <a:gd name="connsiteY3" fmla="*/ 225287 h 242158"/>
                    <a:gd name="connsiteX4" fmla="*/ 175058 w 262388"/>
                    <a:gd name="connsiteY4" fmla="*/ 227668 h 242158"/>
                    <a:gd name="connsiteX5" fmla="*/ 10752 w 262388"/>
                    <a:gd name="connsiteY5" fmla="*/ 84793 h 242158"/>
                    <a:gd name="connsiteX6" fmla="*/ 32183 w 262388"/>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593" h="242158">
                      <a:moveTo>
                        <a:pt x="32183" y="1450"/>
                      </a:moveTo>
                      <a:cubicBezTo>
                        <a:pt x="86158" y="-7281"/>
                        <a:pt x="94890" y="24469"/>
                        <a:pt x="115527" y="68125"/>
                      </a:cubicBezTo>
                      <a:cubicBezTo>
                        <a:pt x="131402" y="91937"/>
                        <a:pt x="199664" y="125275"/>
                        <a:pt x="241733" y="153850"/>
                      </a:cubicBezTo>
                      <a:cubicBezTo>
                        <a:pt x="261577" y="170518"/>
                        <a:pt x="274276" y="196712"/>
                        <a:pt x="251258" y="225287"/>
                      </a:cubicBezTo>
                      <a:cubicBezTo>
                        <a:pt x="230621" y="240368"/>
                        <a:pt x="214745" y="253067"/>
                        <a:pt x="175058" y="227668"/>
                      </a:cubicBezTo>
                      <a:cubicBezTo>
                        <a:pt x="120289" y="180043"/>
                        <a:pt x="15515" y="110987"/>
                        <a:pt x="10752" y="84793"/>
                      </a:cubicBezTo>
                      <a:cubicBezTo>
                        <a:pt x="5990" y="57012"/>
                        <a:pt x="-20205" y="22087"/>
                        <a:pt x="32183" y="145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521" name="Freeform 146">
                  <a:extLst>
                    <a:ext uri="{FF2B5EF4-FFF2-40B4-BE49-F238E27FC236}">
                      <a16:creationId xmlns:a16="http://schemas.microsoft.com/office/drawing/2014/main" id="{F00ED70D-822F-96AB-4E3F-FF3B1C7A2E98}"/>
                    </a:ext>
                  </a:extLst>
                </p:cNvPr>
                <p:cNvSpPr/>
                <p:nvPr/>
              </p:nvSpPr>
              <p:spPr>
                <a:xfrm rot="15460137" flipH="1">
                  <a:off x="8761036" y="5189159"/>
                  <a:ext cx="239851" cy="252069"/>
                </a:xfrm>
                <a:custGeom>
                  <a:avLst/>
                  <a:gdLst>
                    <a:gd name="connsiteX0" fmla="*/ 21431 w 240506"/>
                    <a:gd name="connsiteY0" fmla="*/ 0 h 226218"/>
                    <a:gd name="connsiteX1" fmla="*/ 104775 w 240506"/>
                    <a:gd name="connsiteY1" fmla="*/ 66675 h 226218"/>
                    <a:gd name="connsiteX2" fmla="*/ 230981 w 240506"/>
                    <a:gd name="connsiteY2" fmla="*/ 152400 h 226218"/>
                    <a:gd name="connsiteX3" fmla="*/ 240506 w 240506"/>
                    <a:gd name="connsiteY3" fmla="*/ 223837 h 226218"/>
                    <a:gd name="connsiteX4" fmla="*/ 164306 w 240506"/>
                    <a:gd name="connsiteY4" fmla="*/ 226218 h 226218"/>
                    <a:gd name="connsiteX5" fmla="*/ 0 w 240506"/>
                    <a:gd name="connsiteY5" fmla="*/ 83343 h 226218"/>
                    <a:gd name="connsiteX6" fmla="*/ 21431 w 240506"/>
                    <a:gd name="connsiteY6" fmla="*/ 0 h 226218"/>
                    <a:gd name="connsiteX0" fmla="*/ 21431 w 240506"/>
                    <a:gd name="connsiteY0" fmla="*/ 0 h 226218"/>
                    <a:gd name="connsiteX1" fmla="*/ 104775 w 240506"/>
                    <a:gd name="connsiteY1" fmla="*/ 66675 h 226218"/>
                    <a:gd name="connsiteX2" fmla="*/ 230981 w 240506"/>
                    <a:gd name="connsiteY2" fmla="*/ 152400 h 226218"/>
                    <a:gd name="connsiteX3" fmla="*/ 240506 w 240506"/>
                    <a:gd name="connsiteY3" fmla="*/ 223837 h 226218"/>
                    <a:gd name="connsiteX4" fmla="*/ 164306 w 240506"/>
                    <a:gd name="connsiteY4" fmla="*/ 226218 h 226218"/>
                    <a:gd name="connsiteX5" fmla="*/ 0 w 240506"/>
                    <a:gd name="connsiteY5" fmla="*/ 83343 h 226218"/>
                    <a:gd name="connsiteX6" fmla="*/ 21431 w 240506"/>
                    <a:gd name="connsiteY6" fmla="*/ 0 h 226218"/>
                    <a:gd name="connsiteX0" fmla="*/ 21431 w 240506"/>
                    <a:gd name="connsiteY0" fmla="*/ 1450 h 227668"/>
                    <a:gd name="connsiteX1" fmla="*/ 104775 w 240506"/>
                    <a:gd name="connsiteY1" fmla="*/ 68125 h 227668"/>
                    <a:gd name="connsiteX2" fmla="*/ 230981 w 240506"/>
                    <a:gd name="connsiteY2" fmla="*/ 153850 h 227668"/>
                    <a:gd name="connsiteX3" fmla="*/ 240506 w 240506"/>
                    <a:gd name="connsiteY3" fmla="*/ 225287 h 227668"/>
                    <a:gd name="connsiteX4" fmla="*/ 164306 w 240506"/>
                    <a:gd name="connsiteY4" fmla="*/ 227668 h 227668"/>
                    <a:gd name="connsiteX5" fmla="*/ 0 w 240506"/>
                    <a:gd name="connsiteY5" fmla="*/ 84793 h 227668"/>
                    <a:gd name="connsiteX6" fmla="*/ 21431 w 240506"/>
                    <a:gd name="connsiteY6" fmla="*/ 1450 h 227668"/>
                    <a:gd name="connsiteX0" fmla="*/ 28180 w 247255"/>
                    <a:gd name="connsiteY0" fmla="*/ 1450 h 227668"/>
                    <a:gd name="connsiteX1" fmla="*/ 111524 w 247255"/>
                    <a:gd name="connsiteY1" fmla="*/ 68125 h 227668"/>
                    <a:gd name="connsiteX2" fmla="*/ 237730 w 247255"/>
                    <a:gd name="connsiteY2" fmla="*/ 153850 h 227668"/>
                    <a:gd name="connsiteX3" fmla="*/ 247255 w 247255"/>
                    <a:gd name="connsiteY3" fmla="*/ 225287 h 227668"/>
                    <a:gd name="connsiteX4" fmla="*/ 171055 w 247255"/>
                    <a:gd name="connsiteY4" fmla="*/ 227668 h 227668"/>
                    <a:gd name="connsiteX5" fmla="*/ 6749 w 247255"/>
                    <a:gd name="connsiteY5" fmla="*/ 84793 h 227668"/>
                    <a:gd name="connsiteX6" fmla="*/ 28180 w 247255"/>
                    <a:gd name="connsiteY6" fmla="*/ 1450 h 227668"/>
                    <a:gd name="connsiteX0" fmla="*/ 32183 w 251258"/>
                    <a:gd name="connsiteY0" fmla="*/ 1450 h 227668"/>
                    <a:gd name="connsiteX1" fmla="*/ 115527 w 251258"/>
                    <a:gd name="connsiteY1" fmla="*/ 68125 h 227668"/>
                    <a:gd name="connsiteX2" fmla="*/ 241733 w 251258"/>
                    <a:gd name="connsiteY2" fmla="*/ 153850 h 227668"/>
                    <a:gd name="connsiteX3" fmla="*/ 251258 w 251258"/>
                    <a:gd name="connsiteY3" fmla="*/ 225287 h 227668"/>
                    <a:gd name="connsiteX4" fmla="*/ 175058 w 251258"/>
                    <a:gd name="connsiteY4" fmla="*/ 227668 h 227668"/>
                    <a:gd name="connsiteX5" fmla="*/ 10752 w 251258"/>
                    <a:gd name="connsiteY5" fmla="*/ 84793 h 227668"/>
                    <a:gd name="connsiteX6" fmla="*/ 32183 w 251258"/>
                    <a:gd name="connsiteY6" fmla="*/ 1450 h 227668"/>
                    <a:gd name="connsiteX0" fmla="*/ 32183 w 259997"/>
                    <a:gd name="connsiteY0" fmla="*/ 1450 h 227668"/>
                    <a:gd name="connsiteX1" fmla="*/ 115527 w 259997"/>
                    <a:gd name="connsiteY1" fmla="*/ 68125 h 227668"/>
                    <a:gd name="connsiteX2" fmla="*/ 241733 w 259997"/>
                    <a:gd name="connsiteY2" fmla="*/ 153850 h 227668"/>
                    <a:gd name="connsiteX3" fmla="*/ 251258 w 259997"/>
                    <a:gd name="connsiteY3" fmla="*/ 225287 h 227668"/>
                    <a:gd name="connsiteX4" fmla="*/ 175058 w 259997"/>
                    <a:gd name="connsiteY4" fmla="*/ 227668 h 227668"/>
                    <a:gd name="connsiteX5" fmla="*/ 10752 w 259997"/>
                    <a:gd name="connsiteY5" fmla="*/ 84793 h 227668"/>
                    <a:gd name="connsiteX6" fmla="*/ 32183 w 259997"/>
                    <a:gd name="connsiteY6" fmla="*/ 1450 h 227668"/>
                    <a:gd name="connsiteX0" fmla="*/ 32183 w 262388"/>
                    <a:gd name="connsiteY0" fmla="*/ 1450 h 227668"/>
                    <a:gd name="connsiteX1" fmla="*/ 115527 w 262388"/>
                    <a:gd name="connsiteY1" fmla="*/ 68125 h 227668"/>
                    <a:gd name="connsiteX2" fmla="*/ 241733 w 262388"/>
                    <a:gd name="connsiteY2" fmla="*/ 153850 h 227668"/>
                    <a:gd name="connsiteX3" fmla="*/ 251258 w 262388"/>
                    <a:gd name="connsiteY3" fmla="*/ 225287 h 227668"/>
                    <a:gd name="connsiteX4" fmla="*/ 175058 w 262388"/>
                    <a:gd name="connsiteY4" fmla="*/ 227668 h 227668"/>
                    <a:gd name="connsiteX5" fmla="*/ 10752 w 262388"/>
                    <a:gd name="connsiteY5" fmla="*/ 84793 h 227668"/>
                    <a:gd name="connsiteX6" fmla="*/ 32183 w 262388"/>
                    <a:gd name="connsiteY6" fmla="*/ 1450 h 227668"/>
                    <a:gd name="connsiteX0" fmla="*/ 32183 w 262388"/>
                    <a:gd name="connsiteY0" fmla="*/ 1450 h 234309"/>
                    <a:gd name="connsiteX1" fmla="*/ 115527 w 262388"/>
                    <a:gd name="connsiteY1" fmla="*/ 68125 h 234309"/>
                    <a:gd name="connsiteX2" fmla="*/ 241733 w 262388"/>
                    <a:gd name="connsiteY2" fmla="*/ 153850 h 234309"/>
                    <a:gd name="connsiteX3" fmla="*/ 251258 w 262388"/>
                    <a:gd name="connsiteY3" fmla="*/ 225287 h 234309"/>
                    <a:gd name="connsiteX4" fmla="*/ 175058 w 262388"/>
                    <a:gd name="connsiteY4" fmla="*/ 227668 h 234309"/>
                    <a:gd name="connsiteX5" fmla="*/ 10752 w 262388"/>
                    <a:gd name="connsiteY5" fmla="*/ 84793 h 234309"/>
                    <a:gd name="connsiteX6" fmla="*/ 32183 w 262388"/>
                    <a:gd name="connsiteY6" fmla="*/ 1450 h 234309"/>
                    <a:gd name="connsiteX0" fmla="*/ 32183 w 262388"/>
                    <a:gd name="connsiteY0" fmla="*/ 1450 h 238533"/>
                    <a:gd name="connsiteX1" fmla="*/ 115527 w 262388"/>
                    <a:gd name="connsiteY1" fmla="*/ 68125 h 238533"/>
                    <a:gd name="connsiteX2" fmla="*/ 241733 w 262388"/>
                    <a:gd name="connsiteY2" fmla="*/ 153850 h 238533"/>
                    <a:gd name="connsiteX3" fmla="*/ 251258 w 262388"/>
                    <a:gd name="connsiteY3" fmla="*/ 225287 h 238533"/>
                    <a:gd name="connsiteX4" fmla="*/ 175058 w 262388"/>
                    <a:gd name="connsiteY4" fmla="*/ 227668 h 238533"/>
                    <a:gd name="connsiteX5" fmla="*/ 10752 w 262388"/>
                    <a:gd name="connsiteY5" fmla="*/ 84793 h 238533"/>
                    <a:gd name="connsiteX6" fmla="*/ 32183 w 262388"/>
                    <a:gd name="connsiteY6" fmla="*/ 1450 h 238533"/>
                    <a:gd name="connsiteX0" fmla="*/ 32183 w 262388"/>
                    <a:gd name="connsiteY0" fmla="*/ 1450 h 238533"/>
                    <a:gd name="connsiteX1" fmla="*/ 115527 w 262388"/>
                    <a:gd name="connsiteY1" fmla="*/ 68125 h 238533"/>
                    <a:gd name="connsiteX2" fmla="*/ 241733 w 262388"/>
                    <a:gd name="connsiteY2" fmla="*/ 153850 h 238533"/>
                    <a:gd name="connsiteX3" fmla="*/ 251258 w 262388"/>
                    <a:gd name="connsiteY3" fmla="*/ 225287 h 238533"/>
                    <a:gd name="connsiteX4" fmla="*/ 175058 w 262388"/>
                    <a:gd name="connsiteY4" fmla="*/ 227668 h 238533"/>
                    <a:gd name="connsiteX5" fmla="*/ 10752 w 262388"/>
                    <a:gd name="connsiteY5" fmla="*/ 84793 h 238533"/>
                    <a:gd name="connsiteX6" fmla="*/ 32183 w 262388"/>
                    <a:gd name="connsiteY6" fmla="*/ 1450 h 238533"/>
                    <a:gd name="connsiteX0" fmla="*/ 32183 w 262388"/>
                    <a:gd name="connsiteY0" fmla="*/ 1450 h 242158"/>
                    <a:gd name="connsiteX1" fmla="*/ 115527 w 262388"/>
                    <a:gd name="connsiteY1" fmla="*/ 68125 h 242158"/>
                    <a:gd name="connsiteX2" fmla="*/ 241733 w 262388"/>
                    <a:gd name="connsiteY2" fmla="*/ 153850 h 242158"/>
                    <a:gd name="connsiteX3" fmla="*/ 251258 w 262388"/>
                    <a:gd name="connsiteY3" fmla="*/ 225287 h 242158"/>
                    <a:gd name="connsiteX4" fmla="*/ 175058 w 262388"/>
                    <a:gd name="connsiteY4" fmla="*/ 227668 h 242158"/>
                    <a:gd name="connsiteX5" fmla="*/ 10752 w 262388"/>
                    <a:gd name="connsiteY5" fmla="*/ 84793 h 242158"/>
                    <a:gd name="connsiteX6" fmla="*/ 32183 w 262388"/>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593" h="242158">
                      <a:moveTo>
                        <a:pt x="32183" y="1450"/>
                      </a:moveTo>
                      <a:cubicBezTo>
                        <a:pt x="86158" y="-7281"/>
                        <a:pt x="94890" y="24469"/>
                        <a:pt x="115527" y="68125"/>
                      </a:cubicBezTo>
                      <a:cubicBezTo>
                        <a:pt x="131402" y="91937"/>
                        <a:pt x="199664" y="125275"/>
                        <a:pt x="241733" y="153850"/>
                      </a:cubicBezTo>
                      <a:cubicBezTo>
                        <a:pt x="261577" y="170518"/>
                        <a:pt x="274276" y="196712"/>
                        <a:pt x="251258" y="225287"/>
                      </a:cubicBezTo>
                      <a:cubicBezTo>
                        <a:pt x="230621" y="240368"/>
                        <a:pt x="214745" y="253067"/>
                        <a:pt x="175058" y="227668"/>
                      </a:cubicBezTo>
                      <a:cubicBezTo>
                        <a:pt x="120289" y="180043"/>
                        <a:pt x="15515" y="110987"/>
                        <a:pt x="10752" y="84793"/>
                      </a:cubicBezTo>
                      <a:cubicBezTo>
                        <a:pt x="5990" y="57012"/>
                        <a:pt x="-20205" y="22087"/>
                        <a:pt x="32183" y="145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grpSp>
          <p:grpSp>
            <p:nvGrpSpPr>
              <p:cNvPr id="209" name="Group 208">
                <a:extLst>
                  <a:ext uri="{FF2B5EF4-FFF2-40B4-BE49-F238E27FC236}">
                    <a16:creationId xmlns:a16="http://schemas.microsoft.com/office/drawing/2014/main" id="{4747BFEC-D9F2-7BD2-54B9-6FB3560DBD4D}"/>
                  </a:ext>
                </a:extLst>
              </p:cNvPr>
              <p:cNvGrpSpPr/>
              <p:nvPr/>
            </p:nvGrpSpPr>
            <p:grpSpPr>
              <a:xfrm rot="3345494">
                <a:off x="9249974" y="4663818"/>
                <a:ext cx="63463" cy="65845"/>
                <a:chOff x="8754927" y="5072995"/>
                <a:chExt cx="349020" cy="362124"/>
              </a:xfrm>
            </p:grpSpPr>
            <p:sp>
              <p:nvSpPr>
                <p:cNvPr id="516" name="Freeform 141">
                  <a:extLst>
                    <a:ext uri="{FF2B5EF4-FFF2-40B4-BE49-F238E27FC236}">
                      <a16:creationId xmlns:a16="http://schemas.microsoft.com/office/drawing/2014/main" id="{939CF147-D92B-647F-39D4-5D11BE6D7D23}"/>
                    </a:ext>
                  </a:extLst>
                </p:cNvPr>
                <p:cNvSpPr/>
                <p:nvPr/>
              </p:nvSpPr>
              <p:spPr>
                <a:xfrm>
                  <a:off x="8767699" y="5091111"/>
                  <a:ext cx="300101" cy="278607"/>
                </a:xfrm>
                <a:custGeom>
                  <a:avLst/>
                  <a:gdLst>
                    <a:gd name="connsiteX0" fmla="*/ 264319 w 311944"/>
                    <a:gd name="connsiteY0" fmla="*/ 269082 h 269082"/>
                    <a:gd name="connsiteX1" fmla="*/ 311944 w 311944"/>
                    <a:gd name="connsiteY1" fmla="*/ 207169 h 269082"/>
                    <a:gd name="connsiteX2" fmla="*/ 111919 w 311944"/>
                    <a:gd name="connsiteY2" fmla="*/ 0 h 269082"/>
                    <a:gd name="connsiteX3" fmla="*/ 42862 w 311944"/>
                    <a:gd name="connsiteY3" fmla="*/ 47625 h 269082"/>
                    <a:gd name="connsiteX4" fmla="*/ 0 w 311944"/>
                    <a:gd name="connsiteY4" fmla="*/ 111919 h 269082"/>
                    <a:gd name="connsiteX5" fmla="*/ 16669 w 311944"/>
                    <a:gd name="connsiteY5" fmla="*/ 145257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38100 w 311944"/>
                    <a:gd name="connsiteY3" fmla="*/ 45244 h 269082"/>
                    <a:gd name="connsiteX4" fmla="*/ 0 w 311944"/>
                    <a:gd name="connsiteY4" fmla="*/ 111919 h 269082"/>
                    <a:gd name="connsiteX5" fmla="*/ 16669 w 311944"/>
                    <a:gd name="connsiteY5" fmla="*/ 145257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38100 w 311944"/>
                    <a:gd name="connsiteY3" fmla="*/ 45244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26194 w 311944"/>
                    <a:gd name="connsiteY3" fmla="*/ 54769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26194 w 311944"/>
                    <a:gd name="connsiteY3" fmla="*/ 54769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45244 w 311944"/>
                    <a:gd name="connsiteY3" fmla="*/ 38100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45244 w 311944"/>
                    <a:gd name="connsiteY3" fmla="*/ 38100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45244 w 311944"/>
                    <a:gd name="connsiteY3" fmla="*/ 38100 h 269082"/>
                    <a:gd name="connsiteX4" fmla="*/ 0 w 311944"/>
                    <a:gd name="connsiteY4" fmla="*/ 111919 h 269082"/>
                    <a:gd name="connsiteX5" fmla="*/ 28575 w 311944"/>
                    <a:gd name="connsiteY5" fmla="*/ 173832 h 269082"/>
                    <a:gd name="connsiteX6" fmla="*/ 264319 w 311944"/>
                    <a:gd name="connsiteY6" fmla="*/ 269082 h 269082"/>
                    <a:gd name="connsiteX0" fmla="*/ 252413 w 300038"/>
                    <a:gd name="connsiteY0" fmla="*/ 269082 h 269082"/>
                    <a:gd name="connsiteX1" fmla="*/ 300038 w 300038"/>
                    <a:gd name="connsiteY1" fmla="*/ 207169 h 269082"/>
                    <a:gd name="connsiteX2" fmla="*/ 100013 w 300038"/>
                    <a:gd name="connsiteY2" fmla="*/ 0 h 269082"/>
                    <a:gd name="connsiteX3" fmla="*/ 33338 w 300038"/>
                    <a:gd name="connsiteY3" fmla="*/ 38100 h 269082"/>
                    <a:gd name="connsiteX4" fmla="*/ 0 w 300038"/>
                    <a:gd name="connsiteY4" fmla="*/ 90488 h 269082"/>
                    <a:gd name="connsiteX5" fmla="*/ 16669 w 300038"/>
                    <a:gd name="connsiteY5" fmla="*/ 173832 h 269082"/>
                    <a:gd name="connsiteX6" fmla="*/ 252413 w 300038"/>
                    <a:gd name="connsiteY6" fmla="*/ 269082 h 269082"/>
                    <a:gd name="connsiteX0" fmla="*/ 252413 w 300038"/>
                    <a:gd name="connsiteY0" fmla="*/ 269082 h 269082"/>
                    <a:gd name="connsiteX1" fmla="*/ 300038 w 300038"/>
                    <a:gd name="connsiteY1" fmla="*/ 207169 h 269082"/>
                    <a:gd name="connsiteX2" fmla="*/ 100013 w 300038"/>
                    <a:gd name="connsiteY2" fmla="*/ 0 h 269082"/>
                    <a:gd name="connsiteX3" fmla="*/ 38100 w 300038"/>
                    <a:gd name="connsiteY3" fmla="*/ 42862 h 269082"/>
                    <a:gd name="connsiteX4" fmla="*/ 0 w 300038"/>
                    <a:gd name="connsiteY4" fmla="*/ 90488 h 269082"/>
                    <a:gd name="connsiteX5" fmla="*/ 16669 w 300038"/>
                    <a:gd name="connsiteY5" fmla="*/ 173832 h 269082"/>
                    <a:gd name="connsiteX6" fmla="*/ 252413 w 300038"/>
                    <a:gd name="connsiteY6" fmla="*/ 269082 h 269082"/>
                    <a:gd name="connsiteX0" fmla="*/ 238126 w 285751"/>
                    <a:gd name="connsiteY0" fmla="*/ 269082 h 269082"/>
                    <a:gd name="connsiteX1" fmla="*/ 285751 w 285751"/>
                    <a:gd name="connsiteY1" fmla="*/ 207169 h 269082"/>
                    <a:gd name="connsiteX2" fmla="*/ 85726 w 285751"/>
                    <a:gd name="connsiteY2" fmla="*/ 0 h 269082"/>
                    <a:gd name="connsiteX3" fmla="*/ 23813 w 285751"/>
                    <a:gd name="connsiteY3" fmla="*/ 42862 h 269082"/>
                    <a:gd name="connsiteX4" fmla="*/ 0 w 285751"/>
                    <a:gd name="connsiteY4" fmla="*/ 95251 h 269082"/>
                    <a:gd name="connsiteX5" fmla="*/ 2382 w 285751"/>
                    <a:gd name="connsiteY5" fmla="*/ 173832 h 269082"/>
                    <a:gd name="connsiteX6" fmla="*/ 238126 w 285751"/>
                    <a:gd name="connsiteY6" fmla="*/ 269082 h 269082"/>
                    <a:gd name="connsiteX0" fmla="*/ 238126 w 285751"/>
                    <a:gd name="connsiteY0" fmla="*/ 269082 h 269082"/>
                    <a:gd name="connsiteX1" fmla="*/ 285751 w 285751"/>
                    <a:gd name="connsiteY1" fmla="*/ 207169 h 269082"/>
                    <a:gd name="connsiteX2" fmla="*/ 85726 w 285751"/>
                    <a:gd name="connsiteY2" fmla="*/ 0 h 269082"/>
                    <a:gd name="connsiteX3" fmla="*/ 35719 w 285751"/>
                    <a:gd name="connsiteY3" fmla="*/ 38100 h 269082"/>
                    <a:gd name="connsiteX4" fmla="*/ 0 w 285751"/>
                    <a:gd name="connsiteY4" fmla="*/ 95251 h 269082"/>
                    <a:gd name="connsiteX5" fmla="*/ 2382 w 285751"/>
                    <a:gd name="connsiteY5" fmla="*/ 173832 h 269082"/>
                    <a:gd name="connsiteX6" fmla="*/ 238126 w 285751"/>
                    <a:gd name="connsiteY6" fmla="*/ 269082 h 269082"/>
                    <a:gd name="connsiteX0" fmla="*/ 240570 w 288195"/>
                    <a:gd name="connsiteY0" fmla="*/ 269082 h 269082"/>
                    <a:gd name="connsiteX1" fmla="*/ 288195 w 288195"/>
                    <a:gd name="connsiteY1" fmla="*/ 207169 h 269082"/>
                    <a:gd name="connsiteX2" fmla="*/ 88170 w 288195"/>
                    <a:gd name="connsiteY2" fmla="*/ 0 h 269082"/>
                    <a:gd name="connsiteX3" fmla="*/ 38163 w 288195"/>
                    <a:gd name="connsiteY3" fmla="*/ 38100 h 269082"/>
                    <a:gd name="connsiteX4" fmla="*/ 2444 w 288195"/>
                    <a:gd name="connsiteY4" fmla="*/ 95251 h 269082"/>
                    <a:gd name="connsiteX5" fmla="*/ 4826 w 288195"/>
                    <a:gd name="connsiteY5" fmla="*/ 173832 h 269082"/>
                    <a:gd name="connsiteX6" fmla="*/ 240570 w 288195"/>
                    <a:gd name="connsiteY6" fmla="*/ 269082 h 269082"/>
                    <a:gd name="connsiteX0" fmla="*/ 240570 w 288195"/>
                    <a:gd name="connsiteY0" fmla="*/ 269082 h 269082"/>
                    <a:gd name="connsiteX1" fmla="*/ 288195 w 288195"/>
                    <a:gd name="connsiteY1" fmla="*/ 207169 h 269082"/>
                    <a:gd name="connsiteX2" fmla="*/ 88170 w 288195"/>
                    <a:gd name="connsiteY2" fmla="*/ 0 h 269082"/>
                    <a:gd name="connsiteX3" fmla="*/ 38163 w 288195"/>
                    <a:gd name="connsiteY3" fmla="*/ 38100 h 269082"/>
                    <a:gd name="connsiteX4" fmla="*/ 2444 w 288195"/>
                    <a:gd name="connsiteY4" fmla="*/ 92952 h 269082"/>
                    <a:gd name="connsiteX5" fmla="*/ 4826 w 288195"/>
                    <a:gd name="connsiteY5" fmla="*/ 173832 h 269082"/>
                    <a:gd name="connsiteX6" fmla="*/ 240570 w 288195"/>
                    <a:gd name="connsiteY6" fmla="*/ 269082 h 26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195" h="269082">
                      <a:moveTo>
                        <a:pt x="240570" y="269082"/>
                      </a:moveTo>
                      <a:cubicBezTo>
                        <a:pt x="251683" y="243682"/>
                        <a:pt x="262795" y="223044"/>
                        <a:pt x="288195" y="207169"/>
                      </a:cubicBezTo>
                      <a:lnTo>
                        <a:pt x="88170" y="0"/>
                      </a:lnTo>
                      <a:cubicBezTo>
                        <a:pt x="59595" y="18256"/>
                        <a:pt x="57213" y="15081"/>
                        <a:pt x="38163" y="38100"/>
                      </a:cubicBezTo>
                      <a:lnTo>
                        <a:pt x="2444" y="92952"/>
                      </a:lnTo>
                      <a:cubicBezTo>
                        <a:pt x="-3906" y="119146"/>
                        <a:pt x="4032" y="147638"/>
                        <a:pt x="4826" y="173832"/>
                      </a:cubicBezTo>
                      <a:lnTo>
                        <a:pt x="240570" y="269082"/>
                      </a:lnTo>
                      <a:close/>
                    </a:path>
                  </a:pathLst>
                </a:custGeom>
                <a:solidFill>
                  <a:srgbClr val="BD9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517" name="Freeform 142">
                  <a:extLst>
                    <a:ext uri="{FF2B5EF4-FFF2-40B4-BE49-F238E27FC236}">
                      <a16:creationId xmlns:a16="http://schemas.microsoft.com/office/drawing/2014/main" id="{409A8AEC-5837-3B7D-FDEF-8E188ECA99AC}"/>
                    </a:ext>
                  </a:extLst>
                </p:cNvPr>
                <p:cNvSpPr/>
                <p:nvPr/>
              </p:nvSpPr>
              <p:spPr>
                <a:xfrm>
                  <a:off x="8840354" y="5072995"/>
                  <a:ext cx="263593" cy="242158"/>
                </a:xfrm>
                <a:custGeom>
                  <a:avLst/>
                  <a:gdLst>
                    <a:gd name="connsiteX0" fmla="*/ 21431 w 240506"/>
                    <a:gd name="connsiteY0" fmla="*/ 0 h 226218"/>
                    <a:gd name="connsiteX1" fmla="*/ 104775 w 240506"/>
                    <a:gd name="connsiteY1" fmla="*/ 66675 h 226218"/>
                    <a:gd name="connsiteX2" fmla="*/ 230981 w 240506"/>
                    <a:gd name="connsiteY2" fmla="*/ 152400 h 226218"/>
                    <a:gd name="connsiteX3" fmla="*/ 240506 w 240506"/>
                    <a:gd name="connsiteY3" fmla="*/ 223837 h 226218"/>
                    <a:gd name="connsiteX4" fmla="*/ 164306 w 240506"/>
                    <a:gd name="connsiteY4" fmla="*/ 226218 h 226218"/>
                    <a:gd name="connsiteX5" fmla="*/ 0 w 240506"/>
                    <a:gd name="connsiteY5" fmla="*/ 83343 h 226218"/>
                    <a:gd name="connsiteX6" fmla="*/ 21431 w 240506"/>
                    <a:gd name="connsiteY6" fmla="*/ 0 h 226218"/>
                    <a:gd name="connsiteX0" fmla="*/ 21431 w 240506"/>
                    <a:gd name="connsiteY0" fmla="*/ 0 h 226218"/>
                    <a:gd name="connsiteX1" fmla="*/ 104775 w 240506"/>
                    <a:gd name="connsiteY1" fmla="*/ 66675 h 226218"/>
                    <a:gd name="connsiteX2" fmla="*/ 230981 w 240506"/>
                    <a:gd name="connsiteY2" fmla="*/ 152400 h 226218"/>
                    <a:gd name="connsiteX3" fmla="*/ 240506 w 240506"/>
                    <a:gd name="connsiteY3" fmla="*/ 223837 h 226218"/>
                    <a:gd name="connsiteX4" fmla="*/ 164306 w 240506"/>
                    <a:gd name="connsiteY4" fmla="*/ 226218 h 226218"/>
                    <a:gd name="connsiteX5" fmla="*/ 0 w 240506"/>
                    <a:gd name="connsiteY5" fmla="*/ 83343 h 226218"/>
                    <a:gd name="connsiteX6" fmla="*/ 21431 w 240506"/>
                    <a:gd name="connsiteY6" fmla="*/ 0 h 226218"/>
                    <a:gd name="connsiteX0" fmla="*/ 21431 w 240506"/>
                    <a:gd name="connsiteY0" fmla="*/ 1450 h 227668"/>
                    <a:gd name="connsiteX1" fmla="*/ 104775 w 240506"/>
                    <a:gd name="connsiteY1" fmla="*/ 68125 h 227668"/>
                    <a:gd name="connsiteX2" fmla="*/ 230981 w 240506"/>
                    <a:gd name="connsiteY2" fmla="*/ 153850 h 227668"/>
                    <a:gd name="connsiteX3" fmla="*/ 240506 w 240506"/>
                    <a:gd name="connsiteY3" fmla="*/ 225287 h 227668"/>
                    <a:gd name="connsiteX4" fmla="*/ 164306 w 240506"/>
                    <a:gd name="connsiteY4" fmla="*/ 227668 h 227668"/>
                    <a:gd name="connsiteX5" fmla="*/ 0 w 240506"/>
                    <a:gd name="connsiteY5" fmla="*/ 84793 h 227668"/>
                    <a:gd name="connsiteX6" fmla="*/ 21431 w 240506"/>
                    <a:gd name="connsiteY6" fmla="*/ 1450 h 227668"/>
                    <a:gd name="connsiteX0" fmla="*/ 28180 w 247255"/>
                    <a:gd name="connsiteY0" fmla="*/ 1450 h 227668"/>
                    <a:gd name="connsiteX1" fmla="*/ 111524 w 247255"/>
                    <a:gd name="connsiteY1" fmla="*/ 68125 h 227668"/>
                    <a:gd name="connsiteX2" fmla="*/ 237730 w 247255"/>
                    <a:gd name="connsiteY2" fmla="*/ 153850 h 227668"/>
                    <a:gd name="connsiteX3" fmla="*/ 247255 w 247255"/>
                    <a:gd name="connsiteY3" fmla="*/ 225287 h 227668"/>
                    <a:gd name="connsiteX4" fmla="*/ 171055 w 247255"/>
                    <a:gd name="connsiteY4" fmla="*/ 227668 h 227668"/>
                    <a:gd name="connsiteX5" fmla="*/ 6749 w 247255"/>
                    <a:gd name="connsiteY5" fmla="*/ 84793 h 227668"/>
                    <a:gd name="connsiteX6" fmla="*/ 28180 w 247255"/>
                    <a:gd name="connsiteY6" fmla="*/ 1450 h 227668"/>
                    <a:gd name="connsiteX0" fmla="*/ 32183 w 251258"/>
                    <a:gd name="connsiteY0" fmla="*/ 1450 h 227668"/>
                    <a:gd name="connsiteX1" fmla="*/ 115527 w 251258"/>
                    <a:gd name="connsiteY1" fmla="*/ 68125 h 227668"/>
                    <a:gd name="connsiteX2" fmla="*/ 241733 w 251258"/>
                    <a:gd name="connsiteY2" fmla="*/ 153850 h 227668"/>
                    <a:gd name="connsiteX3" fmla="*/ 251258 w 251258"/>
                    <a:gd name="connsiteY3" fmla="*/ 225287 h 227668"/>
                    <a:gd name="connsiteX4" fmla="*/ 175058 w 251258"/>
                    <a:gd name="connsiteY4" fmla="*/ 227668 h 227668"/>
                    <a:gd name="connsiteX5" fmla="*/ 10752 w 251258"/>
                    <a:gd name="connsiteY5" fmla="*/ 84793 h 227668"/>
                    <a:gd name="connsiteX6" fmla="*/ 32183 w 251258"/>
                    <a:gd name="connsiteY6" fmla="*/ 1450 h 227668"/>
                    <a:gd name="connsiteX0" fmla="*/ 32183 w 259997"/>
                    <a:gd name="connsiteY0" fmla="*/ 1450 h 227668"/>
                    <a:gd name="connsiteX1" fmla="*/ 115527 w 259997"/>
                    <a:gd name="connsiteY1" fmla="*/ 68125 h 227668"/>
                    <a:gd name="connsiteX2" fmla="*/ 241733 w 259997"/>
                    <a:gd name="connsiteY2" fmla="*/ 153850 h 227668"/>
                    <a:gd name="connsiteX3" fmla="*/ 251258 w 259997"/>
                    <a:gd name="connsiteY3" fmla="*/ 225287 h 227668"/>
                    <a:gd name="connsiteX4" fmla="*/ 175058 w 259997"/>
                    <a:gd name="connsiteY4" fmla="*/ 227668 h 227668"/>
                    <a:gd name="connsiteX5" fmla="*/ 10752 w 259997"/>
                    <a:gd name="connsiteY5" fmla="*/ 84793 h 227668"/>
                    <a:gd name="connsiteX6" fmla="*/ 32183 w 259997"/>
                    <a:gd name="connsiteY6" fmla="*/ 1450 h 227668"/>
                    <a:gd name="connsiteX0" fmla="*/ 32183 w 262388"/>
                    <a:gd name="connsiteY0" fmla="*/ 1450 h 227668"/>
                    <a:gd name="connsiteX1" fmla="*/ 115527 w 262388"/>
                    <a:gd name="connsiteY1" fmla="*/ 68125 h 227668"/>
                    <a:gd name="connsiteX2" fmla="*/ 241733 w 262388"/>
                    <a:gd name="connsiteY2" fmla="*/ 153850 h 227668"/>
                    <a:gd name="connsiteX3" fmla="*/ 251258 w 262388"/>
                    <a:gd name="connsiteY3" fmla="*/ 225287 h 227668"/>
                    <a:gd name="connsiteX4" fmla="*/ 175058 w 262388"/>
                    <a:gd name="connsiteY4" fmla="*/ 227668 h 227668"/>
                    <a:gd name="connsiteX5" fmla="*/ 10752 w 262388"/>
                    <a:gd name="connsiteY5" fmla="*/ 84793 h 227668"/>
                    <a:gd name="connsiteX6" fmla="*/ 32183 w 262388"/>
                    <a:gd name="connsiteY6" fmla="*/ 1450 h 227668"/>
                    <a:gd name="connsiteX0" fmla="*/ 32183 w 262388"/>
                    <a:gd name="connsiteY0" fmla="*/ 1450 h 234309"/>
                    <a:gd name="connsiteX1" fmla="*/ 115527 w 262388"/>
                    <a:gd name="connsiteY1" fmla="*/ 68125 h 234309"/>
                    <a:gd name="connsiteX2" fmla="*/ 241733 w 262388"/>
                    <a:gd name="connsiteY2" fmla="*/ 153850 h 234309"/>
                    <a:gd name="connsiteX3" fmla="*/ 251258 w 262388"/>
                    <a:gd name="connsiteY3" fmla="*/ 225287 h 234309"/>
                    <a:gd name="connsiteX4" fmla="*/ 175058 w 262388"/>
                    <a:gd name="connsiteY4" fmla="*/ 227668 h 234309"/>
                    <a:gd name="connsiteX5" fmla="*/ 10752 w 262388"/>
                    <a:gd name="connsiteY5" fmla="*/ 84793 h 234309"/>
                    <a:gd name="connsiteX6" fmla="*/ 32183 w 262388"/>
                    <a:gd name="connsiteY6" fmla="*/ 1450 h 234309"/>
                    <a:gd name="connsiteX0" fmla="*/ 32183 w 262388"/>
                    <a:gd name="connsiteY0" fmla="*/ 1450 h 238533"/>
                    <a:gd name="connsiteX1" fmla="*/ 115527 w 262388"/>
                    <a:gd name="connsiteY1" fmla="*/ 68125 h 238533"/>
                    <a:gd name="connsiteX2" fmla="*/ 241733 w 262388"/>
                    <a:gd name="connsiteY2" fmla="*/ 153850 h 238533"/>
                    <a:gd name="connsiteX3" fmla="*/ 251258 w 262388"/>
                    <a:gd name="connsiteY3" fmla="*/ 225287 h 238533"/>
                    <a:gd name="connsiteX4" fmla="*/ 175058 w 262388"/>
                    <a:gd name="connsiteY4" fmla="*/ 227668 h 238533"/>
                    <a:gd name="connsiteX5" fmla="*/ 10752 w 262388"/>
                    <a:gd name="connsiteY5" fmla="*/ 84793 h 238533"/>
                    <a:gd name="connsiteX6" fmla="*/ 32183 w 262388"/>
                    <a:gd name="connsiteY6" fmla="*/ 1450 h 238533"/>
                    <a:gd name="connsiteX0" fmla="*/ 32183 w 262388"/>
                    <a:gd name="connsiteY0" fmla="*/ 1450 h 238533"/>
                    <a:gd name="connsiteX1" fmla="*/ 115527 w 262388"/>
                    <a:gd name="connsiteY1" fmla="*/ 68125 h 238533"/>
                    <a:gd name="connsiteX2" fmla="*/ 241733 w 262388"/>
                    <a:gd name="connsiteY2" fmla="*/ 153850 h 238533"/>
                    <a:gd name="connsiteX3" fmla="*/ 251258 w 262388"/>
                    <a:gd name="connsiteY3" fmla="*/ 225287 h 238533"/>
                    <a:gd name="connsiteX4" fmla="*/ 175058 w 262388"/>
                    <a:gd name="connsiteY4" fmla="*/ 227668 h 238533"/>
                    <a:gd name="connsiteX5" fmla="*/ 10752 w 262388"/>
                    <a:gd name="connsiteY5" fmla="*/ 84793 h 238533"/>
                    <a:gd name="connsiteX6" fmla="*/ 32183 w 262388"/>
                    <a:gd name="connsiteY6" fmla="*/ 1450 h 238533"/>
                    <a:gd name="connsiteX0" fmla="*/ 32183 w 262388"/>
                    <a:gd name="connsiteY0" fmla="*/ 1450 h 242158"/>
                    <a:gd name="connsiteX1" fmla="*/ 115527 w 262388"/>
                    <a:gd name="connsiteY1" fmla="*/ 68125 h 242158"/>
                    <a:gd name="connsiteX2" fmla="*/ 241733 w 262388"/>
                    <a:gd name="connsiteY2" fmla="*/ 153850 h 242158"/>
                    <a:gd name="connsiteX3" fmla="*/ 251258 w 262388"/>
                    <a:gd name="connsiteY3" fmla="*/ 225287 h 242158"/>
                    <a:gd name="connsiteX4" fmla="*/ 175058 w 262388"/>
                    <a:gd name="connsiteY4" fmla="*/ 227668 h 242158"/>
                    <a:gd name="connsiteX5" fmla="*/ 10752 w 262388"/>
                    <a:gd name="connsiteY5" fmla="*/ 84793 h 242158"/>
                    <a:gd name="connsiteX6" fmla="*/ 32183 w 262388"/>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593" h="242158">
                      <a:moveTo>
                        <a:pt x="32183" y="1450"/>
                      </a:moveTo>
                      <a:cubicBezTo>
                        <a:pt x="86158" y="-7281"/>
                        <a:pt x="94890" y="24469"/>
                        <a:pt x="115527" y="68125"/>
                      </a:cubicBezTo>
                      <a:cubicBezTo>
                        <a:pt x="131402" y="91937"/>
                        <a:pt x="199664" y="125275"/>
                        <a:pt x="241733" y="153850"/>
                      </a:cubicBezTo>
                      <a:cubicBezTo>
                        <a:pt x="261577" y="170518"/>
                        <a:pt x="274276" y="196712"/>
                        <a:pt x="251258" y="225287"/>
                      </a:cubicBezTo>
                      <a:cubicBezTo>
                        <a:pt x="230621" y="240368"/>
                        <a:pt x="214745" y="253067"/>
                        <a:pt x="175058" y="227668"/>
                      </a:cubicBezTo>
                      <a:cubicBezTo>
                        <a:pt x="120289" y="180043"/>
                        <a:pt x="15515" y="110987"/>
                        <a:pt x="10752" y="84793"/>
                      </a:cubicBezTo>
                      <a:cubicBezTo>
                        <a:pt x="5990" y="57012"/>
                        <a:pt x="-20205" y="22087"/>
                        <a:pt x="32183" y="145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518" name="Freeform 143">
                  <a:extLst>
                    <a:ext uri="{FF2B5EF4-FFF2-40B4-BE49-F238E27FC236}">
                      <a16:creationId xmlns:a16="http://schemas.microsoft.com/office/drawing/2014/main" id="{B25FB118-74B2-BA9B-DA3F-9EB9F16A3C7A}"/>
                    </a:ext>
                  </a:extLst>
                </p:cNvPr>
                <p:cNvSpPr/>
                <p:nvPr/>
              </p:nvSpPr>
              <p:spPr>
                <a:xfrm rot="15460137" flipH="1">
                  <a:off x="8761036" y="5189159"/>
                  <a:ext cx="239851" cy="252069"/>
                </a:xfrm>
                <a:custGeom>
                  <a:avLst/>
                  <a:gdLst>
                    <a:gd name="connsiteX0" fmla="*/ 21431 w 240506"/>
                    <a:gd name="connsiteY0" fmla="*/ 0 h 226218"/>
                    <a:gd name="connsiteX1" fmla="*/ 104775 w 240506"/>
                    <a:gd name="connsiteY1" fmla="*/ 66675 h 226218"/>
                    <a:gd name="connsiteX2" fmla="*/ 230981 w 240506"/>
                    <a:gd name="connsiteY2" fmla="*/ 152400 h 226218"/>
                    <a:gd name="connsiteX3" fmla="*/ 240506 w 240506"/>
                    <a:gd name="connsiteY3" fmla="*/ 223837 h 226218"/>
                    <a:gd name="connsiteX4" fmla="*/ 164306 w 240506"/>
                    <a:gd name="connsiteY4" fmla="*/ 226218 h 226218"/>
                    <a:gd name="connsiteX5" fmla="*/ 0 w 240506"/>
                    <a:gd name="connsiteY5" fmla="*/ 83343 h 226218"/>
                    <a:gd name="connsiteX6" fmla="*/ 21431 w 240506"/>
                    <a:gd name="connsiteY6" fmla="*/ 0 h 226218"/>
                    <a:gd name="connsiteX0" fmla="*/ 21431 w 240506"/>
                    <a:gd name="connsiteY0" fmla="*/ 0 h 226218"/>
                    <a:gd name="connsiteX1" fmla="*/ 104775 w 240506"/>
                    <a:gd name="connsiteY1" fmla="*/ 66675 h 226218"/>
                    <a:gd name="connsiteX2" fmla="*/ 230981 w 240506"/>
                    <a:gd name="connsiteY2" fmla="*/ 152400 h 226218"/>
                    <a:gd name="connsiteX3" fmla="*/ 240506 w 240506"/>
                    <a:gd name="connsiteY3" fmla="*/ 223837 h 226218"/>
                    <a:gd name="connsiteX4" fmla="*/ 164306 w 240506"/>
                    <a:gd name="connsiteY4" fmla="*/ 226218 h 226218"/>
                    <a:gd name="connsiteX5" fmla="*/ 0 w 240506"/>
                    <a:gd name="connsiteY5" fmla="*/ 83343 h 226218"/>
                    <a:gd name="connsiteX6" fmla="*/ 21431 w 240506"/>
                    <a:gd name="connsiteY6" fmla="*/ 0 h 226218"/>
                    <a:gd name="connsiteX0" fmla="*/ 21431 w 240506"/>
                    <a:gd name="connsiteY0" fmla="*/ 1450 h 227668"/>
                    <a:gd name="connsiteX1" fmla="*/ 104775 w 240506"/>
                    <a:gd name="connsiteY1" fmla="*/ 68125 h 227668"/>
                    <a:gd name="connsiteX2" fmla="*/ 230981 w 240506"/>
                    <a:gd name="connsiteY2" fmla="*/ 153850 h 227668"/>
                    <a:gd name="connsiteX3" fmla="*/ 240506 w 240506"/>
                    <a:gd name="connsiteY3" fmla="*/ 225287 h 227668"/>
                    <a:gd name="connsiteX4" fmla="*/ 164306 w 240506"/>
                    <a:gd name="connsiteY4" fmla="*/ 227668 h 227668"/>
                    <a:gd name="connsiteX5" fmla="*/ 0 w 240506"/>
                    <a:gd name="connsiteY5" fmla="*/ 84793 h 227668"/>
                    <a:gd name="connsiteX6" fmla="*/ 21431 w 240506"/>
                    <a:gd name="connsiteY6" fmla="*/ 1450 h 227668"/>
                    <a:gd name="connsiteX0" fmla="*/ 28180 w 247255"/>
                    <a:gd name="connsiteY0" fmla="*/ 1450 h 227668"/>
                    <a:gd name="connsiteX1" fmla="*/ 111524 w 247255"/>
                    <a:gd name="connsiteY1" fmla="*/ 68125 h 227668"/>
                    <a:gd name="connsiteX2" fmla="*/ 237730 w 247255"/>
                    <a:gd name="connsiteY2" fmla="*/ 153850 h 227668"/>
                    <a:gd name="connsiteX3" fmla="*/ 247255 w 247255"/>
                    <a:gd name="connsiteY3" fmla="*/ 225287 h 227668"/>
                    <a:gd name="connsiteX4" fmla="*/ 171055 w 247255"/>
                    <a:gd name="connsiteY4" fmla="*/ 227668 h 227668"/>
                    <a:gd name="connsiteX5" fmla="*/ 6749 w 247255"/>
                    <a:gd name="connsiteY5" fmla="*/ 84793 h 227668"/>
                    <a:gd name="connsiteX6" fmla="*/ 28180 w 247255"/>
                    <a:gd name="connsiteY6" fmla="*/ 1450 h 227668"/>
                    <a:gd name="connsiteX0" fmla="*/ 32183 w 251258"/>
                    <a:gd name="connsiteY0" fmla="*/ 1450 h 227668"/>
                    <a:gd name="connsiteX1" fmla="*/ 115527 w 251258"/>
                    <a:gd name="connsiteY1" fmla="*/ 68125 h 227668"/>
                    <a:gd name="connsiteX2" fmla="*/ 241733 w 251258"/>
                    <a:gd name="connsiteY2" fmla="*/ 153850 h 227668"/>
                    <a:gd name="connsiteX3" fmla="*/ 251258 w 251258"/>
                    <a:gd name="connsiteY3" fmla="*/ 225287 h 227668"/>
                    <a:gd name="connsiteX4" fmla="*/ 175058 w 251258"/>
                    <a:gd name="connsiteY4" fmla="*/ 227668 h 227668"/>
                    <a:gd name="connsiteX5" fmla="*/ 10752 w 251258"/>
                    <a:gd name="connsiteY5" fmla="*/ 84793 h 227668"/>
                    <a:gd name="connsiteX6" fmla="*/ 32183 w 251258"/>
                    <a:gd name="connsiteY6" fmla="*/ 1450 h 227668"/>
                    <a:gd name="connsiteX0" fmla="*/ 32183 w 259997"/>
                    <a:gd name="connsiteY0" fmla="*/ 1450 h 227668"/>
                    <a:gd name="connsiteX1" fmla="*/ 115527 w 259997"/>
                    <a:gd name="connsiteY1" fmla="*/ 68125 h 227668"/>
                    <a:gd name="connsiteX2" fmla="*/ 241733 w 259997"/>
                    <a:gd name="connsiteY2" fmla="*/ 153850 h 227668"/>
                    <a:gd name="connsiteX3" fmla="*/ 251258 w 259997"/>
                    <a:gd name="connsiteY3" fmla="*/ 225287 h 227668"/>
                    <a:gd name="connsiteX4" fmla="*/ 175058 w 259997"/>
                    <a:gd name="connsiteY4" fmla="*/ 227668 h 227668"/>
                    <a:gd name="connsiteX5" fmla="*/ 10752 w 259997"/>
                    <a:gd name="connsiteY5" fmla="*/ 84793 h 227668"/>
                    <a:gd name="connsiteX6" fmla="*/ 32183 w 259997"/>
                    <a:gd name="connsiteY6" fmla="*/ 1450 h 227668"/>
                    <a:gd name="connsiteX0" fmla="*/ 32183 w 262388"/>
                    <a:gd name="connsiteY0" fmla="*/ 1450 h 227668"/>
                    <a:gd name="connsiteX1" fmla="*/ 115527 w 262388"/>
                    <a:gd name="connsiteY1" fmla="*/ 68125 h 227668"/>
                    <a:gd name="connsiteX2" fmla="*/ 241733 w 262388"/>
                    <a:gd name="connsiteY2" fmla="*/ 153850 h 227668"/>
                    <a:gd name="connsiteX3" fmla="*/ 251258 w 262388"/>
                    <a:gd name="connsiteY3" fmla="*/ 225287 h 227668"/>
                    <a:gd name="connsiteX4" fmla="*/ 175058 w 262388"/>
                    <a:gd name="connsiteY4" fmla="*/ 227668 h 227668"/>
                    <a:gd name="connsiteX5" fmla="*/ 10752 w 262388"/>
                    <a:gd name="connsiteY5" fmla="*/ 84793 h 227668"/>
                    <a:gd name="connsiteX6" fmla="*/ 32183 w 262388"/>
                    <a:gd name="connsiteY6" fmla="*/ 1450 h 227668"/>
                    <a:gd name="connsiteX0" fmla="*/ 32183 w 262388"/>
                    <a:gd name="connsiteY0" fmla="*/ 1450 h 234309"/>
                    <a:gd name="connsiteX1" fmla="*/ 115527 w 262388"/>
                    <a:gd name="connsiteY1" fmla="*/ 68125 h 234309"/>
                    <a:gd name="connsiteX2" fmla="*/ 241733 w 262388"/>
                    <a:gd name="connsiteY2" fmla="*/ 153850 h 234309"/>
                    <a:gd name="connsiteX3" fmla="*/ 251258 w 262388"/>
                    <a:gd name="connsiteY3" fmla="*/ 225287 h 234309"/>
                    <a:gd name="connsiteX4" fmla="*/ 175058 w 262388"/>
                    <a:gd name="connsiteY4" fmla="*/ 227668 h 234309"/>
                    <a:gd name="connsiteX5" fmla="*/ 10752 w 262388"/>
                    <a:gd name="connsiteY5" fmla="*/ 84793 h 234309"/>
                    <a:gd name="connsiteX6" fmla="*/ 32183 w 262388"/>
                    <a:gd name="connsiteY6" fmla="*/ 1450 h 234309"/>
                    <a:gd name="connsiteX0" fmla="*/ 32183 w 262388"/>
                    <a:gd name="connsiteY0" fmla="*/ 1450 h 238533"/>
                    <a:gd name="connsiteX1" fmla="*/ 115527 w 262388"/>
                    <a:gd name="connsiteY1" fmla="*/ 68125 h 238533"/>
                    <a:gd name="connsiteX2" fmla="*/ 241733 w 262388"/>
                    <a:gd name="connsiteY2" fmla="*/ 153850 h 238533"/>
                    <a:gd name="connsiteX3" fmla="*/ 251258 w 262388"/>
                    <a:gd name="connsiteY3" fmla="*/ 225287 h 238533"/>
                    <a:gd name="connsiteX4" fmla="*/ 175058 w 262388"/>
                    <a:gd name="connsiteY4" fmla="*/ 227668 h 238533"/>
                    <a:gd name="connsiteX5" fmla="*/ 10752 w 262388"/>
                    <a:gd name="connsiteY5" fmla="*/ 84793 h 238533"/>
                    <a:gd name="connsiteX6" fmla="*/ 32183 w 262388"/>
                    <a:gd name="connsiteY6" fmla="*/ 1450 h 238533"/>
                    <a:gd name="connsiteX0" fmla="*/ 32183 w 262388"/>
                    <a:gd name="connsiteY0" fmla="*/ 1450 h 238533"/>
                    <a:gd name="connsiteX1" fmla="*/ 115527 w 262388"/>
                    <a:gd name="connsiteY1" fmla="*/ 68125 h 238533"/>
                    <a:gd name="connsiteX2" fmla="*/ 241733 w 262388"/>
                    <a:gd name="connsiteY2" fmla="*/ 153850 h 238533"/>
                    <a:gd name="connsiteX3" fmla="*/ 251258 w 262388"/>
                    <a:gd name="connsiteY3" fmla="*/ 225287 h 238533"/>
                    <a:gd name="connsiteX4" fmla="*/ 175058 w 262388"/>
                    <a:gd name="connsiteY4" fmla="*/ 227668 h 238533"/>
                    <a:gd name="connsiteX5" fmla="*/ 10752 w 262388"/>
                    <a:gd name="connsiteY5" fmla="*/ 84793 h 238533"/>
                    <a:gd name="connsiteX6" fmla="*/ 32183 w 262388"/>
                    <a:gd name="connsiteY6" fmla="*/ 1450 h 238533"/>
                    <a:gd name="connsiteX0" fmla="*/ 32183 w 262388"/>
                    <a:gd name="connsiteY0" fmla="*/ 1450 h 242158"/>
                    <a:gd name="connsiteX1" fmla="*/ 115527 w 262388"/>
                    <a:gd name="connsiteY1" fmla="*/ 68125 h 242158"/>
                    <a:gd name="connsiteX2" fmla="*/ 241733 w 262388"/>
                    <a:gd name="connsiteY2" fmla="*/ 153850 h 242158"/>
                    <a:gd name="connsiteX3" fmla="*/ 251258 w 262388"/>
                    <a:gd name="connsiteY3" fmla="*/ 225287 h 242158"/>
                    <a:gd name="connsiteX4" fmla="*/ 175058 w 262388"/>
                    <a:gd name="connsiteY4" fmla="*/ 227668 h 242158"/>
                    <a:gd name="connsiteX5" fmla="*/ 10752 w 262388"/>
                    <a:gd name="connsiteY5" fmla="*/ 84793 h 242158"/>
                    <a:gd name="connsiteX6" fmla="*/ 32183 w 262388"/>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593" h="242158">
                      <a:moveTo>
                        <a:pt x="32183" y="1450"/>
                      </a:moveTo>
                      <a:cubicBezTo>
                        <a:pt x="86158" y="-7281"/>
                        <a:pt x="94890" y="24469"/>
                        <a:pt x="115527" y="68125"/>
                      </a:cubicBezTo>
                      <a:cubicBezTo>
                        <a:pt x="131402" y="91937"/>
                        <a:pt x="199664" y="125275"/>
                        <a:pt x="241733" y="153850"/>
                      </a:cubicBezTo>
                      <a:cubicBezTo>
                        <a:pt x="261577" y="170518"/>
                        <a:pt x="274276" y="196712"/>
                        <a:pt x="251258" y="225287"/>
                      </a:cubicBezTo>
                      <a:cubicBezTo>
                        <a:pt x="230621" y="240368"/>
                        <a:pt x="214745" y="253067"/>
                        <a:pt x="175058" y="227668"/>
                      </a:cubicBezTo>
                      <a:cubicBezTo>
                        <a:pt x="120289" y="180043"/>
                        <a:pt x="15515" y="110987"/>
                        <a:pt x="10752" y="84793"/>
                      </a:cubicBezTo>
                      <a:cubicBezTo>
                        <a:pt x="5990" y="57012"/>
                        <a:pt x="-20205" y="22087"/>
                        <a:pt x="32183" y="145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grpSp>
          <p:grpSp>
            <p:nvGrpSpPr>
              <p:cNvPr id="210" name="Group 209">
                <a:extLst>
                  <a:ext uri="{FF2B5EF4-FFF2-40B4-BE49-F238E27FC236}">
                    <a16:creationId xmlns:a16="http://schemas.microsoft.com/office/drawing/2014/main" id="{E2D4F8CE-9C7D-2172-5BCB-852B73FB8197}"/>
                  </a:ext>
                </a:extLst>
              </p:cNvPr>
              <p:cNvGrpSpPr/>
              <p:nvPr/>
            </p:nvGrpSpPr>
            <p:grpSpPr>
              <a:xfrm rot="3762723">
                <a:off x="9145915" y="4655914"/>
                <a:ext cx="63463" cy="65845"/>
                <a:chOff x="8754927" y="5072995"/>
                <a:chExt cx="349020" cy="362124"/>
              </a:xfrm>
            </p:grpSpPr>
            <p:sp>
              <p:nvSpPr>
                <p:cNvPr id="513" name="Freeform 138">
                  <a:extLst>
                    <a:ext uri="{FF2B5EF4-FFF2-40B4-BE49-F238E27FC236}">
                      <a16:creationId xmlns:a16="http://schemas.microsoft.com/office/drawing/2014/main" id="{0B4F6622-688B-62DC-5981-FA0A86B277EA}"/>
                    </a:ext>
                  </a:extLst>
                </p:cNvPr>
                <p:cNvSpPr/>
                <p:nvPr/>
              </p:nvSpPr>
              <p:spPr>
                <a:xfrm>
                  <a:off x="8767699" y="5091111"/>
                  <a:ext cx="300101" cy="278607"/>
                </a:xfrm>
                <a:custGeom>
                  <a:avLst/>
                  <a:gdLst>
                    <a:gd name="connsiteX0" fmla="*/ 264319 w 311944"/>
                    <a:gd name="connsiteY0" fmla="*/ 269082 h 269082"/>
                    <a:gd name="connsiteX1" fmla="*/ 311944 w 311944"/>
                    <a:gd name="connsiteY1" fmla="*/ 207169 h 269082"/>
                    <a:gd name="connsiteX2" fmla="*/ 111919 w 311944"/>
                    <a:gd name="connsiteY2" fmla="*/ 0 h 269082"/>
                    <a:gd name="connsiteX3" fmla="*/ 42862 w 311944"/>
                    <a:gd name="connsiteY3" fmla="*/ 47625 h 269082"/>
                    <a:gd name="connsiteX4" fmla="*/ 0 w 311944"/>
                    <a:gd name="connsiteY4" fmla="*/ 111919 h 269082"/>
                    <a:gd name="connsiteX5" fmla="*/ 16669 w 311944"/>
                    <a:gd name="connsiteY5" fmla="*/ 145257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38100 w 311944"/>
                    <a:gd name="connsiteY3" fmla="*/ 45244 h 269082"/>
                    <a:gd name="connsiteX4" fmla="*/ 0 w 311944"/>
                    <a:gd name="connsiteY4" fmla="*/ 111919 h 269082"/>
                    <a:gd name="connsiteX5" fmla="*/ 16669 w 311944"/>
                    <a:gd name="connsiteY5" fmla="*/ 145257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38100 w 311944"/>
                    <a:gd name="connsiteY3" fmla="*/ 45244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26194 w 311944"/>
                    <a:gd name="connsiteY3" fmla="*/ 54769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26194 w 311944"/>
                    <a:gd name="connsiteY3" fmla="*/ 54769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45244 w 311944"/>
                    <a:gd name="connsiteY3" fmla="*/ 38100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45244 w 311944"/>
                    <a:gd name="connsiteY3" fmla="*/ 38100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45244 w 311944"/>
                    <a:gd name="connsiteY3" fmla="*/ 38100 h 269082"/>
                    <a:gd name="connsiteX4" fmla="*/ 0 w 311944"/>
                    <a:gd name="connsiteY4" fmla="*/ 111919 h 269082"/>
                    <a:gd name="connsiteX5" fmla="*/ 28575 w 311944"/>
                    <a:gd name="connsiteY5" fmla="*/ 173832 h 269082"/>
                    <a:gd name="connsiteX6" fmla="*/ 264319 w 311944"/>
                    <a:gd name="connsiteY6" fmla="*/ 269082 h 269082"/>
                    <a:gd name="connsiteX0" fmla="*/ 252413 w 300038"/>
                    <a:gd name="connsiteY0" fmla="*/ 269082 h 269082"/>
                    <a:gd name="connsiteX1" fmla="*/ 300038 w 300038"/>
                    <a:gd name="connsiteY1" fmla="*/ 207169 h 269082"/>
                    <a:gd name="connsiteX2" fmla="*/ 100013 w 300038"/>
                    <a:gd name="connsiteY2" fmla="*/ 0 h 269082"/>
                    <a:gd name="connsiteX3" fmla="*/ 33338 w 300038"/>
                    <a:gd name="connsiteY3" fmla="*/ 38100 h 269082"/>
                    <a:gd name="connsiteX4" fmla="*/ 0 w 300038"/>
                    <a:gd name="connsiteY4" fmla="*/ 90488 h 269082"/>
                    <a:gd name="connsiteX5" fmla="*/ 16669 w 300038"/>
                    <a:gd name="connsiteY5" fmla="*/ 173832 h 269082"/>
                    <a:gd name="connsiteX6" fmla="*/ 252413 w 300038"/>
                    <a:gd name="connsiteY6" fmla="*/ 269082 h 269082"/>
                    <a:gd name="connsiteX0" fmla="*/ 252413 w 300038"/>
                    <a:gd name="connsiteY0" fmla="*/ 269082 h 269082"/>
                    <a:gd name="connsiteX1" fmla="*/ 300038 w 300038"/>
                    <a:gd name="connsiteY1" fmla="*/ 207169 h 269082"/>
                    <a:gd name="connsiteX2" fmla="*/ 100013 w 300038"/>
                    <a:gd name="connsiteY2" fmla="*/ 0 h 269082"/>
                    <a:gd name="connsiteX3" fmla="*/ 38100 w 300038"/>
                    <a:gd name="connsiteY3" fmla="*/ 42862 h 269082"/>
                    <a:gd name="connsiteX4" fmla="*/ 0 w 300038"/>
                    <a:gd name="connsiteY4" fmla="*/ 90488 h 269082"/>
                    <a:gd name="connsiteX5" fmla="*/ 16669 w 300038"/>
                    <a:gd name="connsiteY5" fmla="*/ 173832 h 269082"/>
                    <a:gd name="connsiteX6" fmla="*/ 252413 w 300038"/>
                    <a:gd name="connsiteY6" fmla="*/ 269082 h 269082"/>
                    <a:gd name="connsiteX0" fmla="*/ 238126 w 285751"/>
                    <a:gd name="connsiteY0" fmla="*/ 269082 h 269082"/>
                    <a:gd name="connsiteX1" fmla="*/ 285751 w 285751"/>
                    <a:gd name="connsiteY1" fmla="*/ 207169 h 269082"/>
                    <a:gd name="connsiteX2" fmla="*/ 85726 w 285751"/>
                    <a:gd name="connsiteY2" fmla="*/ 0 h 269082"/>
                    <a:gd name="connsiteX3" fmla="*/ 23813 w 285751"/>
                    <a:gd name="connsiteY3" fmla="*/ 42862 h 269082"/>
                    <a:gd name="connsiteX4" fmla="*/ 0 w 285751"/>
                    <a:gd name="connsiteY4" fmla="*/ 95251 h 269082"/>
                    <a:gd name="connsiteX5" fmla="*/ 2382 w 285751"/>
                    <a:gd name="connsiteY5" fmla="*/ 173832 h 269082"/>
                    <a:gd name="connsiteX6" fmla="*/ 238126 w 285751"/>
                    <a:gd name="connsiteY6" fmla="*/ 269082 h 269082"/>
                    <a:gd name="connsiteX0" fmla="*/ 238126 w 285751"/>
                    <a:gd name="connsiteY0" fmla="*/ 269082 h 269082"/>
                    <a:gd name="connsiteX1" fmla="*/ 285751 w 285751"/>
                    <a:gd name="connsiteY1" fmla="*/ 207169 h 269082"/>
                    <a:gd name="connsiteX2" fmla="*/ 85726 w 285751"/>
                    <a:gd name="connsiteY2" fmla="*/ 0 h 269082"/>
                    <a:gd name="connsiteX3" fmla="*/ 35719 w 285751"/>
                    <a:gd name="connsiteY3" fmla="*/ 38100 h 269082"/>
                    <a:gd name="connsiteX4" fmla="*/ 0 w 285751"/>
                    <a:gd name="connsiteY4" fmla="*/ 95251 h 269082"/>
                    <a:gd name="connsiteX5" fmla="*/ 2382 w 285751"/>
                    <a:gd name="connsiteY5" fmla="*/ 173832 h 269082"/>
                    <a:gd name="connsiteX6" fmla="*/ 238126 w 285751"/>
                    <a:gd name="connsiteY6" fmla="*/ 269082 h 269082"/>
                    <a:gd name="connsiteX0" fmla="*/ 240570 w 288195"/>
                    <a:gd name="connsiteY0" fmla="*/ 269082 h 269082"/>
                    <a:gd name="connsiteX1" fmla="*/ 288195 w 288195"/>
                    <a:gd name="connsiteY1" fmla="*/ 207169 h 269082"/>
                    <a:gd name="connsiteX2" fmla="*/ 88170 w 288195"/>
                    <a:gd name="connsiteY2" fmla="*/ 0 h 269082"/>
                    <a:gd name="connsiteX3" fmla="*/ 38163 w 288195"/>
                    <a:gd name="connsiteY3" fmla="*/ 38100 h 269082"/>
                    <a:gd name="connsiteX4" fmla="*/ 2444 w 288195"/>
                    <a:gd name="connsiteY4" fmla="*/ 95251 h 269082"/>
                    <a:gd name="connsiteX5" fmla="*/ 4826 w 288195"/>
                    <a:gd name="connsiteY5" fmla="*/ 173832 h 269082"/>
                    <a:gd name="connsiteX6" fmla="*/ 240570 w 288195"/>
                    <a:gd name="connsiteY6" fmla="*/ 269082 h 269082"/>
                    <a:gd name="connsiteX0" fmla="*/ 240570 w 288195"/>
                    <a:gd name="connsiteY0" fmla="*/ 269082 h 269082"/>
                    <a:gd name="connsiteX1" fmla="*/ 288195 w 288195"/>
                    <a:gd name="connsiteY1" fmla="*/ 207169 h 269082"/>
                    <a:gd name="connsiteX2" fmla="*/ 88170 w 288195"/>
                    <a:gd name="connsiteY2" fmla="*/ 0 h 269082"/>
                    <a:gd name="connsiteX3" fmla="*/ 38163 w 288195"/>
                    <a:gd name="connsiteY3" fmla="*/ 38100 h 269082"/>
                    <a:gd name="connsiteX4" fmla="*/ 2444 w 288195"/>
                    <a:gd name="connsiteY4" fmla="*/ 92952 h 269082"/>
                    <a:gd name="connsiteX5" fmla="*/ 4826 w 288195"/>
                    <a:gd name="connsiteY5" fmla="*/ 173832 h 269082"/>
                    <a:gd name="connsiteX6" fmla="*/ 240570 w 288195"/>
                    <a:gd name="connsiteY6" fmla="*/ 269082 h 26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195" h="269082">
                      <a:moveTo>
                        <a:pt x="240570" y="269082"/>
                      </a:moveTo>
                      <a:cubicBezTo>
                        <a:pt x="251683" y="243682"/>
                        <a:pt x="262795" y="223044"/>
                        <a:pt x="288195" y="207169"/>
                      </a:cubicBezTo>
                      <a:lnTo>
                        <a:pt x="88170" y="0"/>
                      </a:lnTo>
                      <a:cubicBezTo>
                        <a:pt x="59595" y="18256"/>
                        <a:pt x="57213" y="15081"/>
                        <a:pt x="38163" y="38100"/>
                      </a:cubicBezTo>
                      <a:lnTo>
                        <a:pt x="2444" y="92952"/>
                      </a:lnTo>
                      <a:cubicBezTo>
                        <a:pt x="-3906" y="119146"/>
                        <a:pt x="4032" y="147638"/>
                        <a:pt x="4826" y="173832"/>
                      </a:cubicBezTo>
                      <a:lnTo>
                        <a:pt x="240570" y="269082"/>
                      </a:lnTo>
                      <a:close/>
                    </a:path>
                  </a:pathLst>
                </a:custGeom>
                <a:solidFill>
                  <a:srgbClr val="BD9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514" name="Freeform 139">
                  <a:extLst>
                    <a:ext uri="{FF2B5EF4-FFF2-40B4-BE49-F238E27FC236}">
                      <a16:creationId xmlns:a16="http://schemas.microsoft.com/office/drawing/2014/main" id="{93844EDF-6430-53C8-C257-87E6431FAE80}"/>
                    </a:ext>
                  </a:extLst>
                </p:cNvPr>
                <p:cNvSpPr/>
                <p:nvPr/>
              </p:nvSpPr>
              <p:spPr>
                <a:xfrm>
                  <a:off x="8840354" y="5072995"/>
                  <a:ext cx="263593" cy="242158"/>
                </a:xfrm>
                <a:custGeom>
                  <a:avLst/>
                  <a:gdLst>
                    <a:gd name="connsiteX0" fmla="*/ 21431 w 240506"/>
                    <a:gd name="connsiteY0" fmla="*/ 0 h 226218"/>
                    <a:gd name="connsiteX1" fmla="*/ 104775 w 240506"/>
                    <a:gd name="connsiteY1" fmla="*/ 66675 h 226218"/>
                    <a:gd name="connsiteX2" fmla="*/ 230981 w 240506"/>
                    <a:gd name="connsiteY2" fmla="*/ 152400 h 226218"/>
                    <a:gd name="connsiteX3" fmla="*/ 240506 w 240506"/>
                    <a:gd name="connsiteY3" fmla="*/ 223837 h 226218"/>
                    <a:gd name="connsiteX4" fmla="*/ 164306 w 240506"/>
                    <a:gd name="connsiteY4" fmla="*/ 226218 h 226218"/>
                    <a:gd name="connsiteX5" fmla="*/ 0 w 240506"/>
                    <a:gd name="connsiteY5" fmla="*/ 83343 h 226218"/>
                    <a:gd name="connsiteX6" fmla="*/ 21431 w 240506"/>
                    <a:gd name="connsiteY6" fmla="*/ 0 h 226218"/>
                    <a:gd name="connsiteX0" fmla="*/ 21431 w 240506"/>
                    <a:gd name="connsiteY0" fmla="*/ 0 h 226218"/>
                    <a:gd name="connsiteX1" fmla="*/ 104775 w 240506"/>
                    <a:gd name="connsiteY1" fmla="*/ 66675 h 226218"/>
                    <a:gd name="connsiteX2" fmla="*/ 230981 w 240506"/>
                    <a:gd name="connsiteY2" fmla="*/ 152400 h 226218"/>
                    <a:gd name="connsiteX3" fmla="*/ 240506 w 240506"/>
                    <a:gd name="connsiteY3" fmla="*/ 223837 h 226218"/>
                    <a:gd name="connsiteX4" fmla="*/ 164306 w 240506"/>
                    <a:gd name="connsiteY4" fmla="*/ 226218 h 226218"/>
                    <a:gd name="connsiteX5" fmla="*/ 0 w 240506"/>
                    <a:gd name="connsiteY5" fmla="*/ 83343 h 226218"/>
                    <a:gd name="connsiteX6" fmla="*/ 21431 w 240506"/>
                    <a:gd name="connsiteY6" fmla="*/ 0 h 226218"/>
                    <a:gd name="connsiteX0" fmla="*/ 21431 w 240506"/>
                    <a:gd name="connsiteY0" fmla="*/ 1450 h 227668"/>
                    <a:gd name="connsiteX1" fmla="*/ 104775 w 240506"/>
                    <a:gd name="connsiteY1" fmla="*/ 68125 h 227668"/>
                    <a:gd name="connsiteX2" fmla="*/ 230981 w 240506"/>
                    <a:gd name="connsiteY2" fmla="*/ 153850 h 227668"/>
                    <a:gd name="connsiteX3" fmla="*/ 240506 w 240506"/>
                    <a:gd name="connsiteY3" fmla="*/ 225287 h 227668"/>
                    <a:gd name="connsiteX4" fmla="*/ 164306 w 240506"/>
                    <a:gd name="connsiteY4" fmla="*/ 227668 h 227668"/>
                    <a:gd name="connsiteX5" fmla="*/ 0 w 240506"/>
                    <a:gd name="connsiteY5" fmla="*/ 84793 h 227668"/>
                    <a:gd name="connsiteX6" fmla="*/ 21431 w 240506"/>
                    <a:gd name="connsiteY6" fmla="*/ 1450 h 227668"/>
                    <a:gd name="connsiteX0" fmla="*/ 28180 w 247255"/>
                    <a:gd name="connsiteY0" fmla="*/ 1450 h 227668"/>
                    <a:gd name="connsiteX1" fmla="*/ 111524 w 247255"/>
                    <a:gd name="connsiteY1" fmla="*/ 68125 h 227668"/>
                    <a:gd name="connsiteX2" fmla="*/ 237730 w 247255"/>
                    <a:gd name="connsiteY2" fmla="*/ 153850 h 227668"/>
                    <a:gd name="connsiteX3" fmla="*/ 247255 w 247255"/>
                    <a:gd name="connsiteY3" fmla="*/ 225287 h 227668"/>
                    <a:gd name="connsiteX4" fmla="*/ 171055 w 247255"/>
                    <a:gd name="connsiteY4" fmla="*/ 227668 h 227668"/>
                    <a:gd name="connsiteX5" fmla="*/ 6749 w 247255"/>
                    <a:gd name="connsiteY5" fmla="*/ 84793 h 227668"/>
                    <a:gd name="connsiteX6" fmla="*/ 28180 w 247255"/>
                    <a:gd name="connsiteY6" fmla="*/ 1450 h 227668"/>
                    <a:gd name="connsiteX0" fmla="*/ 32183 w 251258"/>
                    <a:gd name="connsiteY0" fmla="*/ 1450 h 227668"/>
                    <a:gd name="connsiteX1" fmla="*/ 115527 w 251258"/>
                    <a:gd name="connsiteY1" fmla="*/ 68125 h 227668"/>
                    <a:gd name="connsiteX2" fmla="*/ 241733 w 251258"/>
                    <a:gd name="connsiteY2" fmla="*/ 153850 h 227668"/>
                    <a:gd name="connsiteX3" fmla="*/ 251258 w 251258"/>
                    <a:gd name="connsiteY3" fmla="*/ 225287 h 227668"/>
                    <a:gd name="connsiteX4" fmla="*/ 175058 w 251258"/>
                    <a:gd name="connsiteY4" fmla="*/ 227668 h 227668"/>
                    <a:gd name="connsiteX5" fmla="*/ 10752 w 251258"/>
                    <a:gd name="connsiteY5" fmla="*/ 84793 h 227668"/>
                    <a:gd name="connsiteX6" fmla="*/ 32183 w 251258"/>
                    <a:gd name="connsiteY6" fmla="*/ 1450 h 227668"/>
                    <a:gd name="connsiteX0" fmla="*/ 32183 w 259997"/>
                    <a:gd name="connsiteY0" fmla="*/ 1450 h 227668"/>
                    <a:gd name="connsiteX1" fmla="*/ 115527 w 259997"/>
                    <a:gd name="connsiteY1" fmla="*/ 68125 h 227668"/>
                    <a:gd name="connsiteX2" fmla="*/ 241733 w 259997"/>
                    <a:gd name="connsiteY2" fmla="*/ 153850 h 227668"/>
                    <a:gd name="connsiteX3" fmla="*/ 251258 w 259997"/>
                    <a:gd name="connsiteY3" fmla="*/ 225287 h 227668"/>
                    <a:gd name="connsiteX4" fmla="*/ 175058 w 259997"/>
                    <a:gd name="connsiteY4" fmla="*/ 227668 h 227668"/>
                    <a:gd name="connsiteX5" fmla="*/ 10752 w 259997"/>
                    <a:gd name="connsiteY5" fmla="*/ 84793 h 227668"/>
                    <a:gd name="connsiteX6" fmla="*/ 32183 w 259997"/>
                    <a:gd name="connsiteY6" fmla="*/ 1450 h 227668"/>
                    <a:gd name="connsiteX0" fmla="*/ 32183 w 262388"/>
                    <a:gd name="connsiteY0" fmla="*/ 1450 h 227668"/>
                    <a:gd name="connsiteX1" fmla="*/ 115527 w 262388"/>
                    <a:gd name="connsiteY1" fmla="*/ 68125 h 227668"/>
                    <a:gd name="connsiteX2" fmla="*/ 241733 w 262388"/>
                    <a:gd name="connsiteY2" fmla="*/ 153850 h 227668"/>
                    <a:gd name="connsiteX3" fmla="*/ 251258 w 262388"/>
                    <a:gd name="connsiteY3" fmla="*/ 225287 h 227668"/>
                    <a:gd name="connsiteX4" fmla="*/ 175058 w 262388"/>
                    <a:gd name="connsiteY4" fmla="*/ 227668 h 227668"/>
                    <a:gd name="connsiteX5" fmla="*/ 10752 w 262388"/>
                    <a:gd name="connsiteY5" fmla="*/ 84793 h 227668"/>
                    <a:gd name="connsiteX6" fmla="*/ 32183 w 262388"/>
                    <a:gd name="connsiteY6" fmla="*/ 1450 h 227668"/>
                    <a:gd name="connsiteX0" fmla="*/ 32183 w 262388"/>
                    <a:gd name="connsiteY0" fmla="*/ 1450 h 234309"/>
                    <a:gd name="connsiteX1" fmla="*/ 115527 w 262388"/>
                    <a:gd name="connsiteY1" fmla="*/ 68125 h 234309"/>
                    <a:gd name="connsiteX2" fmla="*/ 241733 w 262388"/>
                    <a:gd name="connsiteY2" fmla="*/ 153850 h 234309"/>
                    <a:gd name="connsiteX3" fmla="*/ 251258 w 262388"/>
                    <a:gd name="connsiteY3" fmla="*/ 225287 h 234309"/>
                    <a:gd name="connsiteX4" fmla="*/ 175058 w 262388"/>
                    <a:gd name="connsiteY4" fmla="*/ 227668 h 234309"/>
                    <a:gd name="connsiteX5" fmla="*/ 10752 w 262388"/>
                    <a:gd name="connsiteY5" fmla="*/ 84793 h 234309"/>
                    <a:gd name="connsiteX6" fmla="*/ 32183 w 262388"/>
                    <a:gd name="connsiteY6" fmla="*/ 1450 h 234309"/>
                    <a:gd name="connsiteX0" fmla="*/ 32183 w 262388"/>
                    <a:gd name="connsiteY0" fmla="*/ 1450 h 238533"/>
                    <a:gd name="connsiteX1" fmla="*/ 115527 w 262388"/>
                    <a:gd name="connsiteY1" fmla="*/ 68125 h 238533"/>
                    <a:gd name="connsiteX2" fmla="*/ 241733 w 262388"/>
                    <a:gd name="connsiteY2" fmla="*/ 153850 h 238533"/>
                    <a:gd name="connsiteX3" fmla="*/ 251258 w 262388"/>
                    <a:gd name="connsiteY3" fmla="*/ 225287 h 238533"/>
                    <a:gd name="connsiteX4" fmla="*/ 175058 w 262388"/>
                    <a:gd name="connsiteY4" fmla="*/ 227668 h 238533"/>
                    <a:gd name="connsiteX5" fmla="*/ 10752 w 262388"/>
                    <a:gd name="connsiteY5" fmla="*/ 84793 h 238533"/>
                    <a:gd name="connsiteX6" fmla="*/ 32183 w 262388"/>
                    <a:gd name="connsiteY6" fmla="*/ 1450 h 238533"/>
                    <a:gd name="connsiteX0" fmla="*/ 32183 w 262388"/>
                    <a:gd name="connsiteY0" fmla="*/ 1450 h 238533"/>
                    <a:gd name="connsiteX1" fmla="*/ 115527 w 262388"/>
                    <a:gd name="connsiteY1" fmla="*/ 68125 h 238533"/>
                    <a:gd name="connsiteX2" fmla="*/ 241733 w 262388"/>
                    <a:gd name="connsiteY2" fmla="*/ 153850 h 238533"/>
                    <a:gd name="connsiteX3" fmla="*/ 251258 w 262388"/>
                    <a:gd name="connsiteY3" fmla="*/ 225287 h 238533"/>
                    <a:gd name="connsiteX4" fmla="*/ 175058 w 262388"/>
                    <a:gd name="connsiteY4" fmla="*/ 227668 h 238533"/>
                    <a:gd name="connsiteX5" fmla="*/ 10752 w 262388"/>
                    <a:gd name="connsiteY5" fmla="*/ 84793 h 238533"/>
                    <a:gd name="connsiteX6" fmla="*/ 32183 w 262388"/>
                    <a:gd name="connsiteY6" fmla="*/ 1450 h 238533"/>
                    <a:gd name="connsiteX0" fmla="*/ 32183 w 262388"/>
                    <a:gd name="connsiteY0" fmla="*/ 1450 h 242158"/>
                    <a:gd name="connsiteX1" fmla="*/ 115527 w 262388"/>
                    <a:gd name="connsiteY1" fmla="*/ 68125 h 242158"/>
                    <a:gd name="connsiteX2" fmla="*/ 241733 w 262388"/>
                    <a:gd name="connsiteY2" fmla="*/ 153850 h 242158"/>
                    <a:gd name="connsiteX3" fmla="*/ 251258 w 262388"/>
                    <a:gd name="connsiteY3" fmla="*/ 225287 h 242158"/>
                    <a:gd name="connsiteX4" fmla="*/ 175058 w 262388"/>
                    <a:gd name="connsiteY4" fmla="*/ 227668 h 242158"/>
                    <a:gd name="connsiteX5" fmla="*/ 10752 w 262388"/>
                    <a:gd name="connsiteY5" fmla="*/ 84793 h 242158"/>
                    <a:gd name="connsiteX6" fmla="*/ 32183 w 262388"/>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593" h="242158">
                      <a:moveTo>
                        <a:pt x="32183" y="1450"/>
                      </a:moveTo>
                      <a:cubicBezTo>
                        <a:pt x="86158" y="-7281"/>
                        <a:pt x="94890" y="24469"/>
                        <a:pt x="115527" y="68125"/>
                      </a:cubicBezTo>
                      <a:cubicBezTo>
                        <a:pt x="131402" y="91937"/>
                        <a:pt x="199664" y="125275"/>
                        <a:pt x="241733" y="153850"/>
                      </a:cubicBezTo>
                      <a:cubicBezTo>
                        <a:pt x="261577" y="170518"/>
                        <a:pt x="274276" y="196712"/>
                        <a:pt x="251258" y="225287"/>
                      </a:cubicBezTo>
                      <a:cubicBezTo>
                        <a:pt x="230621" y="240368"/>
                        <a:pt x="214745" y="253067"/>
                        <a:pt x="175058" y="227668"/>
                      </a:cubicBezTo>
                      <a:cubicBezTo>
                        <a:pt x="120289" y="180043"/>
                        <a:pt x="15515" y="110987"/>
                        <a:pt x="10752" y="84793"/>
                      </a:cubicBezTo>
                      <a:cubicBezTo>
                        <a:pt x="5990" y="57012"/>
                        <a:pt x="-20205" y="22087"/>
                        <a:pt x="32183" y="145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515" name="Freeform 140">
                  <a:extLst>
                    <a:ext uri="{FF2B5EF4-FFF2-40B4-BE49-F238E27FC236}">
                      <a16:creationId xmlns:a16="http://schemas.microsoft.com/office/drawing/2014/main" id="{0BE4B3D3-0D14-A02D-7FF1-AEEE67C06DFC}"/>
                    </a:ext>
                  </a:extLst>
                </p:cNvPr>
                <p:cNvSpPr/>
                <p:nvPr/>
              </p:nvSpPr>
              <p:spPr>
                <a:xfrm rot="15460137" flipH="1">
                  <a:off x="8761036" y="5189159"/>
                  <a:ext cx="239851" cy="252069"/>
                </a:xfrm>
                <a:custGeom>
                  <a:avLst/>
                  <a:gdLst>
                    <a:gd name="connsiteX0" fmla="*/ 21431 w 240506"/>
                    <a:gd name="connsiteY0" fmla="*/ 0 h 226218"/>
                    <a:gd name="connsiteX1" fmla="*/ 104775 w 240506"/>
                    <a:gd name="connsiteY1" fmla="*/ 66675 h 226218"/>
                    <a:gd name="connsiteX2" fmla="*/ 230981 w 240506"/>
                    <a:gd name="connsiteY2" fmla="*/ 152400 h 226218"/>
                    <a:gd name="connsiteX3" fmla="*/ 240506 w 240506"/>
                    <a:gd name="connsiteY3" fmla="*/ 223837 h 226218"/>
                    <a:gd name="connsiteX4" fmla="*/ 164306 w 240506"/>
                    <a:gd name="connsiteY4" fmla="*/ 226218 h 226218"/>
                    <a:gd name="connsiteX5" fmla="*/ 0 w 240506"/>
                    <a:gd name="connsiteY5" fmla="*/ 83343 h 226218"/>
                    <a:gd name="connsiteX6" fmla="*/ 21431 w 240506"/>
                    <a:gd name="connsiteY6" fmla="*/ 0 h 226218"/>
                    <a:gd name="connsiteX0" fmla="*/ 21431 w 240506"/>
                    <a:gd name="connsiteY0" fmla="*/ 0 h 226218"/>
                    <a:gd name="connsiteX1" fmla="*/ 104775 w 240506"/>
                    <a:gd name="connsiteY1" fmla="*/ 66675 h 226218"/>
                    <a:gd name="connsiteX2" fmla="*/ 230981 w 240506"/>
                    <a:gd name="connsiteY2" fmla="*/ 152400 h 226218"/>
                    <a:gd name="connsiteX3" fmla="*/ 240506 w 240506"/>
                    <a:gd name="connsiteY3" fmla="*/ 223837 h 226218"/>
                    <a:gd name="connsiteX4" fmla="*/ 164306 w 240506"/>
                    <a:gd name="connsiteY4" fmla="*/ 226218 h 226218"/>
                    <a:gd name="connsiteX5" fmla="*/ 0 w 240506"/>
                    <a:gd name="connsiteY5" fmla="*/ 83343 h 226218"/>
                    <a:gd name="connsiteX6" fmla="*/ 21431 w 240506"/>
                    <a:gd name="connsiteY6" fmla="*/ 0 h 226218"/>
                    <a:gd name="connsiteX0" fmla="*/ 21431 w 240506"/>
                    <a:gd name="connsiteY0" fmla="*/ 1450 h 227668"/>
                    <a:gd name="connsiteX1" fmla="*/ 104775 w 240506"/>
                    <a:gd name="connsiteY1" fmla="*/ 68125 h 227668"/>
                    <a:gd name="connsiteX2" fmla="*/ 230981 w 240506"/>
                    <a:gd name="connsiteY2" fmla="*/ 153850 h 227668"/>
                    <a:gd name="connsiteX3" fmla="*/ 240506 w 240506"/>
                    <a:gd name="connsiteY3" fmla="*/ 225287 h 227668"/>
                    <a:gd name="connsiteX4" fmla="*/ 164306 w 240506"/>
                    <a:gd name="connsiteY4" fmla="*/ 227668 h 227668"/>
                    <a:gd name="connsiteX5" fmla="*/ 0 w 240506"/>
                    <a:gd name="connsiteY5" fmla="*/ 84793 h 227668"/>
                    <a:gd name="connsiteX6" fmla="*/ 21431 w 240506"/>
                    <a:gd name="connsiteY6" fmla="*/ 1450 h 227668"/>
                    <a:gd name="connsiteX0" fmla="*/ 28180 w 247255"/>
                    <a:gd name="connsiteY0" fmla="*/ 1450 h 227668"/>
                    <a:gd name="connsiteX1" fmla="*/ 111524 w 247255"/>
                    <a:gd name="connsiteY1" fmla="*/ 68125 h 227668"/>
                    <a:gd name="connsiteX2" fmla="*/ 237730 w 247255"/>
                    <a:gd name="connsiteY2" fmla="*/ 153850 h 227668"/>
                    <a:gd name="connsiteX3" fmla="*/ 247255 w 247255"/>
                    <a:gd name="connsiteY3" fmla="*/ 225287 h 227668"/>
                    <a:gd name="connsiteX4" fmla="*/ 171055 w 247255"/>
                    <a:gd name="connsiteY4" fmla="*/ 227668 h 227668"/>
                    <a:gd name="connsiteX5" fmla="*/ 6749 w 247255"/>
                    <a:gd name="connsiteY5" fmla="*/ 84793 h 227668"/>
                    <a:gd name="connsiteX6" fmla="*/ 28180 w 247255"/>
                    <a:gd name="connsiteY6" fmla="*/ 1450 h 227668"/>
                    <a:gd name="connsiteX0" fmla="*/ 32183 w 251258"/>
                    <a:gd name="connsiteY0" fmla="*/ 1450 h 227668"/>
                    <a:gd name="connsiteX1" fmla="*/ 115527 w 251258"/>
                    <a:gd name="connsiteY1" fmla="*/ 68125 h 227668"/>
                    <a:gd name="connsiteX2" fmla="*/ 241733 w 251258"/>
                    <a:gd name="connsiteY2" fmla="*/ 153850 h 227668"/>
                    <a:gd name="connsiteX3" fmla="*/ 251258 w 251258"/>
                    <a:gd name="connsiteY3" fmla="*/ 225287 h 227668"/>
                    <a:gd name="connsiteX4" fmla="*/ 175058 w 251258"/>
                    <a:gd name="connsiteY4" fmla="*/ 227668 h 227668"/>
                    <a:gd name="connsiteX5" fmla="*/ 10752 w 251258"/>
                    <a:gd name="connsiteY5" fmla="*/ 84793 h 227668"/>
                    <a:gd name="connsiteX6" fmla="*/ 32183 w 251258"/>
                    <a:gd name="connsiteY6" fmla="*/ 1450 h 227668"/>
                    <a:gd name="connsiteX0" fmla="*/ 32183 w 259997"/>
                    <a:gd name="connsiteY0" fmla="*/ 1450 h 227668"/>
                    <a:gd name="connsiteX1" fmla="*/ 115527 w 259997"/>
                    <a:gd name="connsiteY1" fmla="*/ 68125 h 227668"/>
                    <a:gd name="connsiteX2" fmla="*/ 241733 w 259997"/>
                    <a:gd name="connsiteY2" fmla="*/ 153850 h 227668"/>
                    <a:gd name="connsiteX3" fmla="*/ 251258 w 259997"/>
                    <a:gd name="connsiteY3" fmla="*/ 225287 h 227668"/>
                    <a:gd name="connsiteX4" fmla="*/ 175058 w 259997"/>
                    <a:gd name="connsiteY4" fmla="*/ 227668 h 227668"/>
                    <a:gd name="connsiteX5" fmla="*/ 10752 w 259997"/>
                    <a:gd name="connsiteY5" fmla="*/ 84793 h 227668"/>
                    <a:gd name="connsiteX6" fmla="*/ 32183 w 259997"/>
                    <a:gd name="connsiteY6" fmla="*/ 1450 h 227668"/>
                    <a:gd name="connsiteX0" fmla="*/ 32183 w 262388"/>
                    <a:gd name="connsiteY0" fmla="*/ 1450 h 227668"/>
                    <a:gd name="connsiteX1" fmla="*/ 115527 w 262388"/>
                    <a:gd name="connsiteY1" fmla="*/ 68125 h 227668"/>
                    <a:gd name="connsiteX2" fmla="*/ 241733 w 262388"/>
                    <a:gd name="connsiteY2" fmla="*/ 153850 h 227668"/>
                    <a:gd name="connsiteX3" fmla="*/ 251258 w 262388"/>
                    <a:gd name="connsiteY3" fmla="*/ 225287 h 227668"/>
                    <a:gd name="connsiteX4" fmla="*/ 175058 w 262388"/>
                    <a:gd name="connsiteY4" fmla="*/ 227668 h 227668"/>
                    <a:gd name="connsiteX5" fmla="*/ 10752 w 262388"/>
                    <a:gd name="connsiteY5" fmla="*/ 84793 h 227668"/>
                    <a:gd name="connsiteX6" fmla="*/ 32183 w 262388"/>
                    <a:gd name="connsiteY6" fmla="*/ 1450 h 227668"/>
                    <a:gd name="connsiteX0" fmla="*/ 32183 w 262388"/>
                    <a:gd name="connsiteY0" fmla="*/ 1450 h 234309"/>
                    <a:gd name="connsiteX1" fmla="*/ 115527 w 262388"/>
                    <a:gd name="connsiteY1" fmla="*/ 68125 h 234309"/>
                    <a:gd name="connsiteX2" fmla="*/ 241733 w 262388"/>
                    <a:gd name="connsiteY2" fmla="*/ 153850 h 234309"/>
                    <a:gd name="connsiteX3" fmla="*/ 251258 w 262388"/>
                    <a:gd name="connsiteY3" fmla="*/ 225287 h 234309"/>
                    <a:gd name="connsiteX4" fmla="*/ 175058 w 262388"/>
                    <a:gd name="connsiteY4" fmla="*/ 227668 h 234309"/>
                    <a:gd name="connsiteX5" fmla="*/ 10752 w 262388"/>
                    <a:gd name="connsiteY5" fmla="*/ 84793 h 234309"/>
                    <a:gd name="connsiteX6" fmla="*/ 32183 w 262388"/>
                    <a:gd name="connsiteY6" fmla="*/ 1450 h 234309"/>
                    <a:gd name="connsiteX0" fmla="*/ 32183 w 262388"/>
                    <a:gd name="connsiteY0" fmla="*/ 1450 h 238533"/>
                    <a:gd name="connsiteX1" fmla="*/ 115527 w 262388"/>
                    <a:gd name="connsiteY1" fmla="*/ 68125 h 238533"/>
                    <a:gd name="connsiteX2" fmla="*/ 241733 w 262388"/>
                    <a:gd name="connsiteY2" fmla="*/ 153850 h 238533"/>
                    <a:gd name="connsiteX3" fmla="*/ 251258 w 262388"/>
                    <a:gd name="connsiteY3" fmla="*/ 225287 h 238533"/>
                    <a:gd name="connsiteX4" fmla="*/ 175058 w 262388"/>
                    <a:gd name="connsiteY4" fmla="*/ 227668 h 238533"/>
                    <a:gd name="connsiteX5" fmla="*/ 10752 w 262388"/>
                    <a:gd name="connsiteY5" fmla="*/ 84793 h 238533"/>
                    <a:gd name="connsiteX6" fmla="*/ 32183 w 262388"/>
                    <a:gd name="connsiteY6" fmla="*/ 1450 h 238533"/>
                    <a:gd name="connsiteX0" fmla="*/ 32183 w 262388"/>
                    <a:gd name="connsiteY0" fmla="*/ 1450 h 238533"/>
                    <a:gd name="connsiteX1" fmla="*/ 115527 w 262388"/>
                    <a:gd name="connsiteY1" fmla="*/ 68125 h 238533"/>
                    <a:gd name="connsiteX2" fmla="*/ 241733 w 262388"/>
                    <a:gd name="connsiteY2" fmla="*/ 153850 h 238533"/>
                    <a:gd name="connsiteX3" fmla="*/ 251258 w 262388"/>
                    <a:gd name="connsiteY3" fmla="*/ 225287 h 238533"/>
                    <a:gd name="connsiteX4" fmla="*/ 175058 w 262388"/>
                    <a:gd name="connsiteY4" fmla="*/ 227668 h 238533"/>
                    <a:gd name="connsiteX5" fmla="*/ 10752 w 262388"/>
                    <a:gd name="connsiteY5" fmla="*/ 84793 h 238533"/>
                    <a:gd name="connsiteX6" fmla="*/ 32183 w 262388"/>
                    <a:gd name="connsiteY6" fmla="*/ 1450 h 238533"/>
                    <a:gd name="connsiteX0" fmla="*/ 32183 w 262388"/>
                    <a:gd name="connsiteY0" fmla="*/ 1450 h 242158"/>
                    <a:gd name="connsiteX1" fmla="*/ 115527 w 262388"/>
                    <a:gd name="connsiteY1" fmla="*/ 68125 h 242158"/>
                    <a:gd name="connsiteX2" fmla="*/ 241733 w 262388"/>
                    <a:gd name="connsiteY2" fmla="*/ 153850 h 242158"/>
                    <a:gd name="connsiteX3" fmla="*/ 251258 w 262388"/>
                    <a:gd name="connsiteY3" fmla="*/ 225287 h 242158"/>
                    <a:gd name="connsiteX4" fmla="*/ 175058 w 262388"/>
                    <a:gd name="connsiteY4" fmla="*/ 227668 h 242158"/>
                    <a:gd name="connsiteX5" fmla="*/ 10752 w 262388"/>
                    <a:gd name="connsiteY5" fmla="*/ 84793 h 242158"/>
                    <a:gd name="connsiteX6" fmla="*/ 32183 w 262388"/>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593" h="242158">
                      <a:moveTo>
                        <a:pt x="32183" y="1450"/>
                      </a:moveTo>
                      <a:cubicBezTo>
                        <a:pt x="86158" y="-7281"/>
                        <a:pt x="94890" y="24469"/>
                        <a:pt x="115527" y="68125"/>
                      </a:cubicBezTo>
                      <a:cubicBezTo>
                        <a:pt x="131402" y="91937"/>
                        <a:pt x="199664" y="125275"/>
                        <a:pt x="241733" y="153850"/>
                      </a:cubicBezTo>
                      <a:cubicBezTo>
                        <a:pt x="261577" y="170518"/>
                        <a:pt x="274276" y="196712"/>
                        <a:pt x="251258" y="225287"/>
                      </a:cubicBezTo>
                      <a:cubicBezTo>
                        <a:pt x="230621" y="240368"/>
                        <a:pt x="214745" y="253067"/>
                        <a:pt x="175058" y="227668"/>
                      </a:cubicBezTo>
                      <a:cubicBezTo>
                        <a:pt x="120289" y="180043"/>
                        <a:pt x="15515" y="110987"/>
                        <a:pt x="10752" y="84793"/>
                      </a:cubicBezTo>
                      <a:cubicBezTo>
                        <a:pt x="5990" y="57012"/>
                        <a:pt x="-20205" y="22087"/>
                        <a:pt x="32183" y="145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grpSp>
          <p:sp>
            <p:nvSpPr>
              <p:cNvPr id="211" name="Oval 210">
                <a:extLst>
                  <a:ext uri="{FF2B5EF4-FFF2-40B4-BE49-F238E27FC236}">
                    <a16:creationId xmlns:a16="http://schemas.microsoft.com/office/drawing/2014/main" id="{4AB7D566-0C51-3B1B-A001-F32B46E78AA2}"/>
                  </a:ext>
                </a:extLst>
              </p:cNvPr>
              <p:cNvSpPr/>
              <p:nvPr/>
            </p:nvSpPr>
            <p:spPr>
              <a:xfrm>
                <a:off x="9168454" y="4639184"/>
                <a:ext cx="25290" cy="25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212" name="Oval 211">
                <a:extLst>
                  <a:ext uri="{FF2B5EF4-FFF2-40B4-BE49-F238E27FC236}">
                    <a16:creationId xmlns:a16="http://schemas.microsoft.com/office/drawing/2014/main" id="{7FE04A7D-A09B-F62E-0938-AC55B5AE3465}"/>
                  </a:ext>
                </a:extLst>
              </p:cNvPr>
              <p:cNvSpPr/>
              <p:nvPr/>
            </p:nvSpPr>
            <p:spPr>
              <a:xfrm>
                <a:off x="9269351" y="4648201"/>
                <a:ext cx="25290" cy="25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512" name="Oval 511">
                <a:extLst>
                  <a:ext uri="{FF2B5EF4-FFF2-40B4-BE49-F238E27FC236}">
                    <a16:creationId xmlns:a16="http://schemas.microsoft.com/office/drawing/2014/main" id="{67404387-7809-FD44-346F-E2F5FA20BAFC}"/>
                  </a:ext>
                </a:extLst>
              </p:cNvPr>
              <p:cNvSpPr/>
              <p:nvPr/>
            </p:nvSpPr>
            <p:spPr>
              <a:xfrm>
                <a:off x="9365807" y="4638408"/>
                <a:ext cx="25290" cy="25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grpSp>
      </p:grpSp>
    </p:spTree>
    <p:extLst>
      <p:ext uri="{BB962C8B-B14F-4D97-AF65-F5344CB8AC3E}">
        <p14:creationId xmlns:p14="http://schemas.microsoft.com/office/powerpoint/2010/main" val="1679810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Underlying Psychiatric Diagnoses </a:t>
            </a:r>
            <a:br>
              <a:rPr lang="en-US" dirty="0"/>
            </a:br>
            <a:r>
              <a:rPr lang="en-US" dirty="0"/>
              <a:t>in Patients With TD?</a:t>
            </a:r>
          </a:p>
        </p:txBody>
      </p:sp>
      <p:sp>
        <p:nvSpPr>
          <p:cNvPr id="4" name="Slide Number Placeholder 3"/>
          <p:cNvSpPr>
            <a:spLocks noGrp="1"/>
          </p:cNvSpPr>
          <p:nvPr>
            <p:ph type="sldNum" sz="quarter" idx="4"/>
          </p:nvPr>
        </p:nvSpPr>
        <p:spPr/>
        <p:txBody>
          <a:bodyPr/>
          <a:lstStyle/>
          <a:p>
            <a:fld id="{F3C1FD0B-2342-48FB-A867-BE1FD0EAA53B}" type="slidenum">
              <a:rPr lang="en-US"/>
              <a:pPr/>
              <a:t>41</a:t>
            </a:fld>
            <a:endParaRPr lang="en-US" dirty="0"/>
          </a:p>
        </p:txBody>
      </p:sp>
      <p:sp>
        <p:nvSpPr>
          <p:cNvPr id="28" name="Text Placeholder 6"/>
          <p:cNvSpPr>
            <a:spLocks noGrp="1"/>
          </p:cNvSpPr>
          <p:nvPr>
            <p:ph type="body" sz="quarter" idx="10"/>
          </p:nvPr>
        </p:nvSpPr>
        <p:spPr/>
        <p:txBody>
          <a:bodyPr/>
          <a:lstStyle/>
          <a:p>
            <a:r>
              <a:rPr lang="en-US" dirty="0"/>
              <a:t>Epidemiology and Risk Factors for Tardive Dyskinesia</a:t>
            </a:r>
          </a:p>
        </p:txBody>
      </p:sp>
      <p:sp>
        <p:nvSpPr>
          <p:cNvPr id="57" name="Rectangle 56">
            <a:extLst>
              <a:ext uri="{FF2B5EF4-FFF2-40B4-BE49-F238E27FC236}">
                <a16:creationId xmlns:a16="http://schemas.microsoft.com/office/drawing/2014/main" id="{FFF98BBD-FBDE-3BDE-444C-7844018FA04B}"/>
              </a:ext>
            </a:extLst>
          </p:cNvPr>
          <p:cNvSpPr/>
          <p:nvPr/>
        </p:nvSpPr>
        <p:spPr bwMode="auto">
          <a:xfrm>
            <a:off x="977900" y="1701800"/>
            <a:ext cx="10574338" cy="2361585"/>
          </a:xfrm>
          <a:prstGeom prst="rect">
            <a:avLst/>
          </a:prstGeom>
          <a:solidFill>
            <a:schemeClr val="accent1">
              <a:lumMod val="20000"/>
              <a:lumOff val="80000"/>
              <a:alpha val="30000"/>
            </a:schemeClr>
          </a:solidFill>
          <a:ln w="6350" cap="flat">
            <a:noFill/>
            <a:prstDash val="solid"/>
            <a:round/>
            <a:headEnd/>
            <a:tailEnd/>
          </a:ln>
        </p:spPr>
        <p:txBody>
          <a:bodyPr vert="horz" wrap="square" lIns="91416" tIns="45708" rIns="91416" bIns="45708" numCol="1" rtlCol="0" anchor="t" anchorCtr="0" compatLnSpc="1">
            <a:prstTxWarp prst="textNoShape">
              <a:avLst/>
            </a:prstTxWarp>
          </a:bodyPr>
          <a:lstStyle/>
          <a:p>
            <a:pPr algn="ctr"/>
            <a:endParaRPr lang="en-US" sz="1799" dirty="0"/>
          </a:p>
        </p:txBody>
      </p:sp>
      <p:sp>
        <p:nvSpPr>
          <p:cNvPr id="63" name="TextBox 62">
            <a:extLst>
              <a:ext uri="{FF2B5EF4-FFF2-40B4-BE49-F238E27FC236}">
                <a16:creationId xmlns:a16="http://schemas.microsoft.com/office/drawing/2014/main" id="{822802F7-2682-3B78-21B6-8A13717A738B}"/>
              </a:ext>
            </a:extLst>
          </p:cNvPr>
          <p:cNvSpPr txBox="1"/>
          <p:nvPr/>
        </p:nvSpPr>
        <p:spPr>
          <a:xfrm>
            <a:off x="977900" y="2005429"/>
            <a:ext cx="3461131" cy="1754326"/>
          </a:xfrm>
          <a:prstGeom prst="rect">
            <a:avLst/>
          </a:prstGeom>
          <a:noFill/>
        </p:spPr>
        <p:txBody>
          <a:bodyPr wrap="square" rtlCol="0">
            <a:spAutoFit/>
          </a:bodyPr>
          <a:lstStyle/>
          <a:p>
            <a:pPr marL="63481" lvl="1" algn="ctr"/>
            <a:r>
              <a:rPr lang="en-US" dirty="0"/>
              <a:t>Retrospective analysis</a:t>
            </a:r>
            <a:r>
              <a:rPr lang="en-US" baseline="30000" dirty="0"/>
              <a:t>a</a:t>
            </a:r>
            <a:r>
              <a:rPr lang="en-US" dirty="0"/>
              <a:t> of </a:t>
            </a:r>
            <a:br>
              <a:rPr lang="en-US" dirty="0"/>
            </a:br>
            <a:r>
              <a:rPr lang="en-US" dirty="0"/>
              <a:t>data for patients taking antipsychotics showed that approximately half of patients with TD had a diagnosis other than schizophrenia</a:t>
            </a:r>
          </a:p>
        </p:txBody>
      </p:sp>
      <p:sp>
        <p:nvSpPr>
          <p:cNvPr id="67" name="TextBox 66">
            <a:extLst>
              <a:ext uri="{FF2B5EF4-FFF2-40B4-BE49-F238E27FC236}">
                <a16:creationId xmlns:a16="http://schemas.microsoft.com/office/drawing/2014/main" id="{53EDFDF3-2B3C-4E16-75A9-100B8676BF89}"/>
              </a:ext>
            </a:extLst>
          </p:cNvPr>
          <p:cNvSpPr txBox="1"/>
          <p:nvPr/>
        </p:nvSpPr>
        <p:spPr>
          <a:xfrm>
            <a:off x="977900" y="6173742"/>
            <a:ext cx="10574338" cy="338554"/>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spcAft>
                <a:spcPts val="300"/>
              </a:spcAft>
              <a:defRPr/>
            </a:pPr>
            <a:r>
              <a:rPr lang="en-US" sz="1050" b="1" baseline="30000" dirty="0"/>
              <a:t>a</a:t>
            </a:r>
            <a:r>
              <a:rPr lang="en-US" sz="1050" b="1" dirty="0"/>
              <a:t>2019 retrospective observational study (TD population = 1314, aged ≥18 years).</a:t>
            </a:r>
          </a:p>
          <a:p>
            <a:pPr marL="0">
              <a:defRPr/>
            </a:pPr>
            <a:r>
              <a:rPr lang="en-US" dirty="0"/>
              <a:t>Loughlin AM, et al. </a:t>
            </a:r>
            <a:r>
              <a:rPr lang="en-US" i="1" dirty="0"/>
              <a:t>PLoS One. </a:t>
            </a:r>
            <a:r>
              <a:rPr lang="en-US" dirty="0"/>
              <a:t>2019;14(6):e0216044.</a:t>
            </a:r>
          </a:p>
        </p:txBody>
      </p:sp>
      <p:graphicFrame>
        <p:nvGraphicFramePr>
          <p:cNvPr id="40" name="Chart 39">
            <a:extLst>
              <a:ext uri="{FF2B5EF4-FFF2-40B4-BE49-F238E27FC236}">
                <a16:creationId xmlns:a16="http://schemas.microsoft.com/office/drawing/2014/main" id="{D80A697E-AA18-B36C-20DB-13EE27177033}"/>
              </a:ext>
            </a:extLst>
          </p:cNvPr>
          <p:cNvGraphicFramePr/>
          <p:nvPr/>
        </p:nvGraphicFramePr>
        <p:xfrm>
          <a:off x="5800528" y="4033339"/>
          <a:ext cx="2923412" cy="1948940"/>
        </p:xfrm>
        <a:graphic>
          <a:graphicData uri="http://schemas.openxmlformats.org/drawingml/2006/chart">
            <c:chart xmlns:c="http://schemas.openxmlformats.org/drawingml/2006/chart" xmlns:r="http://schemas.openxmlformats.org/officeDocument/2006/relationships" r:id="rId3"/>
          </a:graphicData>
        </a:graphic>
      </p:graphicFrame>
      <p:sp>
        <p:nvSpPr>
          <p:cNvPr id="41" name="TextBox 40">
            <a:extLst>
              <a:ext uri="{FF2B5EF4-FFF2-40B4-BE49-F238E27FC236}">
                <a16:creationId xmlns:a16="http://schemas.microsoft.com/office/drawing/2014/main" id="{49EE348B-E841-2BD2-71E3-ED2BFD92A6C2}"/>
              </a:ext>
            </a:extLst>
          </p:cNvPr>
          <p:cNvSpPr txBox="1"/>
          <p:nvPr/>
        </p:nvSpPr>
        <p:spPr>
          <a:xfrm>
            <a:off x="6684064" y="4711585"/>
            <a:ext cx="1178528" cy="584775"/>
          </a:xfrm>
          <a:prstGeom prst="rect">
            <a:avLst/>
          </a:prstGeom>
          <a:noFill/>
        </p:spPr>
        <p:txBody>
          <a:bodyPr wrap="none" rtlCol="0" anchor="ctr">
            <a:spAutoFit/>
          </a:bodyPr>
          <a:lstStyle/>
          <a:p>
            <a:pPr algn="ctr"/>
            <a:r>
              <a:rPr lang="en-US" sz="3200" b="1" dirty="0">
                <a:solidFill>
                  <a:schemeClr val="accent1"/>
                </a:solidFill>
              </a:rPr>
              <a:t>21.1</a:t>
            </a:r>
            <a:r>
              <a:rPr lang="en-US" sz="2400" b="1" baseline="48000" dirty="0">
                <a:solidFill>
                  <a:schemeClr val="accent1"/>
                </a:solidFill>
              </a:rPr>
              <a:t>%</a:t>
            </a:r>
          </a:p>
        </p:txBody>
      </p:sp>
      <p:sp>
        <p:nvSpPr>
          <p:cNvPr id="42" name="TextBox 41">
            <a:extLst>
              <a:ext uri="{FF2B5EF4-FFF2-40B4-BE49-F238E27FC236}">
                <a16:creationId xmlns:a16="http://schemas.microsoft.com/office/drawing/2014/main" id="{74862CFF-3EF9-E18E-8EDB-D19EA7232B6B}"/>
              </a:ext>
            </a:extLst>
          </p:cNvPr>
          <p:cNvSpPr txBox="1"/>
          <p:nvPr/>
        </p:nvSpPr>
        <p:spPr>
          <a:xfrm>
            <a:off x="5981524" y="5831322"/>
            <a:ext cx="2546832" cy="523220"/>
          </a:xfrm>
          <a:prstGeom prst="rect">
            <a:avLst/>
          </a:prstGeom>
          <a:noFill/>
        </p:spPr>
        <p:txBody>
          <a:bodyPr wrap="square" rtlCol="0">
            <a:spAutoFit/>
          </a:bodyPr>
          <a:lstStyle/>
          <a:p>
            <a:pPr marL="63481" lvl="1" algn="ctr"/>
            <a:r>
              <a:rPr lang="en-US" sz="1400" dirty="0"/>
              <a:t>Paranoid or </a:t>
            </a:r>
            <a:br>
              <a:rPr lang="en-US" sz="1400" dirty="0"/>
            </a:br>
            <a:r>
              <a:rPr lang="en-US" sz="1400" dirty="0"/>
              <a:t>schizophrenia-like disorder</a:t>
            </a:r>
          </a:p>
        </p:txBody>
      </p:sp>
      <p:graphicFrame>
        <p:nvGraphicFramePr>
          <p:cNvPr id="43" name="Chart 42">
            <a:extLst>
              <a:ext uri="{FF2B5EF4-FFF2-40B4-BE49-F238E27FC236}">
                <a16:creationId xmlns:a16="http://schemas.microsoft.com/office/drawing/2014/main" id="{A61AAE6A-DAF9-4509-0A7C-4727A22C3D8A}"/>
              </a:ext>
            </a:extLst>
          </p:cNvPr>
          <p:cNvGraphicFramePr/>
          <p:nvPr/>
        </p:nvGraphicFramePr>
        <p:xfrm>
          <a:off x="8089878" y="4033339"/>
          <a:ext cx="2923412" cy="1948940"/>
        </p:xfrm>
        <a:graphic>
          <a:graphicData uri="http://schemas.openxmlformats.org/drawingml/2006/chart">
            <c:chart xmlns:c="http://schemas.openxmlformats.org/drawingml/2006/chart" xmlns:r="http://schemas.openxmlformats.org/officeDocument/2006/relationships" r:id="rId4"/>
          </a:graphicData>
        </a:graphic>
      </p:graphicFrame>
      <p:sp>
        <p:nvSpPr>
          <p:cNvPr id="44" name="TextBox 43">
            <a:extLst>
              <a:ext uri="{FF2B5EF4-FFF2-40B4-BE49-F238E27FC236}">
                <a16:creationId xmlns:a16="http://schemas.microsoft.com/office/drawing/2014/main" id="{FD530FFB-DD7F-6202-53D2-631EFC46FBC2}"/>
              </a:ext>
            </a:extLst>
          </p:cNvPr>
          <p:cNvSpPr txBox="1"/>
          <p:nvPr/>
        </p:nvSpPr>
        <p:spPr>
          <a:xfrm>
            <a:off x="9087227" y="4711585"/>
            <a:ext cx="950901" cy="584775"/>
          </a:xfrm>
          <a:prstGeom prst="rect">
            <a:avLst/>
          </a:prstGeom>
          <a:noFill/>
        </p:spPr>
        <p:txBody>
          <a:bodyPr wrap="none" rtlCol="0" anchor="ctr">
            <a:spAutoFit/>
          </a:bodyPr>
          <a:lstStyle/>
          <a:p>
            <a:pPr algn="ctr"/>
            <a:r>
              <a:rPr lang="en-US" sz="3200" b="1" dirty="0">
                <a:solidFill>
                  <a:schemeClr val="accent1"/>
                </a:solidFill>
              </a:rPr>
              <a:t>8.8</a:t>
            </a:r>
            <a:r>
              <a:rPr lang="en-US" sz="2400" b="1" baseline="48000" dirty="0">
                <a:solidFill>
                  <a:schemeClr val="accent1"/>
                </a:solidFill>
              </a:rPr>
              <a:t>%</a:t>
            </a:r>
          </a:p>
        </p:txBody>
      </p:sp>
      <p:sp>
        <p:nvSpPr>
          <p:cNvPr id="45" name="TextBox 44">
            <a:extLst>
              <a:ext uri="{FF2B5EF4-FFF2-40B4-BE49-F238E27FC236}">
                <a16:creationId xmlns:a16="http://schemas.microsoft.com/office/drawing/2014/main" id="{DEFBA878-DFC1-A47C-3869-6ED814099E00}"/>
              </a:ext>
            </a:extLst>
          </p:cNvPr>
          <p:cNvSpPr txBox="1"/>
          <p:nvPr/>
        </p:nvSpPr>
        <p:spPr>
          <a:xfrm>
            <a:off x="8760911" y="5831322"/>
            <a:ext cx="1585803" cy="523220"/>
          </a:xfrm>
          <a:prstGeom prst="rect">
            <a:avLst/>
          </a:prstGeom>
          <a:noFill/>
        </p:spPr>
        <p:txBody>
          <a:bodyPr wrap="square" rtlCol="0">
            <a:spAutoFit/>
          </a:bodyPr>
          <a:lstStyle/>
          <a:p>
            <a:pPr marL="63481" lvl="1" algn="ctr"/>
            <a:r>
              <a:rPr lang="en-US" sz="1400" dirty="0"/>
              <a:t>Personality disorder</a:t>
            </a:r>
          </a:p>
        </p:txBody>
      </p:sp>
      <p:graphicFrame>
        <p:nvGraphicFramePr>
          <p:cNvPr id="46" name="Chart 45">
            <a:extLst>
              <a:ext uri="{FF2B5EF4-FFF2-40B4-BE49-F238E27FC236}">
                <a16:creationId xmlns:a16="http://schemas.microsoft.com/office/drawing/2014/main" id="{1C577C48-37F9-93C6-DCDF-68B465E0BFCD}"/>
              </a:ext>
            </a:extLst>
          </p:cNvPr>
          <p:cNvGraphicFramePr/>
          <p:nvPr/>
        </p:nvGraphicFramePr>
        <p:xfrm>
          <a:off x="9016107" y="1697974"/>
          <a:ext cx="2923412" cy="19489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7" name="Chart 46">
            <a:extLst>
              <a:ext uri="{FF2B5EF4-FFF2-40B4-BE49-F238E27FC236}">
                <a16:creationId xmlns:a16="http://schemas.microsoft.com/office/drawing/2014/main" id="{3F6BA894-43C2-41DE-CCA6-15BCFB02F3EC}"/>
              </a:ext>
            </a:extLst>
          </p:cNvPr>
          <p:cNvGraphicFramePr/>
          <p:nvPr/>
        </p:nvGraphicFramePr>
        <p:xfrm>
          <a:off x="4476898" y="1697974"/>
          <a:ext cx="2923412" cy="1948940"/>
        </p:xfrm>
        <a:graphic>
          <a:graphicData uri="http://schemas.openxmlformats.org/drawingml/2006/chart">
            <c:chart xmlns:c="http://schemas.openxmlformats.org/drawingml/2006/chart" xmlns:r="http://schemas.openxmlformats.org/officeDocument/2006/relationships" r:id="rId6"/>
          </a:graphicData>
        </a:graphic>
      </p:graphicFrame>
      <p:sp>
        <p:nvSpPr>
          <p:cNvPr id="48" name="TextBox 47">
            <a:extLst>
              <a:ext uri="{FF2B5EF4-FFF2-40B4-BE49-F238E27FC236}">
                <a16:creationId xmlns:a16="http://schemas.microsoft.com/office/drawing/2014/main" id="{93D6B7DB-D082-D743-DD59-C97BBC43A191}"/>
              </a:ext>
            </a:extLst>
          </p:cNvPr>
          <p:cNvSpPr txBox="1"/>
          <p:nvPr/>
        </p:nvSpPr>
        <p:spPr>
          <a:xfrm>
            <a:off x="5360434" y="2385743"/>
            <a:ext cx="1178528" cy="584775"/>
          </a:xfrm>
          <a:prstGeom prst="rect">
            <a:avLst/>
          </a:prstGeom>
          <a:noFill/>
        </p:spPr>
        <p:txBody>
          <a:bodyPr wrap="none" rtlCol="0" anchor="ctr">
            <a:spAutoFit/>
          </a:bodyPr>
          <a:lstStyle/>
          <a:p>
            <a:pPr algn="ctr"/>
            <a:r>
              <a:rPr lang="en-US" sz="3200" b="1" dirty="0">
                <a:solidFill>
                  <a:schemeClr val="accent1"/>
                </a:solidFill>
              </a:rPr>
              <a:t>52.7</a:t>
            </a:r>
            <a:r>
              <a:rPr lang="en-US" sz="2400" b="1" baseline="48000" dirty="0">
                <a:solidFill>
                  <a:schemeClr val="accent1"/>
                </a:solidFill>
              </a:rPr>
              <a:t>%</a:t>
            </a:r>
          </a:p>
        </p:txBody>
      </p:sp>
      <p:graphicFrame>
        <p:nvGraphicFramePr>
          <p:cNvPr id="49" name="Chart 48">
            <a:extLst>
              <a:ext uri="{FF2B5EF4-FFF2-40B4-BE49-F238E27FC236}">
                <a16:creationId xmlns:a16="http://schemas.microsoft.com/office/drawing/2014/main" id="{80785A79-DACE-5CBB-E483-78CEC13F6332}"/>
              </a:ext>
            </a:extLst>
          </p:cNvPr>
          <p:cNvGraphicFramePr/>
          <p:nvPr/>
        </p:nvGraphicFramePr>
        <p:xfrm>
          <a:off x="6732919" y="1697974"/>
          <a:ext cx="2923412" cy="1948940"/>
        </p:xfrm>
        <a:graphic>
          <a:graphicData uri="http://schemas.openxmlformats.org/drawingml/2006/chart">
            <c:chart xmlns:c="http://schemas.openxmlformats.org/drawingml/2006/chart" xmlns:r="http://schemas.openxmlformats.org/officeDocument/2006/relationships" r:id="rId7"/>
          </a:graphicData>
        </a:graphic>
      </p:graphicFrame>
      <p:sp>
        <p:nvSpPr>
          <p:cNvPr id="50" name="TextBox 49">
            <a:extLst>
              <a:ext uri="{FF2B5EF4-FFF2-40B4-BE49-F238E27FC236}">
                <a16:creationId xmlns:a16="http://schemas.microsoft.com/office/drawing/2014/main" id="{548F5065-5B86-B797-6575-E1D97B469455}"/>
              </a:ext>
            </a:extLst>
          </p:cNvPr>
          <p:cNvSpPr txBox="1"/>
          <p:nvPr/>
        </p:nvSpPr>
        <p:spPr>
          <a:xfrm>
            <a:off x="7611694" y="2385743"/>
            <a:ext cx="1178528" cy="584775"/>
          </a:xfrm>
          <a:prstGeom prst="rect">
            <a:avLst/>
          </a:prstGeom>
          <a:noFill/>
        </p:spPr>
        <p:txBody>
          <a:bodyPr wrap="none" rtlCol="0" anchor="ctr">
            <a:spAutoFit/>
          </a:bodyPr>
          <a:lstStyle/>
          <a:p>
            <a:pPr algn="ctr"/>
            <a:r>
              <a:rPr lang="en-US" sz="3200" b="1" dirty="0">
                <a:solidFill>
                  <a:schemeClr val="accent1"/>
                </a:solidFill>
              </a:rPr>
              <a:t>50.3</a:t>
            </a:r>
            <a:r>
              <a:rPr lang="en-US" sz="2400" b="1" baseline="48000" dirty="0">
                <a:solidFill>
                  <a:schemeClr val="accent1"/>
                </a:solidFill>
              </a:rPr>
              <a:t>%</a:t>
            </a:r>
          </a:p>
        </p:txBody>
      </p:sp>
      <p:sp>
        <p:nvSpPr>
          <p:cNvPr id="51" name="TextBox 50">
            <a:extLst>
              <a:ext uri="{FF2B5EF4-FFF2-40B4-BE49-F238E27FC236}">
                <a16:creationId xmlns:a16="http://schemas.microsoft.com/office/drawing/2014/main" id="{1DB3A5CD-2415-EC56-0425-6A8EF89C104C}"/>
              </a:ext>
            </a:extLst>
          </p:cNvPr>
          <p:cNvSpPr txBox="1"/>
          <p:nvPr/>
        </p:nvSpPr>
        <p:spPr>
          <a:xfrm>
            <a:off x="9899643" y="2385743"/>
            <a:ext cx="1178528" cy="584775"/>
          </a:xfrm>
          <a:prstGeom prst="rect">
            <a:avLst/>
          </a:prstGeom>
          <a:noFill/>
        </p:spPr>
        <p:txBody>
          <a:bodyPr wrap="none" rtlCol="0" anchor="ctr">
            <a:spAutoFit/>
          </a:bodyPr>
          <a:lstStyle/>
          <a:p>
            <a:pPr algn="ctr"/>
            <a:r>
              <a:rPr lang="en-US" sz="3200" b="1" dirty="0">
                <a:solidFill>
                  <a:schemeClr val="accent1"/>
                </a:solidFill>
              </a:rPr>
              <a:t>45.7</a:t>
            </a:r>
            <a:r>
              <a:rPr lang="en-US" sz="2400" b="1" baseline="48000" dirty="0">
                <a:solidFill>
                  <a:schemeClr val="accent1"/>
                </a:solidFill>
              </a:rPr>
              <a:t>%</a:t>
            </a:r>
          </a:p>
        </p:txBody>
      </p:sp>
      <p:sp>
        <p:nvSpPr>
          <p:cNvPr id="52" name="TextBox 51">
            <a:extLst>
              <a:ext uri="{FF2B5EF4-FFF2-40B4-BE49-F238E27FC236}">
                <a16:creationId xmlns:a16="http://schemas.microsoft.com/office/drawing/2014/main" id="{21AAC24F-99A4-C905-C91F-5ADDAFAC8BE0}"/>
              </a:ext>
            </a:extLst>
          </p:cNvPr>
          <p:cNvSpPr txBox="1"/>
          <p:nvPr/>
        </p:nvSpPr>
        <p:spPr>
          <a:xfrm>
            <a:off x="5138408" y="3515002"/>
            <a:ext cx="1585803" cy="523220"/>
          </a:xfrm>
          <a:prstGeom prst="rect">
            <a:avLst/>
          </a:prstGeom>
          <a:noFill/>
        </p:spPr>
        <p:txBody>
          <a:bodyPr wrap="square" rtlCol="0">
            <a:spAutoFit/>
          </a:bodyPr>
          <a:lstStyle/>
          <a:p>
            <a:pPr marL="63481" lvl="1" algn="ctr"/>
            <a:r>
              <a:rPr lang="en-US" sz="1400" dirty="0"/>
              <a:t>Neurotic or anxiety disorder</a:t>
            </a:r>
          </a:p>
        </p:txBody>
      </p:sp>
      <p:sp>
        <p:nvSpPr>
          <p:cNvPr id="69" name="TextBox 68">
            <a:extLst>
              <a:ext uri="{FF2B5EF4-FFF2-40B4-BE49-F238E27FC236}">
                <a16:creationId xmlns:a16="http://schemas.microsoft.com/office/drawing/2014/main" id="{B6959D86-A138-4C41-8C7B-E8A1996706A8}"/>
              </a:ext>
            </a:extLst>
          </p:cNvPr>
          <p:cNvSpPr txBox="1"/>
          <p:nvPr/>
        </p:nvSpPr>
        <p:spPr>
          <a:xfrm>
            <a:off x="7408713" y="3515002"/>
            <a:ext cx="1585803" cy="523220"/>
          </a:xfrm>
          <a:prstGeom prst="rect">
            <a:avLst/>
          </a:prstGeom>
          <a:noFill/>
        </p:spPr>
        <p:txBody>
          <a:bodyPr wrap="square" rtlCol="0">
            <a:spAutoFit/>
          </a:bodyPr>
          <a:lstStyle/>
          <a:p>
            <a:pPr marL="63481" lvl="1" algn="ctr"/>
            <a:r>
              <a:rPr lang="en-US" sz="1400" dirty="0"/>
              <a:t>Mood</a:t>
            </a:r>
            <a:br>
              <a:rPr lang="en-US" sz="1400" dirty="0"/>
            </a:br>
            <a:r>
              <a:rPr lang="en-US" sz="1400" dirty="0"/>
              <a:t>disorder</a:t>
            </a:r>
          </a:p>
        </p:txBody>
      </p:sp>
      <p:sp>
        <p:nvSpPr>
          <p:cNvPr id="70" name="TextBox 69">
            <a:extLst>
              <a:ext uri="{FF2B5EF4-FFF2-40B4-BE49-F238E27FC236}">
                <a16:creationId xmlns:a16="http://schemas.microsoft.com/office/drawing/2014/main" id="{CA1ED3CA-207B-BA18-3CD9-089E9EC87A62}"/>
              </a:ext>
            </a:extLst>
          </p:cNvPr>
          <p:cNvSpPr txBox="1"/>
          <p:nvPr/>
        </p:nvSpPr>
        <p:spPr>
          <a:xfrm>
            <a:off x="9687140" y="3515002"/>
            <a:ext cx="1585803" cy="307777"/>
          </a:xfrm>
          <a:prstGeom prst="rect">
            <a:avLst/>
          </a:prstGeom>
          <a:noFill/>
        </p:spPr>
        <p:txBody>
          <a:bodyPr wrap="square" rtlCol="0">
            <a:spAutoFit/>
          </a:bodyPr>
          <a:lstStyle/>
          <a:p>
            <a:pPr marL="63481" lvl="1" algn="ctr"/>
            <a:r>
              <a:rPr lang="en-US" sz="1400" dirty="0"/>
              <a:t>Schizophrenia</a:t>
            </a:r>
          </a:p>
        </p:txBody>
      </p:sp>
    </p:spTree>
    <p:extLst>
      <p:ext uri="{BB962C8B-B14F-4D97-AF65-F5344CB8AC3E}">
        <p14:creationId xmlns:p14="http://schemas.microsoft.com/office/powerpoint/2010/main" val="41979098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noAutofit/>
          </a:bodyPr>
          <a:lstStyle/>
          <a:p>
            <a:r>
              <a:rPr lang="en-US" dirty="0"/>
              <a:t>Antipsychotic use is prevalent</a:t>
            </a:r>
            <a:r>
              <a:rPr lang="en-US" baseline="30000" dirty="0"/>
              <a:t>1</a:t>
            </a:r>
          </a:p>
          <a:p>
            <a:pPr lvl="1"/>
            <a:r>
              <a:rPr lang="en-US" dirty="0"/>
              <a:t>Use of antipsychotics increased from approximately 15 million prescriptions in 1992 to 66 million prescriptions in 2017</a:t>
            </a:r>
            <a:r>
              <a:rPr lang="en-US" baseline="30000" dirty="0"/>
              <a:t>1,a</a:t>
            </a:r>
          </a:p>
          <a:p>
            <a:r>
              <a:rPr lang="en-US" dirty="0"/>
              <a:t>Antipsychotic use is increasing in the adult, elderly, and pediatric populations</a:t>
            </a:r>
            <a:r>
              <a:rPr lang="en-US" baseline="30000" dirty="0"/>
              <a:t>2-4</a:t>
            </a:r>
          </a:p>
          <a:p>
            <a:r>
              <a:rPr lang="en-US" dirty="0"/>
              <a:t>TD is common among patients treated with FGAs and SGAs</a:t>
            </a:r>
            <a:r>
              <a:rPr lang="en-US" baseline="30000" dirty="0"/>
              <a:t>5</a:t>
            </a:r>
          </a:p>
          <a:p>
            <a:pPr lvl="1"/>
            <a:r>
              <a:rPr lang="en-US" dirty="0"/>
              <a:t>In a 2017 meta-analysis (N=41 studies), TD prevalence ranged from 7% in patients taking SGAs with no prior exposure to FGAs to 30% in patients taking FGAs</a:t>
            </a:r>
            <a:r>
              <a:rPr lang="en-US" baseline="30000" dirty="0"/>
              <a:t>5</a:t>
            </a:r>
          </a:p>
          <a:p>
            <a:r>
              <a:rPr lang="en-US" dirty="0"/>
              <a:t>Several additional risk factors for TD exist, including cumulative exposure to antipsychotics over time and treatment with anticholinergics</a:t>
            </a:r>
            <a:r>
              <a:rPr lang="en-US" baseline="30000" dirty="0"/>
              <a:t>6</a:t>
            </a:r>
          </a:p>
          <a:p>
            <a:r>
              <a:rPr lang="en-US" dirty="0"/>
              <a:t>Approximately half of patients with TD have a psychiatric diagnosis other than schizophrenia, such as a mood or anxiety disorder</a:t>
            </a:r>
            <a:r>
              <a:rPr lang="en-US" baseline="30000" dirty="0"/>
              <a:t>7</a:t>
            </a:r>
          </a:p>
        </p:txBody>
      </p:sp>
      <p:sp>
        <p:nvSpPr>
          <p:cNvPr id="6" name="Slide Number Placeholder 5"/>
          <p:cNvSpPr>
            <a:spLocks noGrp="1"/>
          </p:cNvSpPr>
          <p:nvPr>
            <p:ph type="sldNum" sz="quarter" idx="4"/>
          </p:nvPr>
        </p:nvSpPr>
        <p:spPr/>
        <p:txBody>
          <a:bodyPr/>
          <a:lstStyle/>
          <a:p>
            <a:fld id="{F3C1FD0B-2342-48FB-A867-BE1FD0EAA53B}" type="slidenum">
              <a:rPr lang="en-US"/>
              <a:pPr/>
              <a:t>42</a:t>
            </a:fld>
            <a:endParaRPr lang="en-US" dirty="0"/>
          </a:p>
        </p:txBody>
      </p:sp>
      <p:sp>
        <p:nvSpPr>
          <p:cNvPr id="9" name="Text Placeholder 6"/>
          <p:cNvSpPr>
            <a:spLocks noGrp="1"/>
          </p:cNvSpPr>
          <p:nvPr>
            <p:ph type="body" sz="quarter" idx="10"/>
          </p:nvPr>
        </p:nvSpPr>
        <p:spPr/>
        <p:txBody>
          <a:bodyPr/>
          <a:lstStyle/>
          <a:p>
            <a:r>
              <a:rPr lang="en-US" dirty="0"/>
              <a:t>Epidemiology and Risk Factors for Tardive Dyskinesia</a:t>
            </a:r>
          </a:p>
        </p:txBody>
      </p:sp>
      <p:sp>
        <p:nvSpPr>
          <p:cNvPr id="11" name="TextBox 10">
            <a:extLst>
              <a:ext uri="{FF2B5EF4-FFF2-40B4-BE49-F238E27FC236}">
                <a16:creationId xmlns:a16="http://schemas.microsoft.com/office/drawing/2014/main" id="{EF7AD989-732E-7C5D-AC35-BEEE300C3F2C}"/>
              </a:ext>
            </a:extLst>
          </p:cNvPr>
          <p:cNvSpPr txBox="1"/>
          <p:nvPr/>
        </p:nvSpPr>
        <p:spPr>
          <a:xfrm>
            <a:off x="977900" y="5830888"/>
            <a:ext cx="10574338" cy="681408"/>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spcAft>
                <a:spcPts val="300"/>
              </a:spcAft>
              <a:defRPr/>
            </a:pPr>
            <a:r>
              <a:rPr lang="en-US" sz="1050" b="1" baseline="30000" dirty="0"/>
              <a:t>a</a:t>
            </a:r>
            <a:r>
              <a:rPr lang="en-US" sz="1050" b="1" dirty="0"/>
              <a:t>In a study using nationally representative data from the IMS Health National Disease and Therapeutic Index.</a:t>
            </a:r>
          </a:p>
          <a:p>
            <a:pPr marL="0">
              <a:spcAft>
                <a:spcPts val="300"/>
              </a:spcAft>
              <a:defRPr/>
            </a:pPr>
            <a:r>
              <a:rPr lang="en-US" b="1" dirty="0"/>
              <a:t>1. </a:t>
            </a:r>
            <a:r>
              <a:rPr lang="en-US" dirty="0"/>
              <a:t>Data on file. Assessment of Antipsychotic Market Prescription Trends in the US, 1992-2017. IQVIA Report to Neurocrine Biosciences, Inc.; 2018. </a:t>
            </a:r>
            <a:r>
              <a:rPr lang="en-US" b="1" dirty="0"/>
              <a:t>2.</a:t>
            </a:r>
            <a:r>
              <a:rPr lang="en-US" dirty="0"/>
              <a:t> Carton L, et al. </a:t>
            </a:r>
            <a:r>
              <a:rPr lang="en-US" i="1" dirty="0"/>
              <a:t>Curr Pharm Des</a:t>
            </a:r>
            <a:r>
              <a:rPr lang="en-US" dirty="0"/>
              <a:t>. 2015;21(23):3280-3297. </a:t>
            </a:r>
            <a:r>
              <a:rPr lang="en-US" b="1" dirty="0"/>
              <a:t>3. </a:t>
            </a:r>
            <a:r>
              <a:rPr lang="en-US" dirty="0"/>
              <a:t>Caroff SN, et al. </a:t>
            </a:r>
            <a:r>
              <a:rPr lang="en-US" i="1" dirty="0"/>
              <a:t>J Clin Psychopharmacol. </a:t>
            </a:r>
            <a:r>
              <a:rPr lang="en-US" dirty="0"/>
              <a:t>2020;40(3):259-268.</a:t>
            </a:r>
            <a:r>
              <a:rPr lang="en-US" b="1" dirty="0"/>
              <a:t>4. </a:t>
            </a:r>
            <a:r>
              <a:rPr lang="en-US" dirty="0"/>
              <a:t>Domino ME, Swartz M. </a:t>
            </a:r>
            <a:r>
              <a:rPr lang="en-US" i="1" dirty="0"/>
              <a:t>Psychiatr Serv. </a:t>
            </a:r>
            <a:r>
              <a:rPr lang="en-US" dirty="0"/>
              <a:t>2008;59(5):507-514. </a:t>
            </a:r>
            <a:r>
              <a:rPr lang="en-US" b="1" dirty="0"/>
              <a:t>5. </a:t>
            </a:r>
            <a:r>
              <a:rPr lang="en-US" dirty="0"/>
              <a:t>Carbon M, et al. </a:t>
            </a:r>
            <a:r>
              <a:rPr lang="en-US" i="1" dirty="0"/>
              <a:t>J Clin Psychiatry</a:t>
            </a:r>
            <a:r>
              <a:rPr lang="en-US" dirty="0"/>
              <a:t>. 2017;78(3):e264-e278. </a:t>
            </a:r>
            <a:r>
              <a:rPr lang="en-US" b="1" dirty="0"/>
              <a:t>6.</a:t>
            </a:r>
            <a:r>
              <a:rPr lang="en-US" dirty="0"/>
              <a:t> Miller DD, et al. </a:t>
            </a:r>
            <a:r>
              <a:rPr lang="en-US" i="1" dirty="0"/>
              <a:t>Schizophr Res. </a:t>
            </a:r>
            <a:r>
              <a:rPr lang="en-US" dirty="0"/>
              <a:t>2005;80:33-43. </a:t>
            </a:r>
            <a:r>
              <a:rPr lang="en-US" b="1" dirty="0"/>
              <a:t>7.</a:t>
            </a:r>
            <a:r>
              <a:rPr lang="en-US" dirty="0"/>
              <a:t> Loughlin AM, et al. </a:t>
            </a:r>
            <a:r>
              <a:rPr lang="en-US" i="1" dirty="0"/>
              <a:t>PLoS One. </a:t>
            </a:r>
            <a:r>
              <a:rPr lang="en-US" dirty="0"/>
              <a:t>2019;14(6):e0216044.</a:t>
            </a:r>
          </a:p>
        </p:txBody>
      </p:sp>
    </p:spTree>
    <p:extLst>
      <p:ext uri="{BB962C8B-B14F-4D97-AF65-F5344CB8AC3E}">
        <p14:creationId xmlns:p14="http://schemas.microsoft.com/office/powerpoint/2010/main" val="3179030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Hypothetical Patient Case 2: Jennifer</a:t>
            </a:r>
          </a:p>
        </p:txBody>
      </p:sp>
      <p:sp>
        <p:nvSpPr>
          <p:cNvPr id="4" name="Subtitle 4">
            <a:extLst>
              <a:ext uri="{FF2B5EF4-FFF2-40B4-BE49-F238E27FC236}">
                <a16:creationId xmlns:a16="http://schemas.microsoft.com/office/drawing/2014/main" id="{D8473712-84D6-0B24-CDBD-74DD26CFA483}"/>
              </a:ext>
            </a:extLst>
          </p:cNvPr>
          <p:cNvSpPr txBox="1">
            <a:spLocks/>
          </p:cNvSpPr>
          <p:nvPr/>
        </p:nvSpPr>
        <p:spPr>
          <a:xfrm>
            <a:off x="344488" y="5089555"/>
            <a:ext cx="6234444" cy="847725"/>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4"/>
              </a:buClr>
              <a:buFont typeface="Arial Narrow" panose="020B060602020203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4"/>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4"/>
              </a:buClr>
              <a:buFont typeface="Arial Narrow" panose="020B060602020203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4"/>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solidFill>
                  <a:schemeClr val="bg1"/>
                </a:solidFill>
              </a:rPr>
              <a:t>This is a hypothetical patient case developed for educational purposes based on characteristics of patients with tardive dyskinesia as seen in clinical practice. The hypothetical case was sponsored and co-developed by Neurocrine Biosciences.</a:t>
            </a:r>
          </a:p>
          <a:p>
            <a:endParaRPr lang="en-US" sz="1400" dirty="0">
              <a:solidFill>
                <a:schemeClr val="bg1"/>
              </a:solidFill>
            </a:endParaRPr>
          </a:p>
        </p:txBody>
      </p:sp>
    </p:spTree>
    <p:extLst>
      <p:ext uri="{BB962C8B-B14F-4D97-AF65-F5344CB8AC3E}">
        <p14:creationId xmlns:p14="http://schemas.microsoft.com/office/powerpoint/2010/main" val="3452316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371E190-2EEA-B848-8128-8225464D4381}"/>
              </a:ext>
            </a:extLst>
          </p:cNvPr>
          <p:cNvPicPr>
            <a:picLocks noChangeAspect="1"/>
          </p:cNvPicPr>
          <p:nvPr/>
        </p:nvPicPr>
        <p:blipFill rotWithShape="1">
          <a:blip r:embed="rId3"/>
          <a:srcRect t="4306" b="3194"/>
          <a:stretch/>
        </p:blipFill>
        <p:spPr>
          <a:xfrm flipH="1">
            <a:off x="-1" y="296091"/>
            <a:ext cx="12188825" cy="6341999"/>
          </a:xfrm>
          <a:prstGeom prst="rect">
            <a:avLst/>
          </a:prstGeom>
        </p:spPr>
      </p:pic>
      <p:sp>
        <p:nvSpPr>
          <p:cNvPr id="18" name="Rectangle 17">
            <a:extLst>
              <a:ext uri="{FF2B5EF4-FFF2-40B4-BE49-F238E27FC236}">
                <a16:creationId xmlns:a16="http://schemas.microsoft.com/office/drawing/2014/main" id="{B1E65708-0235-EBFA-4632-C1D2520737F2}"/>
              </a:ext>
            </a:extLst>
          </p:cNvPr>
          <p:cNvSpPr/>
          <p:nvPr/>
        </p:nvSpPr>
        <p:spPr>
          <a:xfrm>
            <a:off x="0" y="0"/>
            <a:ext cx="12188825"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nvGrpSpPr>
          <p:cNvPr id="20" name="Group 19">
            <a:extLst>
              <a:ext uri="{FF2B5EF4-FFF2-40B4-BE49-F238E27FC236}">
                <a16:creationId xmlns:a16="http://schemas.microsoft.com/office/drawing/2014/main" id="{B30AD910-433C-9A2B-FD3E-CA19AAEF8A21}"/>
              </a:ext>
            </a:extLst>
          </p:cNvPr>
          <p:cNvGrpSpPr/>
          <p:nvPr/>
        </p:nvGrpSpPr>
        <p:grpSpPr>
          <a:xfrm>
            <a:off x="8075092" y="-8633"/>
            <a:ext cx="3666170" cy="531147"/>
            <a:chOff x="8077195" y="-9529"/>
            <a:chExt cx="3667125" cy="485778"/>
          </a:xfrm>
        </p:grpSpPr>
        <p:sp>
          <p:nvSpPr>
            <p:cNvPr id="24" name="Round Same Side Corner Rectangle 21">
              <a:extLst>
                <a:ext uri="{FF2B5EF4-FFF2-40B4-BE49-F238E27FC236}">
                  <a16:creationId xmlns:a16="http://schemas.microsoft.com/office/drawing/2014/main" id="{7A80F259-9D7E-AF82-6D1A-85EFFC4AE264}"/>
                </a:ext>
              </a:extLst>
            </p:cNvPr>
            <p:cNvSpPr/>
            <p:nvPr/>
          </p:nvSpPr>
          <p:spPr>
            <a:xfrm rot="10800000">
              <a:off x="8077195" y="-9528"/>
              <a:ext cx="3667125" cy="485777"/>
            </a:xfrm>
            <a:prstGeom prst="round2SameRect">
              <a:avLst>
                <a:gd name="adj1" fmla="val 50000"/>
                <a:gd name="adj2" fmla="val 0"/>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b="1" dirty="0">
                <a:solidFill>
                  <a:schemeClr val="bg1">
                    <a:alpha val="75000"/>
                  </a:schemeClr>
                </a:solidFill>
                <a:latin typeface="Arial Narrow"/>
              </a:endParaRPr>
            </a:p>
          </p:txBody>
        </p:sp>
        <p:sp>
          <p:nvSpPr>
            <p:cNvPr id="25" name="Round Same Side Corner Rectangle 22">
              <a:extLst>
                <a:ext uri="{FF2B5EF4-FFF2-40B4-BE49-F238E27FC236}">
                  <a16:creationId xmlns:a16="http://schemas.microsoft.com/office/drawing/2014/main" id="{324400AC-557A-368B-2FB8-D8451F27D660}"/>
                </a:ext>
              </a:extLst>
            </p:cNvPr>
            <p:cNvSpPr/>
            <p:nvPr/>
          </p:nvSpPr>
          <p:spPr>
            <a:xfrm>
              <a:off x="8077195" y="-9529"/>
              <a:ext cx="3667125" cy="485777"/>
            </a:xfrm>
            <a:prstGeom prst="round2SameRect">
              <a:avLst>
                <a:gd name="adj1" fmla="val 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chemeClr val="bg1"/>
                  </a:solidFill>
                  <a:latin typeface="Arial Narrow"/>
                </a:rPr>
                <a:t>CASE STUDY – JENNIFER</a:t>
              </a:r>
            </a:p>
          </p:txBody>
        </p:sp>
      </p:grpSp>
      <p:sp>
        <p:nvSpPr>
          <p:cNvPr id="6" name="Slide Number Placeholder 5"/>
          <p:cNvSpPr>
            <a:spLocks noGrp="1"/>
          </p:cNvSpPr>
          <p:nvPr>
            <p:ph type="sldNum" sz="quarter" idx="4"/>
          </p:nvPr>
        </p:nvSpPr>
        <p:spPr/>
        <p:txBody>
          <a:bodyPr/>
          <a:lstStyle/>
          <a:p>
            <a:fld id="{F3C1FD0B-2342-48FB-A867-BE1FD0EAA53B}" type="slidenum">
              <a:rPr lang="en-US">
                <a:solidFill>
                  <a:schemeClr val="bg1"/>
                </a:solidFill>
              </a:rPr>
              <a:pPr/>
              <a:t>44</a:t>
            </a:fld>
            <a:endParaRPr lang="en-US" dirty="0">
              <a:solidFill>
                <a:schemeClr val="bg1"/>
              </a:solidFill>
            </a:endParaRPr>
          </a:p>
        </p:txBody>
      </p:sp>
      <p:sp>
        <p:nvSpPr>
          <p:cNvPr id="17" name="Text Placeholder 10"/>
          <p:cNvSpPr>
            <a:spLocks noGrp="1"/>
          </p:cNvSpPr>
          <p:nvPr>
            <p:ph type="body" sz="quarter" idx="10"/>
          </p:nvPr>
        </p:nvSpPr>
        <p:spPr/>
        <p:txBody>
          <a:bodyPr/>
          <a:lstStyle/>
          <a:p>
            <a:r>
              <a:rPr lang="en-US" dirty="0"/>
              <a:t>Hypothetical Patient Case 2</a:t>
            </a:r>
          </a:p>
        </p:txBody>
      </p:sp>
      <p:sp>
        <p:nvSpPr>
          <p:cNvPr id="56" name="Rectangle 55"/>
          <p:cNvSpPr/>
          <p:nvPr/>
        </p:nvSpPr>
        <p:spPr>
          <a:xfrm>
            <a:off x="6883970" y="2573355"/>
            <a:ext cx="4643231" cy="331446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32" tIns="91416" rIns="182832" bIns="182832" numCol="2" spcCol="91440" rtlCol="0" anchor="ctr"/>
          <a:lstStyle/>
          <a:p>
            <a:pPr defTabSz="914126">
              <a:spcAft>
                <a:spcPts val="100"/>
              </a:spcAft>
              <a:defRPr/>
            </a:pPr>
            <a:r>
              <a:rPr lang="en-US" sz="1550" b="1" dirty="0">
                <a:solidFill>
                  <a:schemeClr val="accent1"/>
                </a:solidFill>
                <a:latin typeface="Arial Narrow" panose="020B0606020202030204" pitchFamily="34" charset="0"/>
              </a:rPr>
              <a:t>Patient Information</a:t>
            </a:r>
          </a:p>
          <a:p>
            <a:pPr marL="174573" indent="-174573" defTabSz="914126">
              <a:spcAft>
                <a:spcPts val="100"/>
              </a:spcAft>
              <a:buClr>
                <a:schemeClr val="accent1"/>
              </a:buClr>
              <a:buFont typeface="Arial" panose="020B0604020202020204" pitchFamily="34" charset="0"/>
              <a:buChar char="•"/>
              <a:defRPr/>
            </a:pPr>
            <a:r>
              <a:rPr lang="en-US" sz="1550" dirty="0">
                <a:solidFill>
                  <a:srgbClr val="000000"/>
                </a:solidFill>
                <a:latin typeface="Arial Narrow" panose="020B0606020202030204" pitchFamily="34" charset="0"/>
              </a:rPr>
              <a:t>Name: Jennifer S.</a:t>
            </a:r>
          </a:p>
          <a:p>
            <a:pPr marL="174573" indent="-174573" defTabSz="914126">
              <a:spcAft>
                <a:spcPts val="100"/>
              </a:spcAft>
              <a:buClr>
                <a:schemeClr val="accent1"/>
              </a:buClr>
              <a:buFont typeface="Arial" panose="020B0604020202020204" pitchFamily="34" charset="0"/>
              <a:buChar char="•"/>
              <a:defRPr/>
            </a:pPr>
            <a:r>
              <a:rPr lang="en-US" sz="1550" dirty="0">
                <a:solidFill>
                  <a:srgbClr val="000000"/>
                </a:solidFill>
                <a:latin typeface="Arial Narrow" panose="020B0606020202030204" pitchFamily="34" charset="0"/>
              </a:rPr>
              <a:t>Age: 45 y</a:t>
            </a:r>
          </a:p>
          <a:p>
            <a:pPr marL="174573" indent="-174573" defTabSz="914126">
              <a:spcAft>
                <a:spcPts val="100"/>
              </a:spcAft>
              <a:buClr>
                <a:schemeClr val="accent1"/>
              </a:buClr>
              <a:buFont typeface="Arial" panose="020B0604020202020204" pitchFamily="34" charset="0"/>
              <a:buChar char="•"/>
              <a:defRPr/>
            </a:pPr>
            <a:r>
              <a:rPr lang="en-US" sz="1550" dirty="0">
                <a:solidFill>
                  <a:srgbClr val="000000"/>
                </a:solidFill>
                <a:latin typeface="Arial Narrow" panose="020B0606020202030204" pitchFamily="34" charset="0"/>
              </a:rPr>
              <a:t>Sex: Female</a:t>
            </a:r>
          </a:p>
          <a:p>
            <a:pPr marL="174573" indent="-174573" defTabSz="914126">
              <a:spcAft>
                <a:spcPts val="100"/>
              </a:spcAft>
              <a:buClr>
                <a:schemeClr val="accent1"/>
              </a:buClr>
              <a:buFont typeface="Arial" panose="020B0604020202020204" pitchFamily="34" charset="0"/>
              <a:buChar char="•"/>
              <a:defRPr/>
            </a:pPr>
            <a:r>
              <a:rPr lang="en-US" sz="1550" dirty="0">
                <a:solidFill>
                  <a:srgbClr val="000000"/>
                </a:solidFill>
                <a:latin typeface="Arial Narrow" panose="020B0606020202030204" pitchFamily="34" charset="0"/>
              </a:rPr>
              <a:t>Race/Ethnicity: African American, White</a:t>
            </a:r>
          </a:p>
          <a:p>
            <a:pPr marL="174573" indent="-174573" defTabSz="914126">
              <a:spcAft>
                <a:spcPts val="100"/>
              </a:spcAft>
              <a:buClr>
                <a:schemeClr val="accent1"/>
              </a:buClr>
              <a:buFont typeface="Arial" panose="020B0604020202020204" pitchFamily="34" charset="0"/>
              <a:buChar char="•"/>
              <a:defRPr/>
            </a:pPr>
            <a:r>
              <a:rPr lang="en-US" sz="1550" dirty="0">
                <a:solidFill>
                  <a:srgbClr val="000000"/>
                </a:solidFill>
                <a:latin typeface="Arial Narrow" panose="020B0606020202030204" pitchFamily="34" charset="0"/>
              </a:rPr>
              <a:t>BMI: 29</a:t>
            </a:r>
          </a:p>
          <a:p>
            <a:pPr marL="174573" indent="-174573" defTabSz="914126">
              <a:spcAft>
                <a:spcPts val="100"/>
              </a:spcAft>
              <a:buClr>
                <a:schemeClr val="accent1"/>
              </a:buClr>
              <a:buFont typeface="Arial" panose="020B0604020202020204" pitchFamily="34" charset="0"/>
              <a:buChar char="•"/>
              <a:defRPr/>
            </a:pPr>
            <a:r>
              <a:rPr lang="en-US" sz="1550" dirty="0">
                <a:solidFill>
                  <a:srgbClr val="000000"/>
                </a:solidFill>
                <a:latin typeface="Arial Narrow" panose="020B0606020202030204" pitchFamily="34" charset="0"/>
              </a:rPr>
              <a:t>BP: 145/95 mm Hg</a:t>
            </a:r>
          </a:p>
          <a:p>
            <a:pPr marL="174573" indent="-174573" defTabSz="914126">
              <a:spcAft>
                <a:spcPts val="100"/>
              </a:spcAft>
              <a:buClr>
                <a:schemeClr val="accent1"/>
              </a:buClr>
              <a:buFont typeface="Arial" panose="020B0604020202020204" pitchFamily="34" charset="0"/>
              <a:buChar char="•"/>
              <a:defRPr/>
            </a:pPr>
            <a:r>
              <a:rPr lang="en-US" sz="1550" dirty="0">
                <a:solidFill>
                  <a:srgbClr val="000000"/>
                </a:solidFill>
                <a:latin typeface="Arial Narrow" panose="020B0606020202030204" pitchFamily="34" charset="0"/>
              </a:rPr>
              <a:t>Current Problems: </a:t>
            </a:r>
          </a:p>
          <a:p>
            <a:pPr marL="379299" lvl="1" indent="-174573" defTabSz="914126">
              <a:spcAft>
                <a:spcPts val="100"/>
              </a:spcAft>
              <a:buClr>
                <a:schemeClr val="accent1"/>
              </a:buClr>
              <a:buFont typeface="Arial" panose="020B0604020202020204" pitchFamily="34" charset="0"/>
              <a:buChar char="–"/>
              <a:defRPr/>
            </a:pPr>
            <a:r>
              <a:rPr lang="en-US" sz="1550" dirty="0">
                <a:solidFill>
                  <a:srgbClr val="000000"/>
                </a:solidFill>
                <a:latin typeface="Arial Narrow" panose="020B0606020202030204" pitchFamily="34" charset="0"/>
              </a:rPr>
              <a:t>Bipolar disorder</a:t>
            </a:r>
          </a:p>
          <a:p>
            <a:pPr marL="379299" lvl="1" indent="-174573" defTabSz="914126">
              <a:spcAft>
                <a:spcPts val="100"/>
              </a:spcAft>
              <a:buClr>
                <a:schemeClr val="accent1"/>
              </a:buClr>
              <a:buFont typeface="Arial" panose="020B0604020202020204" pitchFamily="34" charset="0"/>
              <a:buChar char="–"/>
              <a:defRPr/>
            </a:pPr>
            <a:r>
              <a:rPr lang="en-US" sz="1550" dirty="0">
                <a:solidFill>
                  <a:srgbClr val="000000"/>
                </a:solidFill>
                <a:latin typeface="Arial Narrow" panose="020B0606020202030204" pitchFamily="34" charset="0"/>
              </a:rPr>
              <a:t>Hypertension</a:t>
            </a:r>
          </a:p>
          <a:p>
            <a:pPr marL="379299" lvl="1" indent="-174573" defTabSz="914126">
              <a:spcAft>
                <a:spcPts val="100"/>
              </a:spcAft>
              <a:buClr>
                <a:schemeClr val="accent1"/>
              </a:buClr>
              <a:buFont typeface="Arial" panose="020B0604020202020204" pitchFamily="34" charset="0"/>
              <a:buChar char="–"/>
              <a:defRPr/>
            </a:pPr>
            <a:r>
              <a:rPr lang="en-US" sz="1550" dirty="0">
                <a:solidFill>
                  <a:srgbClr val="000000"/>
                </a:solidFill>
                <a:latin typeface="Arial Narrow" panose="020B0606020202030204" pitchFamily="34" charset="0"/>
              </a:rPr>
              <a:t>Abnormal movements</a:t>
            </a:r>
          </a:p>
          <a:p>
            <a:pPr defTabSz="914126">
              <a:spcAft>
                <a:spcPts val="100"/>
              </a:spcAft>
              <a:buClr>
                <a:srgbClr val="007DA5"/>
              </a:buClr>
              <a:defRPr/>
            </a:pPr>
            <a:endParaRPr lang="en-US" sz="1550" dirty="0">
              <a:solidFill>
                <a:srgbClr val="000000"/>
              </a:solidFill>
              <a:latin typeface="Arial Narrow" panose="020B0606020202030204" pitchFamily="34" charset="0"/>
            </a:endParaRPr>
          </a:p>
          <a:p>
            <a:pPr marL="174573" indent="-174573" defTabSz="914126">
              <a:spcAft>
                <a:spcPts val="100"/>
              </a:spcAft>
              <a:buClr>
                <a:schemeClr val="accent1"/>
              </a:buClr>
              <a:buFont typeface="Arial" panose="020B0604020202020204" pitchFamily="34" charset="0"/>
              <a:buChar char="•"/>
              <a:defRPr/>
            </a:pPr>
            <a:r>
              <a:rPr lang="en-US" sz="1550" dirty="0">
                <a:solidFill>
                  <a:srgbClr val="000000"/>
                </a:solidFill>
                <a:latin typeface="Arial Narrow" panose="020B0606020202030204" pitchFamily="34" charset="0"/>
              </a:rPr>
              <a:t>Current Medications:</a:t>
            </a:r>
          </a:p>
          <a:p>
            <a:pPr marL="285664" lvl="1" indent="-174573" defTabSz="914126">
              <a:spcAft>
                <a:spcPts val="100"/>
              </a:spcAft>
              <a:buClr>
                <a:schemeClr val="accent1"/>
              </a:buClr>
              <a:buFont typeface="Arial" panose="020B0604020202020204" pitchFamily="34" charset="0"/>
              <a:buChar char="–"/>
              <a:defRPr/>
            </a:pPr>
            <a:r>
              <a:rPr lang="en-US" sz="1550" dirty="0">
                <a:solidFill>
                  <a:srgbClr val="000000"/>
                </a:solidFill>
                <a:latin typeface="Arial Narrow" panose="020B0606020202030204" pitchFamily="34" charset="0"/>
              </a:rPr>
              <a:t>Benztropine 2 mg BID</a:t>
            </a:r>
          </a:p>
          <a:p>
            <a:pPr marL="285664" lvl="1" indent="-174573" defTabSz="914126">
              <a:spcAft>
                <a:spcPts val="100"/>
              </a:spcAft>
              <a:buClr>
                <a:schemeClr val="accent1"/>
              </a:buClr>
              <a:buFont typeface="Arial" panose="020B0604020202020204" pitchFamily="34" charset="0"/>
              <a:buChar char="–"/>
              <a:defRPr/>
            </a:pPr>
            <a:r>
              <a:rPr lang="en-US" sz="1550" dirty="0">
                <a:solidFill>
                  <a:srgbClr val="000000"/>
                </a:solidFill>
                <a:latin typeface="Arial Narrow" panose="020B0606020202030204" pitchFamily="34" charset="0"/>
              </a:rPr>
              <a:t>Lamotrigine 100 mg BID</a:t>
            </a:r>
          </a:p>
          <a:p>
            <a:pPr marL="285664" lvl="1" indent="-174573" defTabSz="914126">
              <a:spcAft>
                <a:spcPts val="100"/>
              </a:spcAft>
              <a:buClr>
                <a:schemeClr val="accent1"/>
              </a:buClr>
              <a:buFont typeface="Arial" panose="020B0604020202020204" pitchFamily="34" charset="0"/>
              <a:buChar char="–"/>
              <a:defRPr/>
            </a:pPr>
            <a:r>
              <a:rPr lang="en-US" sz="1550" dirty="0">
                <a:solidFill>
                  <a:srgbClr val="000000"/>
                </a:solidFill>
                <a:latin typeface="Arial Narrow" panose="020B0606020202030204" pitchFamily="34" charset="0"/>
              </a:rPr>
              <a:t>Metformin 500 mg BID</a:t>
            </a:r>
          </a:p>
          <a:p>
            <a:pPr marL="285664" lvl="1" indent="-174573" defTabSz="914126">
              <a:spcAft>
                <a:spcPts val="100"/>
              </a:spcAft>
              <a:buClr>
                <a:schemeClr val="accent1"/>
              </a:buClr>
              <a:buFont typeface="Arial" panose="020B0604020202020204" pitchFamily="34" charset="0"/>
              <a:buChar char="–"/>
              <a:defRPr/>
            </a:pPr>
            <a:r>
              <a:rPr lang="en-US" sz="1550" dirty="0">
                <a:solidFill>
                  <a:srgbClr val="000000"/>
                </a:solidFill>
                <a:latin typeface="Arial Narrow" panose="020B0606020202030204" pitchFamily="34" charset="0"/>
              </a:rPr>
              <a:t>Escitalopram 20 mg qam</a:t>
            </a:r>
          </a:p>
          <a:p>
            <a:pPr marL="285664" lvl="1" indent="-174573" defTabSz="914126">
              <a:spcAft>
                <a:spcPts val="100"/>
              </a:spcAft>
              <a:buClr>
                <a:schemeClr val="accent1"/>
              </a:buClr>
              <a:buFont typeface="Arial" panose="020B0604020202020204" pitchFamily="34" charset="0"/>
              <a:buChar char="–"/>
              <a:defRPr/>
            </a:pPr>
            <a:r>
              <a:rPr lang="en-US" sz="1550" dirty="0">
                <a:solidFill>
                  <a:srgbClr val="000000"/>
                </a:solidFill>
                <a:latin typeface="Arial Narrow" panose="020B0606020202030204" pitchFamily="34" charset="0"/>
              </a:rPr>
              <a:t>Olanzapine 10 mg qhs</a:t>
            </a:r>
          </a:p>
          <a:p>
            <a:pPr marL="285664" lvl="1" indent="-174573" defTabSz="914126">
              <a:spcAft>
                <a:spcPts val="100"/>
              </a:spcAft>
              <a:buClr>
                <a:schemeClr val="accent1"/>
              </a:buClr>
              <a:buFont typeface="Arial" panose="020B0604020202020204" pitchFamily="34" charset="0"/>
              <a:buChar char="–"/>
              <a:defRPr/>
            </a:pPr>
            <a:r>
              <a:rPr lang="en-US" sz="1550" dirty="0">
                <a:solidFill>
                  <a:srgbClr val="000000"/>
                </a:solidFill>
                <a:latin typeface="Arial Narrow" panose="020B0606020202030204" pitchFamily="34" charset="0"/>
              </a:rPr>
              <a:t>Lorazepam 1 mg qam</a:t>
            </a:r>
            <a:br>
              <a:rPr lang="en-US" sz="1550" dirty="0">
                <a:solidFill>
                  <a:srgbClr val="000000"/>
                </a:solidFill>
                <a:latin typeface="Arial Narrow" panose="020B0606020202030204" pitchFamily="34" charset="0"/>
              </a:rPr>
            </a:br>
            <a:r>
              <a:rPr lang="en-US" sz="1550" dirty="0">
                <a:solidFill>
                  <a:srgbClr val="000000"/>
                </a:solidFill>
                <a:latin typeface="Arial Narrow" panose="020B0606020202030204" pitchFamily="34" charset="0"/>
              </a:rPr>
              <a:t>and 2 mg qhs</a:t>
            </a:r>
          </a:p>
        </p:txBody>
      </p:sp>
      <p:sp>
        <p:nvSpPr>
          <p:cNvPr id="66" name="Rectangle 65"/>
          <p:cNvSpPr/>
          <p:nvPr/>
        </p:nvSpPr>
        <p:spPr>
          <a:xfrm>
            <a:off x="977900" y="2386005"/>
            <a:ext cx="5119307" cy="3169273"/>
          </a:xfrm>
          <a:prstGeom prst="rect">
            <a:avLst/>
          </a:prstGeom>
          <a:solidFill>
            <a:srgbClr val="6B6B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defTabSz="914126">
              <a:defRPr/>
            </a:pPr>
            <a:r>
              <a:rPr lang="en-US" sz="1999" i="1" dirty="0">
                <a:solidFill>
                  <a:srgbClr val="FFFFFF"/>
                </a:solidFill>
                <a:latin typeface="Arial Narrow" panose="020B0606020202030204" pitchFamily="34" charset="0"/>
              </a:rPr>
              <a:t>Jennifer S. is a 45-year-old telecom worker and mother of 3. She is currently in a day program due to irritable bipolar depression. She blew up at her boss on a stressful day. She is currently anxious, not sleeping, and concerned about losing her job. She is also distressed by what she describes as ongoing “tremor in her lips and hands,” adding to her overall anxious mood. Based on her current presentation, the primary treatment goal is to stabilize her mood and address her abnormal movements.</a:t>
            </a:r>
          </a:p>
        </p:txBody>
      </p:sp>
      <p:sp>
        <p:nvSpPr>
          <p:cNvPr id="15" name="TextBox 14">
            <a:extLst>
              <a:ext uri="{FF2B5EF4-FFF2-40B4-BE49-F238E27FC236}">
                <a16:creationId xmlns:a16="http://schemas.microsoft.com/office/drawing/2014/main" id="{DD235C89-698C-4B6A-9948-A585D42445BF}"/>
              </a:ext>
            </a:extLst>
          </p:cNvPr>
          <p:cNvSpPr txBox="1"/>
          <p:nvPr/>
        </p:nvSpPr>
        <p:spPr>
          <a:xfrm>
            <a:off x="457081" y="6504774"/>
            <a:ext cx="11289899" cy="319957"/>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defTabSz="914126">
              <a:spcBef>
                <a:spcPts val="0"/>
              </a:spcBef>
              <a:spcAft>
                <a:spcPts val="0"/>
              </a:spcAft>
              <a:buClrTx/>
              <a:defRPr/>
            </a:pPr>
            <a:r>
              <a:rPr lang="en-US" sz="1000" b="1" dirty="0">
                <a:solidFill>
                  <a:prstClr val="white"/>
                </a:solidFill>
                <a:latin typeface="Arial Narrow"/>
              </a:rPr>
              <a:t>BID, twice per day; BMI, body mass index; BP, blood pressure; qam, every morning; qhs, every night at bedtime.</a:t>
            </a:r>
          </a:p>
        </p:txBody>
      </p:sp>
      <p:pic>
        <p:nvPicPr>
          <p:cNvPr id="26" name="Picture 25">
            <a:extLst>
              <a:ext uri="{FF2B5EF4-FFF2-40B4-BE49-F238E27FC236}">
                <a16:creationId xmlns:a16="http://schemas.microsoft.com/office/drawing/2014/main" id="{19C77860-4B02-040D-50E1-F294B585FFB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230472" y="2364099"/>
            <a:ext cx="5559994" cy="4493009"/>
          </a:xfrm>
          <a:prstGeom prst="rect">
            <a:avLst/>
          </a:prstGeom>
        </p:spPr>
      </p:pic>
    </p:spTree>
    <p:extLst>
      <p:ext uri="{BB962C8B-B14F-4D97-AF65-F5344CB8AC3E}">
        <p14:creationId xmlns:p14="http://schemas.microsoft.com/office/powerpoint/2010/main" val="13416375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1E0622E1-9EF9-A743-8C90-77F3F5F62071}"/>
              </a:ext>
            </a:extLst>
          </p:cNvPr>
          <p:cNvPicPr>
            <a:picLocks noChangeAspect="1"/>
          </p:cNvPicPr>
          <p:nvPr/>
        </p:nvPicPr>
        <p:blipFill rotWithShape="1">
          <a:blip r:embed="rId3"/>
          <a:srcRect t="4306" b="3194"/>
          <a:stretch/>
        </p:blipFill>
        <p:spPr>
          <a:xfrm>
            <a:off x="-1" y="296091"/>
            <a:ext cx="12188825" cy="6341999"/>
          </a:xfrm>
          <a:prstGeom prst="rect">
            <a:avLst/>
          </a:prstGeom>
        </p:spPr>
      </p:pic>
      <p:sp>
        <p:nvSpPr>
          <p:cNvPr id="19" name="Rectangle 18">
            <a:extLst>
              <a:ext uri="{FF2B5EF4-FFF2-40B4-BE49-F238E27FC236}">
                <a16:creationId xmlns:a16="http://schemas.microsoft.com/office/drawing/2014/main" id="{13BEAAC6-1654-C1F0-E105-DEDD46A0E98C}"/>
              </a:ext>
            </a:extLst>
          </p:cNvPr>
          <p:cNvSpPr/>
          <p:nvPr/>
        </p:nvSpPr>
        <p:spPr>
          <a:xfrm>
            <a:off x="0" y="0"/>
            <a:ext cx="12188825"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nvGrpSpPr>
          <p:cNvPr id="20" name="Group 19">
            <a:extLst>
              <a:ext uri="{FF2B5EF4-FFF2-40B4-BE49-F238E27FC236}">
                <a16:creationId xmlns:a16="http://schemas.microsoft.com/office/drawing/2014/main" id="{4B0B4628-0DFC-EE87-B5BD-5B873CBBE894}"/>
              </a:ext>
            </a:extLst>
          </p:cNvPr>
          <p:cNvGrpSpPr/>
          <p:nvPr/>
        </p:nvGrpSpPr>
        <p:grpSpPr>
          <a:xfrm>
            <a:off x="8075092" y="-8633"/>
            <a:ext cx="3666170" cy="531147"/>
            <a:chOff x="8077195" y="-9529"/>
            <a:chExt cx="3667125" cy="485778"/>
          </a:xfrm>
        </p:grpSpPr>
        <p:sp>
          <p:nvSpPr>
            <p:cNvPr id="21" name="Round Same Side Corner Rectangle 21">
              <a:extLst>
                <a:ext uri="{FF2B5EF4-FFF2-40B4-BE49-F238E27FC236}">
                  <a16:creationId xmlns:a16="http://schemas.microsoft.com/office/drawing/2014/main" id="{A075E71B-BCCF-1941-B5A9-9AE84479E924}"/>
                </a:ext>
              </a:extLst>
            </p:cNvPr>
            <p:cNvSpPr/>
            <p:nvPr/>
          </p:nvSpPr>
          <p:spPr>
            <a:xfrm rot="10800000">
              <a:off x="8077195" y="-9528"/>
              <a:ext cx="3667125" cy="485777"/>
            </a:xfrm>
            <a:prstGeom prst="round2SameRect">
              <a:avLst>
                <a:gd name="adj1" fmla="val 50000"/>
                <a:gd name="adj2" fmla="val 0"/>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b="1" dirty="0">
                <a:solidFill>
                  <a:schemeClr val="bg1">
                    <a:alpha val="75000"/>
                  </a:schemeClr>
                </a:solidFill>
                <a:latin typeface="Arial Narrow"/>
              </a:endParaRPr>
            </a:p>
          </p:txBody>
        </p:sp>
        <p:sp>
          <p:nvSpPr>
            <p:cNvPr id="23" name="Round Same Side Corner Rectangle 22">
              <a:extLst>
                <a:ext uri="{FF2B5EF4-FFF2-40B4-BE49-F238E27FC236}">
                  <a16:creationId xmlns:a16="http://schemas.microsoft.com/office/drawing/2014/main" id="{554C1C3B-49CC-BD6A-C8FA-9EA5D28C23F3}"/>
                </a:ext>
              </a:extLst>
            </p:cNvPr>
            <p:cNvSpPr/>
            <p:nvPr/>
          </p:nvSpPr>
          <p:spPr>
            <a:xfrm>
              <a:off x="8077195" y="-9529"/>
              <a:ext cx="3667125" cy="485777"/>
            </a:xfrm>
            <a:prstGeom prst="round2SameRect">
              <a:avLst>
                <a:gd name="adj1" fmla="val 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chemeClr val="bg1"/>
                  </a:solidFill>
                  <a:latin typeface="Arial Narrow"/>
                </a:rPr>
                <a:t>CASE STUDY – JENNIFER</a:t>
              </a:r>
            </a:p>
          </p:txBody>
        </p:sp>
      </p:grpSp>
      <p:sp>
        <p:nvSpPr>
          <p:cNvPr id="6" name="Slide Number Placeholder 5"/>
          <p:cNvSpPr>
            <a:spLocks noGrp="1"/>
          </p:cNvSpPr>
          <p:nvPr>
            <p:ph type="sldNum" sz="quarter" idx="4"/>
          </p:nvPr>
        </p:nvSpPr>
        <p:spPr/>
        <p:txBody>
          <a:bodyPr/>
          <a:lstStyle/>
          <a:p>
            <a:fld id="{F3C1FD0B-2342-48FB-A867-BE1FD0EAA53B}" type="slidenum">
              <a:rPr lang="en-US"/>
              <a:pPr/>
              <a:t>45</a:t>
            </a:fld>
            <a:endParaRPr lang="en-US" dirty="0"/>
          </a:p>
        </p:txBody>
      </p:sp>
      <p:sp>
        <p:nvSpPr>
          <p:cNvPr id="16" name="Text Placeholder 10"/>
          <p:cNvSpPr>
            <a:spLocks noGrp="1"/>
          </p:cNvSpPr>
          <p:nvPr>
            <p:ph type="body" sz="quarter" idx="10"/>
          </p:nvPr>
        </p:nvSpPr>
        <p:spPr/>
        <p:txBody>
          <a:bodyPr/>
          <a:lstStyle/>
          <a:p>
            <a:r>
              <a:rPr lang="en-US" dirty="0"/>
              <a:t>Hypothetical Patient Case 2</a:t>
            </a:r>
          </a:p>
        </p:txBody>
      </p:sp>
      <p:sp>
        <p:nvSpPr>
          <p:cNvPr id="56" name="Rectangle 55"/>
          <p:cNvSpPr/>
          <p:nvPr/>
        </p:nvSpPr>
        <p:spPr>
          <a:xfrm>
            <a:off x="6881134" y="2611445"/>
            <a:ext cx="4643231" cy="331446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32" tIns="91416" rIns="182832" bIns="182832" numCol="1" spcCol="91440" rtlCol="0" anchor="t"/>
          <a:lstStyle/>
          <a:p>
            <a:pPr defTabSz="914126">
              <a:spcAft>
                <a:spcPts val="100"/>
              </a:spcAft>
              <a:defRPr/>
            </a:pPr>
            <a:r>
              <a:rPr lang="en-US" sz="1500" b="1" dirty="0">
                <a:solidFill>
                  <a:schemeClr val="accent1"/>
                </a:solidFill>
                <a:latin typeface="Arial Narrow" panose="020B0606020202030204" pitchFamily="34" charset="0"/>
              </a:rPr>
              <a:t>Patient History</a:t>
            </a:r>
          </a:p>
          <a:p>
            <a:pPr marL="174573" indent="-174573" defTabSz="914126">
              <a:spcAft>
                <a:spcPts val="100"/>
              </a:spcAft>
              <a:buClr>
                <a:schemeClr val="accent1"/>
              </a:buClr>
              <a:buFont typeface="Arial" panose="020B0604020202020204" pitchFamily="34" charset="0"/>
              <a:buChar char="•"/>
              <a:defRPr/>
            </a:pPr>
            <a:r>
              <a:rPr lang="en-US" sz="1500" dirty="0">
                <a:solidFill>
                  <a:srgbClr val="000000"/>
                </a:solidFill>
                <a:latin typeface="Arial Narrow" panose="020B0606020202030204" pitchFamily="34" charset="0"/>
              </a:rPr>
              <a:t>Current diagnosis: Bipolar disorder</a:t>
            </a:r>
          </a:p>
          <a:p>
            <a:pPr marL="174573" indent="-174573" defTabSz="914126">
              <a:spcAft>
                <a:spcPts val="100"/>
              </a:spcAft>
              <a:buClr>
                <a:schemeClr val="accent1"/>
              </a:buClr>
              <a:buFont typeface="Arial" panose="020B0604020202020204" pitchFamily="34" charset="0"/>
              <a:buChar char="•"/>
              <a:defRPr/>
            </a:pPr>
            <a:r>
              <a:rPr lang="en-US" sz="1500" dirty="0">
                <a:solidFill>
                  <a:srgbClr val="000000"/>
                </a:solidFill>
                <a:latin typeface="Arial Narrow" panose="020B0606020202030204" pitchFamily="34" charset="0"/>
              </a:rPr>
              <a:t>Duration of illness: Current depressive episode with</a:t>
            </a:r>
            <a:br>
              <a:rPr lang="en-US" sz="1500" dirty="0">
                <a:solidFill>
                  <a:srgbClr val="000000"/>
                </a:solidFill>
                <a:latin typeface="Arial Narrow" panose="020B0606020202030204" pitchFamily="34" charset="0"/>
              </a:rPr>
            </a:br>
            <a:r>
              <a:rPr lang="en-US" sz="1500" dirty="0">
                <a:solidFill>
                  <a:srgbClr val="000000"/>
                </a:solidFill>
                <a:latin typeface="Arial Narrow" panose="020B0606020202030204" pitchFamily="34" charset="0"/>
              </a:rPr>
              <a:t>mixed features 4 months</a:t>
            </a:r>
          </a:p>
          <a:p>
            <a:pPr marL="174573" indent="-174573" defTabSz="914126">
              <a:spcAft>
                <a:spcPts val="100"/>
              </a:spcAft>
              <a:buClr>
                <a:schemeClr val="accent1"/>
              </a:buClr>
              <a:buFont typeface="Arial" panose="020B0604020202020204" pitchFamily="34" charset="0"/>
              <a:buChar char="•"/>
              <a:defRPr/>
            </a:pPr>
            <a:r>
              <a:rPr lang="en-US" sz="1500" dirty="0">
                <a:solidFill>
                  <a:srgbClr val="000000"/>
                </a:solidFill>
                <a:latin typeface="Arial Narrow" panose="020B0606020202030204" pitchFamily="34" charset="0"/>
              </a:rPr>
              <a:t>Previous psychiatric diagnoses: None reported</a:t>
            </a:r>
          </a:p>
          <a:p>
            <a:pPr marL="174573" indent="-174573" defTabSz="914126">
              <a:spcAft>
                <a:spcPts val="100"/>
              </a:spcAft>
              <a:buClr>
                <a:schemeClr val="accent1"/>
              </a:buClr>
              <a:buFont typeface="Arial" panose="020B0604020202020204" pitchFamily="34" charset="0"/>
              <a:buChar char="•"/>
              <a:defRPr/>
            </a:pPr>
            <a:r>
              <a:rPr lang="en-US" sz="1500" dirty="0">
                <a:solidFill>
                  <a:srgbClr val="000000"/>
                </a:solidFill>
                <a:latin typeface="Arial Narrow" panose="020B0606020202030204" pitchFamily="34" charset="0"/>
              </a:rPr>
              <a:t>Current psychiatric medication: </a:t>
            </a:r>
          </a:p>
          <a:p>
            <a:pPr marL="174573" indent="-174573" defTabSz="914126">
              <a:spcAft>
                <a:spcPts val="100"/>
              </a:spcAft>
              <a:buClr>
                <a:schemeClr val="accent1"/>
              </a:buClr>
              <a:buFont typeface="Arial" panose="020B0604020202020204" pitchFamily="34" charset="0"/>
              <a:buChar char="•"/>
              <a:defRPr/>
            </a:pPr>
            <a:r>
              <a:rPr lang="en-US" sz="1500" dirty="0">
                <a:solidFill>
                  <a:srgbClr val="000000"/>
                </a:solidFill>
                <a:latin typeface="Arial Narrow" panose="020B0606020202030204" pitchFamily="34" charset="0"/>
              </a:rPr>
              <a:t>Lamotrigine 100 mg BID, escitalopram 20 mg qam, olanzapine 10 mg qhs, benztropine 2 mg BID,</a:t>
            </a:r>
            <a:br>
              <a:rPr lang="en-US" sz="1500" dirty="0">
                <a:solidFill>
                  <a:srgbClr val="000000"/>
                </a:solidFill>
                <a:latin typeface="Arial Narrow" panose="020B0606020202030204" pitchFamily="34" charset="0"/>
              </a:rPr>
            </a:br>
            <a:r>
              <a:rPr lang="en-US" sz="1500" dirty="0">
                <a:solidFill>
                  <a:srgbClr val="000000"/>
                </a:solidFill>
                <a:latin typeface="Arial Narrow" panose="020B0606020202030204" pitchFamily="34" charset="0"/>
              </a:rPr>
              <a:t>lorazepam 1 mg qam and 2 mg qhs</a:t>
            </a:r>
          </a:p>
          <a:p>
            <a:pPr marL="174573" indent="-174573" defTabSz="914126">
              <a:spcAft>
                <a:spcPts val="100"/>
              </a:spcAft>
              <a:buClr>
                <a:schemeClr val="accent1"/>
              </a:buClr>
              <a:buFont typeface="Arial" panose="020B0604020202020204" pitchFamily="34" charset="0"/>
              <a:buChar char="•"/>
              <a:defRPr/>
            </a:pPr>
            <a:r>
              <a:rPr lang="en-US" sz="1500" dirty="0">
                <a:solidFill>
                  <a:srgbClr val="000000"/>
                </a:solidFill>
                <a:latin typeface="Arial Narrow" panose="020B0606020202030204" pitchFamily="34" charset="0"/>
              </a:rPr>
              <a:t>Psychiatric medication history: Lithium 300 mg qam, risperidone 2 mg qhs, sertraline 100 mg qam, quetiapine 200 mg qhs, haloperidol 5 mg IM prn during hospitalization</a:t>
            </a:r>
          </a:p>
        </p:txBody>
      </p:sp>
      <p:sp>
        <p:nvSpPr>
          <p:cNvPr id="66" name="Rectangle 65"/>
          <p:cNvSpPr/>
          <p:nvPr/>
        </p:nvSpPr>
        <p:spPr>
          <a:xfrm>
            <a:off x="977900" y="2386856"/>
            <a:ext cx="4951710" cy="2056864"/>
          </a:xfrm>
          <a:prstGeom prst="rect">
            <a:avLst/>
          </a:prstGeom>
          <a:solidFill>
            <a:srgbClr val="6B6B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6">
              <a:defRPr/>
            </a:pPr>
            <a:r>
              <a:rPr lang="en-US" sz="1999" i="1" dirty="0">
                <a:solidFill>
                  <a:srgbClr val="FFFFFF"/>
                </a:solidFill>
                <a:latin typeface="Arial Narrow" panose="020B0606020202030204" pitchFamily="34" charset="0"/>
              </a:rPr>
              <a:t>Jennifer was diagnosed with bipolar disorder and anxiety in her mid-20s and since then has been treated with a variety of psychiatric medications, including typical and atypical antipsychotics on and off. Her current depressive episode with mixed features has been ongoing for 4 months.</a:t>
            </a:r>
          </a:p>
        </p:txBody>
      </p:sp>
      <p:sp>
        <p:nvSpPr>
          <p:cNvPr id="22" name="TextBox 21">
            <a:extLst>
              <a:ext uri="{FF2B5EF4-FFF2-40B4-BE49-F238E27FC236}">
                <a16:creationId xmlns:a16="http://schemas.microsoft.com/office/drawing/2014/main" id="{DD235C89-698C-4B6A-9948-A585D42445BF}"/>
              </a:ext>
            </a:extLst>
          </p:cNvPr>
          <p:cNvSpPr txBox="1"/>
          <p:nvPr/>
        </p:nvSpPr>
        <p:spPr>
          <a:xfrm>
            <a:off x="457081" y="6504774"/>
            <a:ext cx="11289899" cy="319957"/>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defTabSz="914126">
              <a:spcBef>
                <a:spcPts val="0"/>
              </a:spcBef>
              <a:spcAft>
                <a:spcPts val="0"/>
              </a:spcAft>
              <a:buClrTx/>
              <a:defRPr/>
            </a:pPr>
            <a:r>
              <a:rPr lang="en-US" sz="1000" b="1" dirty="0">
                <a:solidFill>
                  <a:prstClr val="white"/>
                </a:solidFill>
                <a:latin typeface="Arial Narrow"/>
              </a:rPr>
              <a:t>IM, intramuscular; prn, as needed.</a:t>
            </a:r>
          </a:p>
        </p:txBody>
      </p:sp>
      <p:pic>
        <p:nvPicPr>
          <p:cNvPr id="27" name="Picture 26">
            <a:extLst>
              <a:ext uri="{FF2B5EF4-FFF2-40B4-BE49-F238E27FC236}">
                <a16:creationId xmlns:a16="http://schemas.microsoft.com/office/drawing/2014/main" id="{08FFC29B-02DC-3595-852F-1237F24CE01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230472" y="2364099"/>
            <a:ext cx="5559994" cy="4493009"/>
          </a:xfrm>
          <a:prstGeom prst="rect">
            <a:avLst/>
          </a:prstGeom>
        </p:spPr>
      </p:pic>
    </p:spTree>
    <p:extLst>
      <p:ext uri="{BB962C8B-B14F-4D97-AF65-F5344CB8AC3E}">
        <p14:creationId xmlns:p14="http://schemas.microsoft.com/office/powerpoint/2010/main" val="33541150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95B53D48-39BA-9A4D-A0F2-0F8D95527E29}"/>
              </a:ext>
            </a:extLst>
          </p:cNvPr>
          <p:cNvPicPr>
            <a:picLocks noChangeAspect="1"/>
          </p:cNvPicPr>
          <p:nvPr/>
        </p:nvPicPr>
        <p:blipFill rotWithShape="1">
          <a:blip r:embed="rId3"/>
          <a:srcRect b="7639"/>
          <a:stretch/>
        </p:blipFill>
        <p:spPr>
          <a:xfrm>
            <a:off x="-1" y="305614"/>
            <a:ext cx="12188825" cy="6332475"/>
          </a:xfrm>
          <a:prstGeom prst="rect">
            <a:avLst/>
          </a:prstGeom>
        </p:spPr>
      </p:pic>
      <p:sp>
        <p:nvSpPr>
          <p:cNvPr id="18" name="Rectangle 17">
            <a:extLst>
              <a:ext uri="{FF2B5EF4-FFF2-40B4-BE49-F238E27FC236}">
                <a16:creationId xmlns:a16="http://schemas.microsoft.com/office/drawing/2014/main" id="{899B3247-0EFA-4E90-7FF3-9A59C7C0168E}"/>
              </a:ext>
            </a:extLst>
          </p:cNvPr>
          <p:cNvSpPr/>
          <p:nvPr/>
        </p:nvSpPr>
        <p:spPr>
          <a:xfrm>
            <a:off x="0" y="0"/>
            <a:ext cx="12188825"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nvGrpSpPr>
          <p:cNvPr id="19" name="Group 18">
            <a:extLst>
              <a:ext uri="{FF2B5EF4-FFF2-40B4-BE49-F238E27FC236}">
                <a16:creationId xmlns:a16="http://schemas.microsoft.com/office/drawing/2014/main" id="{C5815616-BB5E-8895-0516-01EC177F1AC9}"/>
              </a:ext>
            </a:extLst>
          </p:cNvPr>
          <p:cNvGrpSpPr/>
          <p:nvPr/>
        </p:nvGrpSpPr>
        <p:grpSpPr>
          <a:xfrm>
            <a:off x="8075092" y="-8633"/>
            <a:ext cx="3666170" cy="531147"/>
            <a:chOff x="8077195" y="-9529"/>
            <a:chExt cx="3667125" cy="485778"/>
          </a:xfrm>
        </p:grpSpPr>
        <p:sp>
          <p:nvSpPr>
            <p:cNvPr id="20" name="Round Same Side Corner Rectangle 21">
              <a:extLst>
                <a:ext uri="{FF2B5EF4-FFF2-40B4-BE49-F238E27FC236}">
                  <a16:creationId xmlns:a16="http://schemas.microsoft.com/office/drawing/2014/main" id="{CD9BC9FE-9241-697F-A211-B4634B8B0140}"/>
                </a:ext>
              </a:extLst>
            </p:cNvPr>
            <p:cNvSpPr/>
            <p:nvPr/>
          </p:nvSpPr>
          <p:spPr>
            <a:xfrm rot="10800000">
              <a:off x="8077195" y="-9528"/>
              <a:ext cx="3667125" cy="485777"/>
            </a:xfrm>
            <a:prstGeom prst="round2SameRect">
              <a:avLst>
                <a:gd name="adj1" fmla="val 50000"/>
                <a:gd name="adj2" fmla="val 0"/>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b="1" dirty="0">
                <a:solidFill>
                  <a:schemeClr val="bg1">
                    <a:alpha val="75000"/>
                  </a:schemeClr>
                </a:solidFill>
                <a:latin typeface="Arial Narrow"/>
              </a:endParaRPr>
            </a:p>
          </p:txBody>
        </p:sp>
        <p:sp>
          <p:nvSpPr>
            <p:cNvPr id="21" name="Round Same Side Corner Rectangle 22">
              <a:extLst>
                <a:ext uri="{FF2B5EF4-FFF2-40B4-BE49-F238E27FC236}">
                  <a16:creationId xmlns:a16="http://schemas.microsoft.com/office/drawing/2014/main" id="{1F5B8981-9A19-AA19-989A-B5CD684D5E60}"/>
                </a:ext>
              </a:extLst>
            </p:cNvPr>
            <p:cNvSpPr/>
            <p:nvPr/>
          </p:nvSpPr>
          <p:spPr>
            <a:xfrm>
              <a:off x="8077195" y="-9529"/>
              <a:ext cx="3667125" cy="485777"/>
            </a:xfrm>
            <a:prstGeom prst="round2SameRect">
              <a:avLst>
                <a:gd name="adj1" fmla="val 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chemeClr val="bg1"/>
                  </a:solidFill>
                  <a:latin typeface="Arial Narrow"/>
                </a:rPr>
                <a:t>CASE STUDY – JENNIFER</a:t>
              </a:r>
            </a:p>
          </p:txBody>
        </p:sp>
      </p:grpSp>
      <p:sp>
        <p:nvSpPr>
          <p:cNvPr id="6" name="Slide Number Placeholder 5"/>
          <p:cNvSpPr>
            <a:spLocks noGrp="1"/>
          </p:cNvSpPr>
          <p:nvPr>
            <p:ph type="sldNum" sz="quarter" idx="4"/>
          </p:nvPr>
        </p:nvSpPr>
        <p:spPr/>
        <p:txBody>
          <a:bodyPr/>
          <a:lstStyle/>
          <a:p>
            <a:fld id="{F3C1FD0B-2342-48FB-A867-BE1FD0EAA53B}" type="slidenum">
              <a:rPr lang="en-US">
                <a:solidFill>
                  <a:schemeClr val="bg1"/>
                </a:solidFill>
              </a:rPr>
              <a:pPr/>
              <a:t>46</a:t>
            </a:fld>
            <a:endParaRPr lang="en-US" dirty="0">
              <a:solidFill>
                <a:schemeClr val="bg1"/>
              </a:solidFill>
            </a:endParaRPr>
          </a:p>
        </p:txBody>
      </p:sp>
      <p:sp>
        <p:nvSpPr>
          <p:cNvPr id="16" name="Text Placeholder 10"/>
          <p:cNvSpPr>
            <a:spLocks noGrp="1"/>
          </p:cNvSpPr>
          <p:nvPr>
            <p:ph type="body" sz="quarter" idx="10"/>
          </p:nvPr>
        </p:nvSpPr>
        <p:spPr/>
        <p:txBody>
          <a:bodyPr/>
          <a:lstStyle/>
          <a:p>
            <a:r>
              <a:rPr lang="en-US" dirty="0"/>
              <a:t>Hypothetical Patient Case 2</a:t>
            </a:r>
          </a:p>
        </p:txBody>
      </p:sp>
      <p:sp>
        <p:nvSpPr>
          <p:cNvPr id="56" name="Rectangle 55"/>
          <p:cNvSpPr/>
          <p:nvPr/>
        </p:nvSpPr>
        <p:spPr>
          <a:xfrm>
            <a:off x="6878501" y="2620968"/>
            <a:ext cx="4643231" cy="331446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32" tIns="91416" rIns="182832" bIns="182832" numCol="1" spcCol="91440" rtlCol="0" anchor="t"/>
          <a:lstStyle/>
          <a:p>
            <a:pPr defTabSz="914126">
              <a:spcAft>
                <a:spcPts val="100"/>
              </a:spcAft>
              <a:defRPr/>
            </a:pPr>
            <a:r>
              <a:rPr lang="en-US" sz="1600" b="1" dirty="0">
                <a:solidFill>
                  <a:schemeClr val="accent1"/>
                </a:solidFill>
                <a:latin typeface="Arial Narrow" panose="020B0606020202030204" pitchFamily="34" charset="0"/>
              </a:rPr>
              <a:t>Movement Disorder History</a:t>
            </a:r>
          </a:p>
          <a:p>
            <a:pPr marL="174573" indent="-174573" defTabSz="914126">
              <a:spcAft>
                <a:spcPts val="100"/>
              </a:spcAft>
              <a:buClr>
                <a:schemeClr val="accent1"/>
              </a:buClr>
              <a:buFont typeface="Arial" panose="020B0604020202020204" pitchFamily="34" charset="0"/>
              <a:buChar char="•"/>
              <a:defRPr/>
            </a:pPr>
            <a:r>
              <a:rPr lang="en-US" sz="1600" dirty="0">
                <a:solidFill>
                  <a:srgbClr val="000000"/>
                </a:solidFill>
                <a:latin typeface="Arial Narrow" panose="020B0606020202030204" pitchFamily="34" charset="0"/>
              </a:rPr>
              <a:t>History of tremor/rigidity after treatment with haloperidol IM during psychiatric hospitalization</a:t>
            </a:r>
          </a:p>
          <a:p>
            <a:pPr marL="174573" indent="-174573" defTabSz="914126">
              <a:spcAft>
                <a:spcPts val="100"/>
              </a:spcAft>
              <a:buClr>
                <a:schemeClr val="accent1"/>
              </a:buClr>
              <a:buFont typeface="Arial" panose="020B0604020202020204" pitchFamily="34" charset="0"/>
              <a:buChar char="•"/>
              <a:defRPr/>
            </a:pPr>
            <a:r>
              <a:rPr lang="en-US" sz="1600" dirty="0">
                <a:solidFill>
                  <a:srgbClr val="000000"/>
                </a:solidFill>
                <a:latin typeface="Arial Narrow" panose="020B0606020202030204" pitchFamily="34" charset="0"/>
              </a:rPr>
              <a:t>History of drug-induced parkinsonism</a:t>
            </a:r>
          </a:p>
          <a:p>
            <a:pPr marL="174573" indent="-174573" defTabSz="914126">
              <a:spcAft>
                <a:spcPts val="100"/>
              </a:spcAft>
              <a:buClr>
                <a:schemeClr val="accent1"/>
              </a:buClr>
              <a:buFont typeface="Arial" panose="020B0604020202020204" pitchFamily="34" charset="0"/>
              <a:buChar char="•"/>
              <a:defRPr/>
            </a:pPr>
            <a:r>
              <a:rPr lang="en-US" sz="1600" dirty="0">
                <a:solidFill>
                  <a:srgbClr val="000000"/>
                </a:solidFill>
                <a:latin typeface="Arial Narrow" panose="020B0606020202030204" pitchFamily="34" charset="0"/>
              </a:rPr>
              <a:t>Treated with benztropine for past 2 years</a:t>
            </a:r>
          </a:p>
        </p:txBody>
      </p:sp>
      <p:sp>
        <p:nvSpPr>
          <p:cNvPr id="66" name="Rectangle 65"/>
          <p:cNvSpPr/>
          <p:nvPr/>
        </p:nvSpPr>
        <p:spPr>
          <a:xfrm>
            <a:off x="977900" y="2352955"/>
            <a:ext cx="4951710" cy="3235371"/>
          </a:xfrm>
          <a:prstGeom prst="rect">
            <a:avLst/>
          </a:prstGeom>
          <a:solidFill>
            <a:srgbClr val="6B6B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6">
              <a:defRPr/>
            </a:pPr>
            <a:r>
              <a:rPr lang="en-US" sz="1799" i="1" dirty="0">
                <a:solidFill>
                  <a:srgbClr val="FFFFFF"/>
                </a:solidFill>
                <a:latin typeface="Arial Narrow" panose="020B0606020202030204" pitchFamily="34" charset="0"/>
              </a:rPr>
              <a:t>In her early 20s, Jennifer was hospitalized for an episode of mania and treated with quetiapine and haloperidol IM. </a:t>
            </a:r>
            <a:br>
              <a:rPr lang="en-US" sz="1799" i="1" dirty="0">
                <a:solidFill>
                  <a:srgbClr val="FFFFFF"/>
                </a:solidFill>
                <a:latin typeface="Arial Narrow" panose="020B0606020202030204" pitchFamily="34" charset="0"/>
              </a:rPr>
            </a:br>
            <a:r>
              <a:rPr lang="en-US" sz="1799" i="1" dirty="0">
                <a:solidFill>
                  <a:srgbClr val="FFFFFF"/>
                </a:solidFill>
                <a:latin typeface="Arial Narrow" panose="020B0606020202030204" pitchFamily="34" charset="0"/>
              </a:rPr>
              <a:t>During this hospitalization, she developed drug-induced parkinsonism. She was prescribed benztropine for these movements, which helped. Years later, she began to develop involuntary movements in her lips and hands that she described as a “tremor,” a term she remembered from her experience with acute drug-induced parkinsonism. She was again prescribed benztropine, but the movements did not change. Despite this, her benztropine prescription has continued for 2 years.</a:t>
            </a:r>
          </a:p>
        </p:txBody>
      </p:sp>
      <p:sp>
        <p:nvSpPr>
          <p:cNvPr id="26" name="TextBox 25">
            <a:extLst>
              <a:ext uri="{FF2B5EF4-FFF2-40B4-BE49-F238E27FC236}">
                <a16:creationId xmlns:a16="http://schemas.microsoft.com/office/drawing/2014/main" id="{DD235C89-698C-4B6A-9948-A585D42445BF}"/>
              </a:ext>
            </a:extLst>
          </p:cNvPr>
          <p:cNvSpPr txBox="1"/>
          <p:nvPr/>
        </p:nvSpPr>
        <p:spPr>
          <a:xfrm>
            <a:off x="457081" y="6504774"/>
            <a:ext cx="11289899" cy="319957"/>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defTabSz="914126">
              <a:spcBef>
                <a:spcPts val="0"/>
              </a:spcBef>
              <a:spcAft>
                <a:spcPts val="0"/>
              </a:spcAft>
              <a:buClrTx/>
              <a:defRPr/>
            </a:pPr>
            <a:r>
              <a:rPr lang="en-US" sz="1000" b="1" dirty="0">
                <a:solidFill>
                  <a:prstClr val="white"/>
                </a:solidFill>
                <a:latin typeface="Arial Narrow"/>
              </a:rPr>
              <a:t>IM, intramuscular.</a:t>
            </a:r>
          </a:p>
        </p:txBody>
      </p:sp>
      <p:pic>
        <p:nvPicPr>
          <p:cNvPr id="23" name="Picture 22">
            <a:extLst>
              <a:ext uri="{FF2B5EF4-FFF2-40B4-BE49-F238E27FC236}">
                <a16:creationId xmlns:a16="http://schemas.microsoft.com/office/drawing/2014/main" id="{3F5F7090-5C33-7ADC-5504-2802946CA89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230472" y="2364099"/>
            <a:ext cx="5559994" cy="4493009"/>
          </a:xfrm>
          <a:prstGeom prst="rect">
            <a:avLst/>
          </a:prstGeom>
        </p:spPr>
      </p:pic>
    </p:spTree>
    <p:extLst>
      <p:ext uri="{BB962C8B-B14F-4D97-AF65-F5344CB8AC3E}">
        <p14:creationId xmlns:p14="http://schemas.microsoft.com/office/powerpoint/2010/main" val="12500063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5B53D48-39BA-9A4D-A0F2-0F8D95527E29}"/>
              </a:ext>
            </a:extLst>
          </p:cNvPr>
          <p:cNvPicPr>
            <a:picLocks noChangeAspect="1"/>
          </p:cNvPicPr>
          <p:nvPr/>
        </p:nvPicPr>
        <p:blipFill rotWithShape="1">
          <a:blip r:embed="rId3"/>
          <a:srcRect b="7639"/>
          <a:stretch/>
        </p:blipFill>
        <p:spPr>
          <a:xfrm>
            <a:off x="-1" y="305614"/>
            <a:ext cx="12188825" cy="6332475"/>
          </a:xfrm>
          <a:prstGeom prst="rect">
            <a:avLst/>
          </a:prstGeom>
        </p:spPr>
      </p:pic>
      <p:sp>
        <p:nvSpPr>
          <p:cNvPr id="19" name="Rectangle 18">
            <a:extLst>
              <a:ext uri="{FF2B5EF4-FFF2-40B4-BE49-F238E27FC236}">
                <a16:creationId xmlns:a16="http://schemas.microsoft.com/office/drawing/2014/main" id="{50780DDE-D92E-E810-AB89-6162788B2113}"/>
              </a:ext>
            </a:extLst>
          </p:cNvPr>
          <p:cNvSpPr/>
          <p:nvPr/>
        </p:nvSpPr>
        <p:spPr>
          <a:xfrm>
            <a:off x="0" y="0"/>
            <a:ext cx="12188825"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nvGrpSpPr>
          <p:cNvPr id="20" name="Group 19">
            <a:extLst>
              <a:ext uri="{FF2B5EF4-FFF2-40B4-BE49-F238E27FC236}">
                <a16:creationId xmlns:a16="http://schemas.microsoft.com/office/drawing/2014/main" id="{AB3210A3-8FA2-D44E-4C16-0F63DB7EE85B}"/>
              </a:ext>
            </a:extLst>
          </p:cNvPr>
          <p:cNvGrpSpPr/>
          <p:nvPr/>
        </p:nvGrpSpPr>
        <p:grpSpPr>
          <a:xfrm>
            <a:off x="8075092" y="-8633"/>
            <a:ext cx="3666170" cy="531147"/>
            <a:chOff x="8077195" y="-9529"/>
            <a:chExt cx="3667125" cy="485778"/>
          </a:xfrm>
        </p:grpSpPr>
        <p:sp>
          <p:nvSpPr>
            <p:cNvPr id="21" name="Round Same Side Corner Rectangle 21">
              <a:extLst>
                <a:ext uri="{FF2B5EF4-FFF2-40B4-BE49-F238E27FC236}">
                  <a16:creationId xmlns:a16="http://schemas.microsoft.com/office/drawing/2014/main" id="{1C191D12-DBE1-E902-BADF-5BB41FAA08DF}"/>
                </a:ext>
              </a:extLst>
            </p:cNvPr>
            <p:cNvSpPr/>
            <p:nvPr/>
          </p:nvSpPr>
          <p:spPr>
            <a:xfrm rot="10800000">
              <a:off x="8077195" y="-9528"/>
              <a:ext cx="3667125" cy="485777"/>
            </a:xfrm>
            <a:prstGeom prst="round2SameRect">
              <a:avLst>
                <a:gd name="adj1" fmla="val 50000"/>
                <a:gd name="adj2" fmla="val 0"/>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b="1" dirty="0">
                <a:solidFill>
                  <a:schemeClr val="bg1">
                    <a:alpha val="75000"/>
                  </a:schemeClr>
                </a:solidFill>
                <a:latin typeface="Arial Narrow"/>
              </a:endParaRPr>
            </a:p>
          </p:txBody>
        </p:sp>
        <p:sp>
          <p:nvSpPr>
            <p:cNvPr id="23" name="Round Same Side Corner Rectangle 22">
              <a:extLst>
                <a:ext uri="{FF2B5EF4-FFF2-40B4-BE49-F238E27FC236}">
                  <a16:creationId xmlns:a16="http://schemas.microsoft.com/office/drawing/2014/main" id="{2D7F7A16-E96A-DE08-208E-AC4BC393AAD6}"/>
                </a:ext>
              </a:extLst>
            </p:cNvPr>
            <p:cNvSpPr/>
            <p:nvPr/>
          </p:nvSpPr>
          <p:spPr>
            <a:xfrm>
              <a:off x="8077195" y="-9529"/>
              <a:ext cx="3667125" cy="485777"/>
            </a:xfrm>
            <a:prstGeom prst="round2SameRect">
              <a:avLst>
                <a:gd name="adj1" fmla="val 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chemeClr val="bg1"/>
                  </a:solidFill>
                  <a:latin typeface="Arial Narrow"/>
                </a:rPr>
                <a:t>CASE STUDY – JENNIFER</a:t>
              </a:r>
            </a:p>
          </p:txBody>
        </p:sp>
      </p:grpSp>
      <p:sp>
        <p:nvSpPr>
          <p:cNvPr id="6" name="Slide Number Placeholder 5"/>
          <p:cNvSpPr>
            <a:spLocks noGrp="1"/>
          </p:cNvSpPr>
          <p:nvPr>
            <p:ph type="sldNum" sz="quarter" idx="4"/>
          </p:nvPr>
        </p:nvSpPr>
        <p:spPr/>
        <p:txBody>
          <a:bodyPr/>
          <a:lstStyle/>
          <a:p>
            <a:fld id="{F3C1FD0B-2342-48FB-A867-BE1FD0EAA53B}" type="slidenum">
              <a:rPr lang="en-US">
                <a:solidFill>
                  <a:schemeClr val="bg1"/>
                </a:solidFill>
              </a:rPr>
              <a:pPr/>
              <a:t>47</a:t>
            </a:fld>
            <a:endParaRPr lang="en-US" dirty="0">
              <a:solidFill>
                <a:schemeClr val="bg1"/>
              </a:solidFill>
            </a:endParaRPr>
          </a:p>
        </p:txBody>
      </p:sp>
      <p:sp>
        <p:nvSpPr>
          <p:cNvPr id="16" name="Text Placeholder 10"/>
          <p:cNvSpPr>
            <a:spLocks noGrp="1"/>
          </p:cNvSpPr>
          <p:nvPr>
            <p:ph type="body" sz="quarter" idx="10"/>
          </p:nvPr>
        </p:nvSpPr>
        <p:spPr/>
        <p:txBody>
          <a:bodyPr/>
          <a:lstStyle/>
          <a:p>
            <a:r>
              <a:rPr lang="en-US" dirty="0"/>
              <a:t>Hypothetical Patient Case 2</a:t>
            </a:r>
          </a:p>
        </p:txBody>
      </p:sp>
      <p:sp>
        <p:nvSpPr>
          <p:cNvPr id="15" name="Rectangle 14"/>
          <p:cNvSpPr/>
          <p:nvPr/>
        </p:nvSpPr>
        <p:spPr>
          <a:xfrm>
            <a:off x="977900" y="2918682"/>
            <a:ext cx="9233035" cy="1753869"/>
          </a:xfrm>
          <a:prstGeom prst="rect">
            <a:avLst/>
          </a:prstGeom>
          <a:solidFill>
            <a:srgbClr val="6B6B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defTabSz="914126">
              <a:defRPr/>
            </a:pPr>
            <a:r>
              <a:rPr lang="en-US" sz="1799" i="1" dirty="0">
                <a:solidFill>
                  <a:srgbClr val="FFFFFF"/>
                </a:solidFill>
                <a:latin typeface="Arial Narrow" panose="020B0606020202030204" pitchFamily="34" charset="0"/>
              </a:rPr>
              <a:t>Recently, Jennifer’s antipsychotic dose was decreased in an effort to address her involuntary movements, and the movements worsened. Her children noticed the movements and became worried. She is unsure why the benztropine is not helping and reports that she feels “embarrassed” when she looks in the mirror. Though her abnormal movements are relatively mild, she says they make her anxious and self-conscious, especially in meetings at work. She has been losing sleep and is worried about how her involuntary movements might be perceived at work.</a:t>
            </a:r>
          </a:p>
        </p:txBody>
      </p:sp>
    </p:spTree>
    <p:extLst>
      <p:ext uri="{BB962C8B-B14F-4D97-AF65-F5344CB8AC3E}">
        <p14:creationId xmlns:p14="http://schemas.microsoft.com/office/powerpoint/2010/main" val="454587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What aspects of Jennifer’s case stand out as being key to a diagnosis of her </a:t>
            </a:r>
            <a:br>
              <a:rPr lang="en-US" dirty="0"/>
            </a:br>
            <a:r>
              <a:rPr lang="en-US" dirty="0"/>
              <a:t>abnormal movements?</a:t>
            </a:r>
          </a:p>
        </p:txBody>
      </p:sp>
      <p:sp>
        <p:nvSpPr>
          <p:cNvPr id="16" name="Content Placeholder 3"/>
          <p:cNvSpPr>
            <a:spLocks noGrp="1"/>
          </p:cNvSpPr>
          <p:nvPr>
            <p:ph type="body" sz="quarter" idx="11"/>
          </p:nvPr>
        </p:nvSpPr>
        <p:spPr/>
        <p:txBody>
          <a:bodyPr/>
          <a:lstStyle/>
          <a:p>
            <a:r>
              <a:rPr lang="en-US" dirty="0"/>
              <a:t>Question</a:t>
            </a:r>
          </a:p>
        </p:txBody>
      </p:sp>
      <p:sp>
        <p:nvSpPr>
          <p:cNvPr id="12" name="Text Placeholder 10"/>
          <p:cNvSpPr>
            <a:spLocks noGrp="1"/>
          </p:cNvSpPr>
          <p:nvPr>
            <p:ph type="body" sz="quarter" idx="10"/>
          </p:nvPr>
        </p:nvSpPr>
        <p:spPr/>
        <p:txBody>
          <a:bodyPr/>
          <a:lstStyle/>
          <a:p>
            <a:r>
              <a:rPr lang="en-US" dirty="0"/>
              <a:t>Hypothetical Patient Case 2</a:t>
            </a:r>
          </a:p>
        </p:txBody>
      </p:sp>
      <p:grpSp>
        <p:nvGrpSpPr>
          <p:cNvPr id="14" name="Group 13">
            <a:extLst>
              <a:ext uri="{FF2B5EF4-FFF2-40B4-BE49-F238E27FC236}">
                <a16:creationId xmlns:a16="http://schemas.microsoft.com/office/drawing/2014/main" id="{07BE2E06-6417-B3F6-F155-A9564EC00717}"/>
              </a:ext>
            </a:extLst>
          </p:cNvPr>
          <p:cNvGrpSpPr/>
          <p:nvPr/>
        </p:nvGrpSpPr>
        <p:grpSpPr>
          <a:xfrm>
            <a:off x="8075092" y="-8633"/>
            <a:ext cx="3666170" cy="531147"/>
            <a:chOff x="8077195" y="-9529"/>
            <a:chExt cx="3667125" cy="485778"/>
          </a:xfrm>
        </p:grpSpPr>
        <p:sp>
          <p:nvSpPr>
            <p:cNvPr id="18" name="Round Same Side Corner Rectangle 21">
              <a:extLst>
                <a:ext uri="{FF2B5EF4-FFF2-40B4-BE49-F238E27FC236}">
                  <a16:creationId xmlns:a16="http://schemas.microsoft.com/office/drawing/2014/main" id="{76C1BBD2-0FCE-8C06-54EA-A065EA9278E2}"/>
                </a:ext>
              </a:extLst>
            </p:cNvPr>
            <p:cNvSpPr/>
            <p:nvPr/>
          </p:nvSpPr>
          <p:spPr>
            <a:xfrm rot="10800000">
              <a:off x="8077195" y="-9528"/>
              <a:ext cx="3667125" cy="485777"/>
            </a:xfrm>
            <a:prstGeom prst="round2SameRect">
              <a:avLst>
                <a:gd name="adj1" fmla="val 50000"/>
                <a:gd name="adj2" fmla="val 0"/>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b="1" dirty="0">
                <a:solidFill>
                  <a:schemeClr val="bg1">
                    <a:alpha val="75000"/>
                  </a:schemeClr>
                </a:solidFill>
                <a:latin typeface="Arial Narrow"/>
              </a:endParaRPr>
            </a:p>
          </p:txBody>
        </p:sp>
        <p:sp>
          <p:nvSpPr>
            <p:cNvPr id="19" name="Round Same Side Corner Rectangle 22">
              <a:extLst>
                <a:ext uri="{FF2B5EF4-FFF2-40B4-BE49-F238E27FC236}">
                  <a16:creationId xmlns:a16="http://schemas.microsoft.com/office/drawing/2014/main" id="{32E3997B-5772-D0C2-D25A-F68F4F1F06AE}"/>
                </a:ext>
              </a:extLst>
            </p:cNvPr>
            <p:cNvSpPr/>
            <p:nvPr/>
          </p:nvSpPr>
          <p:spPr>
            <a:xfrm>
              <a:off x="8077195" y="-9529"/>
              <a:ext cx="3667125" cy="485777"/>
            </a:xfrm>
            <a:prstGeom prst="round2SameRect">
              <a:avLst>
                <a:gd name="adj1" fmla="val 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chemeClr val="bg1"/>
                  </a:solidFill>
                  <a:latin typeface="Arial Narrow"/>
                </a:rPr>
                <a:t>CASE STUDY – JENNIFER</a:t>
              </a:r>
            </a:p>
          </p:txBody>
        </p:sp>
      </p:grpSp>
    </p:spTree>
    <p:extLst>
      <p:ext uri="{BB962C8B-B14F-4D97-AF65-F5344CB8AC3E}">
        <p14:creationId xmlns:p14="http://schemas.microsoft.com/office/powerpoint/2010/main" val="12693688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78598" y="626239"/>
            <a:ext cx="10573640" cy="903124"/>
          </a:xfrm>
        </p:spPr>
        <p:txBody>
          <a:bodyPr/>
          <a:lstStyle/>
          <a:p>
            <a:r>
              <a:rPr lang="en-US" dirty="0"/>
              <a:t>Faculty Commentary From Henry A. Nasrallah, MD</a:t>
            </a:r>
          </a:p>
        </p:txBody>
      </p:sp>
      <p:sp>
        <p:nvSpPr>
          <p:cNvPr id="9" name="Content Placeholder 2"/>
          <p:cNvSpPr>
            <a:spLocks noGrp="1"/>
          </p:cNvSpPr>
          <p:nvPr>
            <p:ph idx="1"/>
          </p:nvPr>
        </p:nvSpPr>
        <p:spPr>
          <a:xfrm>
            <a:off x="3132138" y="1699418"/>
            <a:ext cx="8420100" cy="3955148"/>
          </a:xfrm>
        </p:spPr>
        <p:txBody>
          <a:bodyPr/>
          <a:lstStyle/>
          <a:p>
            <a:pPr marL="0" indent="0">
              <a:lnSpc>
                <a:spcPct val="100000"/>
              </a:lnSpc>
              <a:buNone/>
            </a:pPr>
            <a:r>
              <a:rPr lang="en-US" dirty="0"/>
              <a:t>“Jennifer has several risk factors that cumulatively may have predisposed her to developing tardive dyskinesia.</a:t>
            </a:r>
            <a:r>
              <a:rPr lang="en-US" baseline="30000" dirty="0"/>
              <a:t>1,2 </a:t>
            </a:r>
            <a:r>
              <a:rPr lang="en-US" dirty="0"/>
              <a:t>These include having a mood disorder, long-term (20 year) exposure to antipsychotics, past treatment with first-generation antipsychotics, and history of an acute movement disorder, and prolonged use of the anticholinergic agent benztropine. If she abused alcohol or drugs in the past, this could also increase her risk.</a:t>
            </a:r>
            <a:r>
              <a:rPr lang="en-US" baseline="30000" dirty="0"/>
              <a:t>2</a:t>
            </a:r>
            <a:r>
              <a:rPr lang="en-US" dirty="0"/>
              <a:t> Furthermore, her movements worsened when her antipsychotic dose was recently decreased, which is consistent with tardive dyskinesia.”</a:t>
            </a:r>
            <a:r>
              <a:rPr lang="en-US" baseline="30000" dirty="0"/>
              <a:t>3</a:t>
            </a:r>
            <a:endParaRPr lang="en-US" dirty="0"/>
          </a:p>
        </p:txBody>
      </p:sp>
      <p:sp>
        <p:nvSpPr>
          <p:cNvPr id="6" name="Slide Number Placeholder 5"/>
          <p:cNvSpPr>
            <a:spLocks noGrp="1"/>
          </p:cNvSpPr>
          <p:nvPr>
            <p:ph type="sldNum" sz="quarter" idx="4"/>
          </p:nvPr>
        </p:nvSpPr>
        <p:spPr/>
        <p:txBody>
          <a:bodyPr/>
          <a:lstStyle/>
          <a:p>
            <a:pPr defTabSz="914126">
              <a:lnSpc>
                <a:spcPct val="100000"/>
              </a:lnSpc>
              <a:defRPr/>
            </a:pPr>
            <a:fld id="{F3C1FD0B-2342-48FB-A867-BE1FD0EAA53B}" type="slidenum">
              <a:rPr lang="en-US"/>
              <a:pPr defTabSz="914126">
                <a:lnSpc>
                  <a:spcPct val="100000"/>
                </a:lnSpc>
                <a:defRPr/>
              </a:pPr>
              <a:t>49</a:t>
            </a:fld>
            <a:endParaRPr lang="en-US" dirty="0"/>
          </a:p>
        </p:txBody>
      </p:sp>
      <p:sp>
        <p:nvSpPr>
          <p:cNvPr id="15" name="Text Placeholder 10"/>
          <p:cNvSpPr>
            <a:spLocks noGrp="1"/>
          </p:cNvSpPr>
          <p:nvPr>
            <p:ph type="body" sz="quarter" idx="10"/>
          </p:nvPr>
        </p:nvSpPr>
        <p:spPr/>
        <p:txBody>
          <a:bodyPr/>
          <a:lstStyle/>
          <a:p>
            <a:r>
              <a:rPr lang="en-US" dirty="0"/>
              <a:t>Hypothetical Patient Case 2</a:t>
            </a:r>
          </a:p>
        </p:txBody>
      </p:sp>
      <p:pic>
        <p:nvPicPr>
          <p:cNvPr id="1026" name="Picture 2" descr="Image result for henry nasrallah"/>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456" b="10240"/>
          <a:stretch/>
        </p:blipFill>
        <p:spPr bwMode="auto">
          <a:xfrm>
            <a:off x="977900" y="1701800"/>
            <a:ext cx="1892300" cy="2092325"/>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3DA04783-2011-E4D7-51A1-E0ABB8EDA8FD}"/>
              </a:ext>
            </a:extLst>
          </p:cNvPr>
          <p:cNvGrpSpPr/>
          <p:nvPr/>
        </p:nvGrpSpPr>
        <p:grpSpPr>
          <a:xfrm>
            <a:off x="8075092" y="-8633"/>
            <a:ext cx="3666170" cy="531147"/>
            <a:chOff x="8077195" y="-9529"/>
            <a:chExt cx="3667125" cy="485778"/>
          </a:xfrm>
        </p:grpSpPr>
        <p:sp>
          <p:nvSpPr>
            <p:cNvPr id="12" name="Round Same Side Corner Rectangle 21">
              <a:extLst>
                <a:ext uri="{FF2B5EF4-FFF2-40B4-BE49-F238E27FC236}">
                  <a16:creationId xmlns:a16="http://schemas.microsoft.com/office/drawing/2014/main" id="{59EBDA72-18FF-55E9-B103-FDF36A4E8E81}"/>
                </a:ext>
              </a:extLst>
            </p:cNvPr>
            <p:cNvSpPr/>
            <p:nvPr/>
          </p:nvSpPr>
          <p:spPr>
            <a:xfrm rot="10800000">
              <a:off x="8077195" y="-9528"/>
              <a:ext cx="3667125" cy="485777"/>
            </a:xfrm>
            <a:prstGeom prst="round2SameRect">
              <a:avLst>
                <a:gd name="adj1" fmla="val 50000"/>
                <a:gd name="adj2" fmla="val 0"/>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b="1" dirty="0">
                <a:solidFill>
                  <a:schemeClr val="bg1">
                    <a:alpha val="75000"/>
                  </a:schemeClr>
                </a:solidFill>
                <a:latin typeface="Arial Narrow"/>
              </a:endParaRPr>
            </a:p>
          </p:txBody>
        </p:sp>
        <p:sp>
          <p:nvSpPr>
            <p:cNvPr id="13" name="Round Same Side Corner Rectangle 22">
              <a:extLst>
                <a:ext uri="{FF2B5EF4-FFF2-40B4-BE49-F238E27FC236}">
                  <a16:creationId xmlns:a16="http://schemas.microsoft.com/office/drawing/2014/main" id="{17E69336-A613-C361-F46B-AE452EBCBFA7}"/>
                </a:ext>
              </a:extLst>
            </p:cNvPr>
            <p:cNvSpPr/>
            <p:nvPr/>
          </p:nvSpPr>
          <p:spPr>
            <a:xfrm>
              <a:off x="8077195" y="-9529"/>
              <a:ext cx="3667125" cy="485777"/>
            </a:xfrm>
            <a:prstGeom prst="round2SameRect">
              <a:avLst>
                <a:gd name="adj1" fmla="val 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chemeClr val="bg1"/>
                  </a:solidFill>
                  <a:latin typeface="Arial Narrow"/>
                </a:rPr>
                <a:t>CASE STUDY – JENNIFER</a:t>
              </a:r>
            </a:p>
          </p:txBody>
        </p:sp>
      </p:grpSp>
      <p:sp>
        <p:nvSpPr>
          <p:cNvPr id="16" name="TextBox 15">
            <a:extLst>
              <a:ext uri="{FF2B5EF4-FFF2-40B4-BE49-F238E27FC236}">
                <a16:creationId xmlns:a16="http://schemas.microsoft.com/office/drawing/2014/main" id="{7AF0CEA7-9304-087C-9CE4-46E6C0F5C237}"/>
              </a:ext>
            </a:extLst>
          </p:cNvPr>
          <p:cNvSpPr txBox="1"/>
          <p:nvPr/>
        </p:nvSpPr>
        <p:spPr>
          <a:xfrm>
            <a:off x="977900" y="6173742"/>
            <a:ext cx="10574338" cy="338554"/>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sz="900" b="1" dirty="0">
                <a:latin typeface="+mj-lt"/>
              </a:rPr>
              <a:t>1. </a:t>
            </a:r>
            <a:r>
              <a:rPr lang="en-US" sz="900" dirty="0">
                <a:latin typeface="+mj-lt"/>
              </a:rPr>
              <a:t>American Psychiatric Association. </a:t>
            </a:r>
            <a:r>
              <a:rPr lang="en-US" sz="900" i="1" dirty="0">
                <a:latin typeface="+mj-lt"/>
              </a:rPr>
              <a:t>The American Psychiatric Association Practice Guideline for the Treatment of Patients With Schizophrenia</a:t>
            </a:r>
            <a:r>
              <a:rPr lang="en-US" sz="900" dirty="0">
                <a:latin typeface="+mj-lt"/>
              </a:rPr>
              <a:t>. American Psychiatric Association; 2021.</a:t>
            </a:r>
            <a:br>
              <a:rPr lang="en-US" sz="900" dirty="0">
                <a:latin typeface="+mj-lt"/>
              </a:rPr>
            </a:br>
            <a:r>
              <a:rPr lang="en-US" sz="900" b="1" dirty="0">
                <a:latin typeface="+mj-lt"/>
              </a:rPr>
              <a:t>2. </a:t>
            </a:r>
            <a:r>
              <a:rPr lang="en-US" sz="900" dirty="0">
                <a:latin typeface="+mj-lt"/>
              </a:rPr>
              <a:t>Miller DD, et al. </a:t>
            </a:r>
            <a:r>
              <a:rPr lang="en-US" sz="900" i="1" dirty="0">
                <a:latin typeface="+mj-lt"/>
              </a:rPr>
              <a:t>Schizophr Res</a:t>
            </a:r>
            <a:r>
              <a:rPr lang="en-US" sz="900" dirty="0">
                <a:latin typeface="+mj-lt"/>
              </a:rPr>
              <a:t>. 2005;80:33-43. </a:t>
            </a:r>
            <a:r>
              <a:rPr lang="en-US" sz="900" b="1" dirty="0">
                <a:latin typeface="+mj-lt"/>
              </a:rPr>
              <a:t>3. </a:t>
            </a:r>
            <a:r>
              <a:rPr lang="en-US" sz="900" dirty="0">
                <a:latin typeface="+mj-lt"/>
              </a:rPr>
              <a:t>Ward KM, Citrome L. </a:t>
            </a:r>
            <a:r>
              <a:rPr lang="en-US" sz="900" i="1" dirty="0">
                <a:latin typeface="+mj-lt"/>
              </a:rPr>
              <a:t>Neurol Ther</a:t>
            </a:r>
            <a:r>
              <a:rPr lang="en-US" sz="900" dirty="0">
                <a:latin typeface="+mj-lt"/>
              </a:rPr>
              <a:t>. 2018;7:233-248</a:t>
            </a:r>
            <a:r>
              <a:rPr lang="en-US" dirty="0"/>
              <a:t>.</a:t>
            </a:r>
          </a:p>
        </p:txBody>
      </p:sp>
    </p:spTree>
    <p:extLst>
      <p:ext uri="{BB962C8B-B14F-4D97-AF65-F5344CB8AC3E}">
        <p14:creationId xmlns:p14="http://schemas.microsoft.com/office/powerpoint/2010/main" val="3518254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7BACF78-BB5E-BA4F-B1BF-F5A4476B3EAA}"/>
              </a:ext>
            </a:extLst>
          </p:cNvPr>
          <p:cNvPicPr>
            <a:picLocks noChangeAspect="1"/>
          </p:cNvPicPr>
          <p:nvPr/>
        </p:nvPicPr>
        <p:blipFill rotWithShape="1">
          <a:blip r:embed="rId3"/>
          <a:srcRect t="4305" b="3334"/>
          <a:stretch/>
        </p:blipFill>
        <p:spPr>
          <a:xfrm>
            <a:off x="-1" y="305613"/>
            <a:ext cx="12188825" cy="6332476"/>
          </a:xfrm>
          <a:prstGeom prst="rect">
            <a:avLst/>
          </a:prstGeom>
        </p:spPr>
      </p:pic>
      <p:sp>
        <p:nvSpPr>
          <p:cNvPr id="31" name="Rectangle 30">
            <a:extLst>
              <a:ext uri="{FF2B5EF4-FFF2-40B4-BE49-F238E27FC236}">
                <a16:creationId xmlns:a16="http://schemas.microsoft.com/office/drawing/2014/main" id="{D546F565-D8AC-A71D-ECD5-F91DDBE55CEF}"/>
              </a:ext>
            </a:extLst>
          </p:cNvPr>
          <p:cNvSpPr/>
          <p:nvPr/>
        </p:nvSpPr>
        <p:spPr>
          <a:xfrm>
            <a:off x="0" y="0"/>
            <a:ext cx="12188825"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32" name="Rectangle 31">
            <a:extLst>
              <a:ext uri="{FF2B5EF4-FFF2-40B4-BE49-F238E27FC236}">
                <a16:creationId xmlns:a16="http://schemas.microsoft.com/office/drawing/2014/main" id="{D5AC6AEE-3551-4BC1-88A1-8CCA2F218B11}"/>
              </a:ext>
            </a:extLst>
          </p:cNvPr>
          <p:cNvSpPr/>
          <p:nvPr/>
        </p:nvSpPr>
        <p:spPr>
          <a:xfrm>
            <a:off x="0" y="6634066"/>
            <a:ext cx="12188825" cy="2239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6" name="Slide Number Placeholder 5"/>
          <p:cNvSpPr>
            <a:spLocks noGrp="1"/>
          </p:cNvSpPr>
          <p:nvPr>
            <p:ph type="sldNum" sz="quarter" idx="4"/>
          </p:nvPr>
        </p:nvSpPr>
        <p:spPr/>
        <p:txBody>
          <a:bodyPr/>
          <a:lstStyle/>
          <a:p>
            <a:fld id="{F3C1FD0B-2342-48FB-A867-BE1FD0EAA53B}" type="slidenum">
              <a:rPr lang="en-US">
                <a:solidFill>
                  <a:schemeClr val="bg1"/>
                </a:solidFill>
              </a:rPr>
              <a:pPr/>
              <a:t>5</a:t>
            </a:fld>
            <a:endParaRPr lang="en-US" dirty="0">
              <a:solidFill>
                <a:schemeClr val="bg1"/>
              </a:solidFill>
            </a:endParaRPr>
          </a:p>
        </p:txBody>
      </p:sp>
      <p:sp>
        <p:nvSpPr>
          <p:cNvPr id="17" name="Text Placeholder 10">
            <a:extLst>
              <a:ext uri="{FF2B5EF4-FFF2-40B4-BE49-F238E27FC236}">
                <a16:creationId xmlns:a16="http://schemas.microsoft.com/office/drawing/2014/main" id="{11CBF2A4-7DEB-0DA1-6F07-79989070EFEB}"/>
              </a:ext>
            </a:extLst>
          </p:cNvPr>
          <p:cNvSpPr>
            <a:spLocks noGrp="1"/>
          </p:cNvSpPr>
          <p:nvPr>
            <p:ph type="body" sz="quarter" idx="10"/>
          </p:nvPr>
        </p:nvSpPr>
        <p:spPr/>
        <p:txBody>
          <a:bodyPr/>
          <a:lstStyle/>
          <a:p>
            <a:r>
              <a:rPr lang="en-US" dirty="0"/>
              <a:t>Hypothetical Patient Case 1</a:t>
            </a:r>
          </a:p>
        </p:txBody>
      </p:sp>
      <p:sp>
        <p:nvSpPr>
          <p:cNvPr id="19" name="Rectangle 18"/>
          <p:cNvSpPr/>
          <p:nvPr/>
        </p:nvSpPr>
        <p:spPr>
          <a:xfrm>
            <a:off x="447558" y="2971919"/>
            <a:ext cx="11293708" cy="1839571"/>
          </a:xfrm>
          <a:prstGeom prst="rect">
            <a:avLst/>
          </a:prstGeom>
          <a:solidFill>
            <a:srgbClr val="6B6B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33293" indent="-233293" defTabSz="914126">
              <a:spcAft>
                <a:spcPts val="600"/>
              </a:spcAft>
              <a:buFont typeface="Arial" panose="020B0604020202020204" pitchFamily="34" charset="0"/>
              <a:buChar char="•"/>
              <a:defRPr/>
            </a:pPr>
            <a:r>
              <a:rPr lang="en-US" dirty="0">
                <a:solidFill>
                  <a:prstClr val="white"/>
                </a:solidFill>
                <a:latin typeface="Arial Narrow" panose="020B0606020202030204" pitchFamily="34" charset="0"/>
              </a:rPr>
              <a:t>As Paul and his clinician discussed his movements, Paul disclosed embarrassment about the symptoms, recounting an incident at church when someone asked him to stop chewing gum when there was no gum in his mouth. He also has gotten upset when asked why he is grimacing.</a:t>
            </a:r>
          </a:p>
          <a:p>
            <a:pPr marL="233293" indent="-233293" defTabSz="914126">
              <a:spcAft>
                <a:spcPts val="600"/>
              </a:spcAft>
              <a:buFont typeface="Arial" panose="020B0604020202020204" pitchFamily="34" charset="0"/>
              <a:buChar char="•"/>
              <a:defRPr/>
            </a:pPr>
            <a:r>
              <a:rPr lang="en-US" dirty="0">
                <a:solidFill>
                  <a:prstClr val="white"/>
                </a:solidFill>
                <a:latin typeface="Arial Narrow" panose="020B0606020202030204" pitchFamily="34" charset="0"/>
              </a:rPr>
              <a:t>During his daily routine, Paul has inadvertently spilled his food. Since others have begun to comment on his movements, he has become anxious during social interactions and says that his social life is suffering.</a:t>
            </a:r>
          </a:p>
        </p:txBody>
      </p:sp>
      <p:grpSp>
        <p:nvGrpSpPr>
          <p:cNvPr id="33" name="Group 32">
            <a:extLst>
              <a:ext uri="{FF2B5EF4-FFF2-40B4-BE49-F238E27FC236}">
                <a16:creationId xmlns:a16="http://schemas.microsoft.com/office/drawing/2014/main" id="{D9B1EBB4-C4B7-AE15-2CD3-93AECD4ED1EC}"/>
              </a:ext>
            </a:extLst>
          </p:cNvPr>
          <p:cNvGrpSpPr/>
          <p:nvPr/>
        </p:nvGrpSpPr>
        <p:grpSpPr>
          <a:xfrm>
            <a:off x="8075092" y="-8633"/>
            <a:ext cx="3666170" cy="531147"/>
            <a:chOff x="8077195" y="-9529"/>
            <a:chExt cx="3667125" cy="485778"/>
          </a:xfrm>
        </p:grpSpPr>
        <p:sp>
          <p:nvSpPr>
            <p:cNvPr id="34" name="Round Same Side Corner Rectangle 21">
              <a:extLst>
                <a:ext uri="{FF2B5EF4-FFF2-40B4-BE49-F238E27FC236}">
                  <a16:creationId xmlns:a16="http://schemas.microsoft.com/office/drawing/2014/main" id="{28FA68EA-C6A3-FFF2-EF25-9159A5921571}"/>
                </a:ext>
              </a:extLst>
            </p:cNvPr>
            <p:cNvSpPr/>
            <p:nvPr/>
          </p:nvSpPr>
          <p:spPr>
            <a:xfrm rot="10800000">
              <a:off x="8077195" y="-9528"/>
              <a:ext cx="3667125" cy="485777"/>
            </a:xfrm>
            <a:prstGeom prst="round2SameRect">
              <a:avLst>
                <a:gd name="adj1" fmla="val 50000"/>
                <a:gd name="adj2" fmla="val 0"/>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b="1" dirty="0">
                <a:solidFill>
                  <a:schemeClr val="bg1">
                    <a:alpha val="75000"/>
                  </a:schemeClr>
                </a:solidFill>
                <a:latin typeface="Arial Narrow"/>
              </a:endParaRPr>
            </a:p>
          </p:txBody>
        </p:sp>
        <p:sp>
          <p:nvSpPr>
            <p:cNvPr id="35" name="Round Same Side Corner Rectangle 22">
              <a:extLst>
                <a:ext uri="{FF2B5EF4-FFF2-40B4-BE49-F238E27FC236}">
                  <a16:creationId xmlns:a16="http://schemas.microsoft.com/office/drawing/2014/main" id="{26137845-32F3-1309-8BE5-B8A7FDD8406E}"/>
                </a:ext>
              </a:extLst>
            </p:cNvPr>
            <p:cNvSpPr/>
            <p:nvPr/>
          </p:nvSpPr>
          <p:spPr>
            <a:xfrm>
              <a:off x="8077195" y="-9529"/>
              <a:ext cx="3667125" cy="485777"/>
            </a:xfrm>
            <a:prstGeom prst="round2SameRect">
              <a:avLst>
                <a:gd name="adj1" fmla="val 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chemeClr val="bg1"/>
                  </a:solidFill>
                  <a:latin typeface="Arial Narrow"/>
                </a:rPr>
                <a:t>CASE STUDY – PAUL</a:t>
              </a:r>
            </a:p>
          </p:txBody>
        </p:sp>
      </p:grpSp>
    </p:spTree>
    <p:extLst>
      <p:ext uri="{BB962C8B-B14F-4D97-AF65-F5344CB8AC3E}">
        <p14:creationId xmlns:p14="http://schemas.microsoft.com/office/powerpoint/2010/main" val="19690602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What aspects of Jennifer’s case</a:t>
            </a:r>
            <a:br>
              <a:rPr lang="en-US" dirty="0"/>
            </a:br>
            <a:r>
              <a:rPr lang="en-US" dirty="0"/>
              <a:t>might complicate the diagnosis?</a:t>
            </a:r>
          </a:p>
        </p:txBody>
      </p:sp>
      <p:sp>
        <p:nvSpPr>
          <p:cNvPr id="16" name="Content Placeholder 3"/>
          <p:cNvSpPr>
            <a:spLocks noGrp="1"/>
          </p:cNvSpPr>
          <p:nvPr>
            <p:ph type="body" sz="quarter" idx="11"/>
          </p:nvPr>
        </p:nvSpPr>
        <p:spPr/>
        <p:txBody>
          <a:bodyPr/>
          <a:lstStyle/>
          <a:p>
            <a:r>
              <a:rPr lang="en-US" dirty="0"/>
              <a:t>Question</a:t>
            </a:r>
          </a:p>
        </p:txBody>
      </p:sp>
      <p:sp>
        <p:nvSpPr>
          <p:cNvPr id="12" name="Text Placeholder 10"/>
          <p:cNvSpPr>
            <a:spLocks noGrp="1"/>
          </p:cNvSpPr>
          <p:nvPr>
            <p:ph type="body" sz="quarter" idx="10"/>
          </p:nvPr>
        </p:nvSpPr>
        <p:spPr/>
        <p:txBody>
          <a:bodyPr/>
          <a:lstStyle/>
          <a:p>
            <a:r>
              <a:rPr lang="en-US" dirty="0"/>
              <a:t>Hypothetical Patient Case 2</a:t>
            </a:r>
          </a:p>
        </p:txBody>
      </p:sp>
      <p:grpSp>
        <p:nvGrpSpPr>
          <p:cNvPr id="14" name="Group 13">
            <a:extLst>
              <a:ext uri="{FF2B5EF4-FFF2-40B4-BE49-F238E27FC236}">
                <a16:creationId xmlns:a16="http://schemas.microsoft.com/office/drawing/2014/main" id="{A7461D79-50B5-5DEF-6288-C679CBDA113E}"/>
              </a:ext>
            </a:extLst>
          </p:cNvPr>
          <p:cNvGrpSpPr/>
          <p:nvPr/>
        </p:nvGrpSpPr>
        <p:grpSpPr>
          <a:xfrm>
            <a:off x="8075092" y="-8633"/>
            <a:ext cx="3666170" cy="531147"/>
            <a:chOff x="8077195" y="-9529"/>
            <a:chExt cx="3667125" cy="485778"/>
          </a:xfrm>
        </p:grpSpPr>
        <p:sp>
          <p:nvSpPr>
            <p:cNvPr id="18" name="Round Same Side Corner Rectangle 21">
              <a:extLst>
                <a:ext uri="{FF2B5EF4-FFF2-40B4-BE49-F238E27FC236}">
                  <a16:creationId xmlns:a16="http://schemas.microsoft.com/office/drawing/2014/main" id="{027DF993-91D8-06FF-F767-9FB4F6ED23E2}"/>
                </a:ext>
              </a:extLst>
            </p:cNvPr>
            <p:cNvSpPr/>
            <p:nvPr/>
          </p:nvSpPr>
          <p:spPr>
            <a:xfrm rot="10800000">
              <a:off x="8077195" y="-9528"/>
              <a:ext cx="3667125" cy="485777"/>
            </a:xfrm>
            <a:prstGeom prst="round2SameRect">
              <a:avLst>
                <a:gd name="adj1" fmla="val 50000"/>
                <a:gd name="adj2" fmla="val 0"/>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b="1" dirty="0">
                <a:solidFill>
                  <a:schemeClr val="bg1">
                    <a:alpha val="75000"/>
                  </a:schemeClr>
                </a:solidFill>
                <a:latin typeface="Arial Narrow"/>
              </a:endParaRPr>
            </a:p>
          </p:txBody>
        </p:sp>
        <p:sp>
          <p:nvSpPr>
            <p:cNvPr id="19" name="Round Same Side Corner Rectangle 22">
              <a:extLst>
                <a:ext uri="{FF2B5EF4-FFF2-40B4-BE49-F238E27FC236}">
                  <a16:creationId xmlns:a16="http://schemas.microsoft.com/office/drawing/2014/main" id="{AD83FDF0-672C-7550-30C8-A14D21D4AD22}"/>
                </a:ext>
              </a:extLst>
            </p:cNvPr>
            <p:cNvSpPr/>
            <p:nvPr/>
          </p:nvSpPr>
          <p:spPr>
            <a:xfrm>
              <a:off x="8077195" y="-9529"/>
              <a:ext cx="3667125" cy="485777"/>
            </a:xfrm>
            <a:prstGeom prst="round2SameRect">
              <a:avLst>
                <a:gd name="adj1" fmla="val 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chemeClr val="bg1"/>
                  </a:solidFill>
                  <a:latin typeface="Arial Narrow"/>
                </a:rPr>
                <a:t>CASE STUDY – JENNIFER</a:t>
              </a:r>
            </a:p>
          </p:txBody>
        </p:sp>
      </p:grpSp>
    </p:spTree>
    <p:extLst>
      <p:ext uri="{BB962C8B-B14F-4D97-AF65-F5344CB8AC3E}">
        <p14:creationId xmlns:p14="http://schemas.microsoft.com/office/powerpoint/2010/main" val="24240557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78598" y="635293"/>
            <a:ext cx="10573640" cy="903124"/>
          </a:xfrm>
        </p:spPr>
        <p:txBody>
          <a:bodyPr/>
          <a:lstStyle/>
          <a:p>
            <a:r>
              <a:rPr lang="en-US" dirty="0"/>
              <a:t>Faculty Commentary From Henry A. Nasrallah, MD</a:t>
            </a:r>
          </a:p>
        </p:txBody>
      </p:sp>
      <p:sp>
        <p:nvSpPr>
          <p:cNvPr id="9" name="Content Placeholder 2"/>
          <p:cNvSpPr>
            <a:spLocks noGrp="1"/>
          </p:cNvSpPr>
          <p:nvPr>
            <p:ph idx="1"/>
          </p:nvPr>
        </p:nvSpPr>
        <p:spPr>
          <a:xfrm>
            <a:off x="3132138" y="1699418"/>
            <a:ext cx="8420100" cy="3955148"/>
          </a:xfrm>
        </p:spPr>
        <p:txBody>
          <a:bodyPr/>
          <a:lstStyle/>
          <a:p>
            <a:pPr marL="0" indent="0">
              <a:buNone/>
            </a:pPr>
            <a:r>
              <a:rPr lang="en-US" dirty="0"/>
              <a:t>“Jennifer’s TD was apparent before the recent reduction of her olanzapine dose. However, the recent dose reduction of olanzapine may have exacerbated her TD symptoms,</a:t>
            </a:r>
            <a:r>
              <a:rPr lang="en-US" baseline="30000" dirty="0"/>
              <a:t>1</a:t>
            </a:r>
            <a:r>
              <a:rPr lang="en-US" dirty="0"/>
              <a:t> or added another “layer” of withdrawal-emergent dyskinesia.</a:t>
            </a:r>
            <a:r>
              <a:rPr lang="en-US" baseline="30000" dirty="0"/>
              <a:t>2</a:t>
            </a:r>
          </a:p>
          <a:p>
            <a:pPr marL="0" indent="0">
              <a:buNone/>
            </a:pPr>
            <a:r>
              <a:rPr lang="en-US" dirty="0"/>
              <a:t>Even though Jennifer described her movements as “tremor,” it is unlikely that some of her TD symptoms are drug-induced parkinsonism, because there was no increase in her antipsychotic dose or switch to another antipsychotic agent.</a:t>
            </a:r>
            <a:r>
              <a:rPr lang="en-US" baseline="30000" dirty="0"/>
              <a:t>3</a:t>
            </a:r>
          </a:p>
          <a:p>
            <a:pPr marL="0" indent="0">
              <a:buNone/>
            </a:pPr>
            <a:r>
              <a:rPr lang="en-US" dirty="0"/>
              <a:t>The fact that she was still taking benztropine also reduces the likelihood of movements associated with an acute drug-induced movement disorder that may confound the identification of TD movements.”</a:t>
            </a:r>
            <a:r>
              <a:rPr lang="en-US" baseline="30000" dirty="0"/>
              <a:t>4</a:t>
            </a:r>
          </a:p>
        </p:txBody>
      </p:sp>
      <p:sp>
        <p:nvSpPr>
          <p:cNvPr id="6" name="Slide Number Placeholder 5"/>
          <p:cNvSpPr>
            <a:spLocks noGrp="1"/>
          </p:cNvSpPr>
          <p:nvPr>
            <p:ph type="sldNum" sz="quarter" idx="4"/>
          </p:nvPr>
        </p:nvSpPr>
        <p:spPr/>
        <p:txBody>
          <a:bodyPr/>
          <a:lstStyle/>
          <a:p>
            <a:fld id="{F3C1FD0B-2342-48FB-A867-BE1FD0EAA53B}" type="slidenum">
              <a:rPr lang="en-US"/>
              <a:pPr/>
              <a:t>51</a:t>
            </a:fld>
            <a:endParaRPr lang="en-US" dirty="0"/>
          </a:p>
        </p:txBody>
      </p:sp>
      <p:sp>
        <p:nvSpPr>
          <p:cNvPr id="15" name="Text Placeholder 10"/>
          <p:cNvSpPr>
            <a:spLocks noGrp="1"/>
          </p:cNvSpPr>
          <p:nvPr>
            <p:ph type="body" sz="quarter" idx="10"/>
          </p:nvPr>
        </p:nvSpPr>
        <p:spPr/>
        <p:txBody>
          <a:bodyPr/>
          <a:lstStyle/>
          <a:p>
            <a:r>
              <a:rPr lang="en-US" dirty="0"/>
              <a:t>Hypothetical Patient Case 2</a:t>
            </a:r>
          </a:p>
        </p:txBody>
      </p:sp>
      <p:pic>
        <p:nvPicPr>
          <p:cNvPr id="12" name="Picture 2" descr="Image result for henry nasrallah">
            <a:extLst>
              <a:ext uri="{FF2B5EF4-FFF2-40B4-BE49-F238E27FC236}">
                <a16:creationId xmlns:a16="http://schemas.microsoft.com/office/drawing/2014/main" id="{AE134764-BBA8-4055-F5E6-C5F5919CF5A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456" b="10240"/>
          <a:stretch/>
        </p:blipFill>
        <p:spPr bwMode="auto">
          <a:xfrm>
            <a:off x="977900" y="1701800"/>
            <a:ext cx="1892300" cy="2092325"/>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ABF81D75-645D-62E0-0B8F-DE6F515738FA}"/>
              </a:ext>
            </a:extLst>
          </p:cNvPr>
          <p:cNvGrpSpPr/>
          <p:nvPr/>
        </p:nvGrpSpPr>
        <p:grpSpPr>
          <a:xfrm>
            <a:off x="8075092" y="-8633"/>
            <a:ext cx="3666170" cy="531147"/>
            <a:chOff x="8077195" y="-9529"/>
            <a:chExt cx="3667125" cy="485778"/>
          </a:xfrm>
        </p:grpSpPr>
        <p:sp>
          <p:nvSpPr>
            <p:cNvPr id="22" name="Round Same Side Corner Rectangle 21">
              <a:extLst>
                <a:ext uri="{FF2B5EF4-FFF2-40B4-BE49-F238E27FC236}">
                  <a16:creationId xmlns:a16="http://schemas.microsoft.com/office/drawing/2014/main" id="{A8FA14CD-BBDA-37B5-FF37-C8060E12335F}"/>
                </a:ext>
              </a:extLst>
            </p:cNvPr>
            <p:cNvSpPr/>
            <p:nvPr/>
          </p:nvSpPr>
          <p:spPr>
            <a:xfrm rot="10800000">
              <a:off x="8077195" y="-9528"/>
              <a:ext cx="3667125" cy="485777"/>
            </a:xfrm>
            <a:prstGeom prst="round2SameRect">
              <a:avLst>
                <a:gd name="adj1" fmla="val 50000"/>
                <a:gd name="adj2" fmla="val 0"/>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b="1" dirty="0">
                <a:solidFill>
                  <a:schemeClr val="bg1">
                    <a:alpha val="75000"/>
                  </a:schemeClr>
                </a:solidFill>
                <a:latin typeface="Arial Narrow"/>
              </a:endParaRPr>
            </a:p>
          </p:txBody>
        </p:sp>
        <p:sp>
          <p:nvSpPr>
            <p:cNvPr id="23" name="Round Same Side Corner Rectangle 22">
              <a:extLst>
                <a:ext uri="{FF2B5EF4-FFF2-40B4-BE49-F238E27FC236}">
                  <a16:creationId xmlns:a16="http://schemas.microsoft.com/office/drawing/2014/main" id="{881A103F-34B8-F647-EB4B-CEDD1CAFDC3A}"/>
                </a:ext>
              </a:extLst>
            </p:cNvPr>
            <p:cNvSpPr/>
            <p:nvPr/>
          </p:nvSpPr>
          <p:spPr>
            <a:xfrm>
              <a:off x="8077195" y="-9529"/>
              <a:ext cx="3667125" cy="485777"/>
            </a:xfrm>
            <a:prstGeom prst="round2SameRect">
              <a:avLst>
                <a:gd name="adj1" fmla="val 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chemeClr val="bg1"/>
                  </a:solidFill>
                  <a:latin typeface="Arial Narrow"/>
                </a:rPr>
                <a:t>CASE STUDY – JENNIFER</a:t>
              </a:r>
            </a:p>
          </p:txBody>
        </p:sp>
      </p:grpSp>
      <p:sp>
        <p:nvSpPr>
          <p:cNvPr id="24" name="TextBox 23">
            <a:extLst>
              <a:ext uri="{FF2B5EF4-FFF2-40B4-BE49-F238E27FC236}">
                <a16:creationId xmlns:a16="http://schemas.microsoft.com/office/drawing/2014/main" id="{31ABB3D3-9690-0C7C-EBC0-13A57503BFC3}"/>
              </a:ext>
            </a:extLst>
          </p:cNvPr>
          <p:cNvSpPr txBox="1"/>
          <p:nvPr/>
        </p:nvSpPr>
        <p:spPr>
          <a:xfrm>
            <a:off x="977900" y="6173742"/>
            <a:ext cx="10574338" cy="338554"/>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sz="900" b="1" dirty="0">
                <a:latin typeface="+mj-lt"/>
              </a:rPr>
              <a:t>1. </a:t>
            </a:r>
            <a:r>
              <a:rPr lang="en-US" sz="900" dirty="0">
                <a:latin typeface="+mj-lt"/>
              </a:rPr>
              <a:t>Ward KM, Citrome L. </a:t>
            </a:r>
            <a:r>
              <a:rPr lang="en-US" sz="900" i="1" dirty="0">
                <a:latin typeface="+mj-lt"/>
              </a:rPr>
              <a:t>Neurol Ther</a:t>
            </a:r>
            <a:r>
              <a:rPr lang="en-US" sz="900" dirty="0">
                <a:latin typeface="+mj-lt"/>
              </a:rPr>
              <a:t>. 2018;7:233-248. </a:t>
            </a:r>
            <a:r>
              <a:rPr lang="en-US" sz="900" b="1" dirty="0">
                <a:latin typeface="+mj-lt"/>
              </a:rPr>
              <a:t>2. </a:t>
            </a:r>
            <a:r>
              <a:rPr lang="en-US" sz="900" dirty="0">
                <a:latin typeface="+mj-lt"/>
              </a:rPr>
              <a:t>Savitt D and Jankovic J. </a:t>
            </a:r>
            <a:r>
              <a:rPr lang="en-US" sz="900" i="1" dirty="0">
                <a:latin typeface="+mj-lt"/>
              </a:rPr>
              <a:t>J Neurol Sci. </a:t>
            </a:r>
            <a:r>
              <a:rPr lang="en-US" sz="900" dirty="0">
                <a:latin typeface="+mj-lt"/>
              </a:rPr>
              <a:t>218; 389:35-42. </a:t>
            </a:r>
            <a:r>
              <a:rPr lang="en-US" sz="900" b="1" dirty="0">
                <a:latin typeface="+mj-lt"/>
              </a:rPr>
              <a:t>3. </a:t>
            </a:r>
            <a:r>
              <a:rPr lang="en-US" sz="900" dirty="0">
                <a:latin typeface="+mj-lt"/>
              </a:rPr>
              <a:t>American Psychiatric Association. </a:t>
            </a:r>
            <a:r>
              <a:rPr lang="en-US" sz="900" i="1" dirty="0">
                <a:latin typeface="+mj-lt"/>
              </a:rPr>
              <a:t>The American Psychiatric Association Practice Guideline for the Treatment of Patients With Schizophrenia</a:t>
            </a:r>
            <a:r>
              <a:rPr lang="en-US" sz="900" dirty="0">
                <a:latin typeface="+mj-lt"/>
              </a:rPr>
              <a:t>. American Psychiatric Association; 2021. </a:t>
            </a:r>
            <a:r>
              <a:rPr lang="en-US" sz="900" b="1" dirty="0">
                <a:latin typeface="+mj-lt"/>
              </a:rPr>
              <a:t>4. </a:t>
            </a:r>
            <a:r>
              <a:rPr lang="en-US" sz="900" dirty="0">
                <a:latin typeface="+mj-lt"/>
              </a:rPr>
              <a:t>Benztropine mesylate [package insert]. Lake Forest, IL: Akorn; 2017</a:t>
            </a:r>
            <a:r>
              <a:rPr lang="en-US" dirty="0"/>
              <a:t>.</a:t>
            </a:r>
          </a:p>
        </p:txBody>
      </p:sp>
    </p:spTree>
    <p:extLst>
      <p:ext uri="{BB962C8B-B14F-4D97-AF65-F5344CB8AC3E}">
        <p14:creationId xmlns:p14="http://schemas.microsoft.com/office/powerpoint/2010/main" val="21173977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5B53D48-39BA-9A4D-A0F2-0F8D95527E29}"/>
              </a:ext>
            </a:extLst>
          </p:cNvPr>
          <p:cNvPicPr>
            <a:picLocks noChangeAspect="1"/>
          </p:cNvPicPr>
          <p:nvPr/>
        </p:nvPicPr>
        <p:blipFill rotWithShape="1">
          <a:blip r:embed="rId3"/>
          <a:srcRect b="7639"/>
          <a:stretch/>
        </p:blipFill>
        <p:spPr>
          <a:xfrm>
            <a:off x="-1" y="305614"/>
            <a:ext cx="12188825" cy="6332475"/>
          </a:xfrm>
          <a:prstGeom prst="rect">
            <a:avLst/>
          </a:prstGeom>
          <a:solidFill>
            <a:srgbClr val="6B6B6B"/>
          </a:solidFill>
        </p:spPr>
      </p:pic>
      <p:sp>
        <p:nvSpPr>
          <p:cNvPr id="16" name="Rectangle 15">
            <a:extLst>
              <a:ext uri="{FF2B5EF4-FFF2-40B4-BE49-F238E27FC236}">
                <a16:creationId xmlns:a16="http://schemas.microsoft.com/office/drawing/2014/main" id="{3F9CF462-2C03-49ED-B056-AE11B683CA97}"/>
              </a:ext>
            </a:extLst>
          </p:cNvPr>
          <p:cNvSpPr/>
          <p:nvPr/>
        </p:nvSpPr>
        <p:spPr>
          <a:xfrm>
            <a:off x="0" y="0"/>
            <a:ext cx="12188825"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6" name="Slide Number Placeholder 5"/>
          <p:cNvSpPr>
            <a:spLocks noGrp="1"/>
          </p:cNvSpPr>
          <p:nvPr>
            <p:ph type="sldNum" sz="quarter" idx="4"/>
          </p:nvPr>
        </p:nvSpPr>
        <p:spPr/>
        <p:txBody>
          <a:bodyPr/>
          <a:lstStyle/>
          <a:p>
            <a:fld id="{F3C1FD0B-2342-48FB-A867-BE1FD0EAA53B}" type="slidenum">
              <a:rPr lang="en-US">
                <a:solidFill>
                  <a:schemeClr val="bg1"/>
                </a:solidFill>
              </a:rPr>
              <a:pPr/>
              <a:t>52</a:t>
            </a:fld>
            <a:endParaRPr lang="en-US" dirty="0">
              <a:solidFill>
                <a:schemeClr val="bg1"/>
              </a:solidFill>
            </a:endParaRPr>
          </a:p>
        </p:txBody>
      </p:sp>
      <p:sp>
        <p:nvSpPr>
          <p:cNvPr id="14" name="Text Placeholder 10"/>
          <p:cNvSpPr>
            <a:spLocks noGrp="1"/>
          </p:cNvSpPr>
          <p:nvPr>
            <p:ph type="body" sz="quarter" idx="10"/>
          </p:nvPr>
        </p:nvSpPr>
        <p:spPr/>
        <p:txBody>
          <a:bodyPr/>
          <a:lstStyle/>
          <a:p>
            <a:r>
              <a:rPr lang="en-US" dirty="0"/>
              <a:t>Hypothetical Patient Case 2</a:t>
            </a:r>
          </a:p>
        </p:txBody>
      </p:sp>
      <p:sp>
        <p:nvSpPr>
          <p:cNvPr id="66" name="Rectangle 65"/>
          <p:cNvSpPr/>
          <p:nvPr/>
        </p:nvSpPr>
        <p:spPr>
          <a:xfrm>
            <a:off x="977900" y="3733721"/>
            <a:ext cx="9233035" cy="1892333"/>
          </a:xfrm>
          <a:prstGeom prst="rect">
            <a:avLst/>
          </a:prstGeom>
          <a:solidFill>
            <a:srgbClr val="6B6B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defTabSz="914126">
              <a:defRPr/>
            </a:pPr>
            <a:r>
              <a:rPr lang="en-US" sz="1949" b="1" dirty="0">
                <a:solidFill>
                  <a:prstClr val="white"/>
                </a:solidFill>
                <a:latin typeface="Arial Narrow"/>
              </a:rPr>
              <a:t>Motor Evaluation</a:t>
            </a:r>
          </a:p>
          <a:p>
            <a:pPr defTabSz="914126">
              <a:defRPr/>
            </a:pPr>
            <a:r>
              <a:rPr lang="en-US" sz="1949" i="1" dirty="0">
                <a:solidFill>
                  <a:srgbClr val="FFFFFF"/>
                </a:solidFill>
                <a:latin typeface="Arial Narrow" panose="020B0606020202030204" pitchFamily="34" charset="0"/>
              </a:rPr>
              <a:t>Based on Jennifer’s symptoms and history, a thorough motor evaluation was conducted. The evaluation revealed abnormal movements of the lips and hands—including irregular, nonrhythmic lip pursing and finger tapping. A diagnosis of tardive dyskinesia was made based on the type of movements, the symptoms worsening upon antipsychotic dose decrease, nonresponse to benztropine,</a:t>
            </a:r>
            <a:r>
              <a:rPr lang="en-US" sz="1949" i="1" baseline="30000" dirty="0">
                <a:solidFill>
                  <a:srgbClr val="FFFFFF"/>
                </a:solidFill>
                <a:latin typeface="Arial Narrow" panose="020B0606020202030204" pitchFamily="34" charset="0"/>
              </a:rPr>
              <a:t> </a:t>
            </a:r>
            <a:r>
              <a:rPr lang="en-US" sz="1949" i="1" dirty="0">
                <a:solidFill>
                  <a:srgbClr val="FFFFFF"/>
                </a:solidFill>
                <a:latin typeface="Arial Narrow" panose="020B0606020202030204" pitchFamily="34" charset="0"/>
              </a:rPr>
              <a:t>and delayed onset and chronic duration of abnormal movements. </a:t>
            </a:r>
          </a:p>
        </p:txBody>
      </p:sp>
      <p:grpSp>
        <p:nvGrpSpPr>
          <p:cNvPr id="19" name="Group 18">
            <a:extLst>
              <a:ext uri="{FF2B5EF4-FFF2-40B4-BE49-F238E27FC236}">
                <a16:creationId xmlns:a16="http://schemas.microsoft.com/office/drawing/2014/main" id="{28CBDBD2-40E6-3751-E983-C2977C50F762}"/>
              </a:ext>
            </a:extLst>
          </p:cNvPr>
          <p:cNvGrpSpPr/>
          <p:nvPr/>
        </p:nvGrpSpPr>
        <p:grpSpPr>
          <a:xfrm>
            <a:off x="8075092" y="-8633"/>
            <a:ext cx="3666170" cy="531147"/>
            <a:chOff x="8077195" y="-9529"/>
            <a:chExt cx="3667125" cy="485778"/>
          </a:xfrm>
        </p:grpSpPr>
        <p:sp>
          <p:nvSpPr>
            <p:cNvPr id="20" name="Round Same Side Corner Rectangle 21">
              <a:extLst>
                <a:ext uri="{FF2B5EF4-FFF2-40B4-BE49-F238E27FC236}">
                  <a16:creationId xmlns:a16="http://schemas.microsoft.com/office/drawing/2014/main" id="{AC405E3E-4EC0-223D-7E3A-ED33E77C3FD3}"/>
                </a:ext>
              </a:extLst>
            </p:cNvPr>
            <p:cNvSpPr/>
            <p:nvPr/>
          </p:nvSpPr>
          <p:spPr>
            <a:xfrm rot="10800000">
              <a:off x="8077195" y="-9528"/>
              <a:ext cx="3667125" cy="485777"/>
            </a:xfrm>
            <a:prstGeom prst="round2SameRect">
              <a:avLst>
                <a:gd name="adj1" fmla="val 50000"/>
                <a:gd name="adj2" fmla="val 0"/>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b="1" dirty="0">
                <a:solidFill>
                  <a:schemeClr val="bg1">
                    <a:alpha val="75000"/>
                  </a:schemeClr>
                </a:solidFill>
                <a:latin typeface="Arial Narrow"/>
              </a:endParaRPr>
            </a:p>
          </p:txBody>
        </p:sp>
        <p:sp>
          <p:nvSpPr>
            <p:cNvPr id="22" name="Round Same Side Corner Rectangle 22">
              <a:extLst>
                <a:ext uri="{FF2B5EF4-FFF2-40B4-BE49-F238E27FC236}">
                  <a16:creationId xmlns:a16="http://schemas.microsoft.com/office/drawing/2014/main" id="{52E6D996-6F8B-950D-9BCE-5CDB4F9CD982}"/>
                </a:ext>
              </a:extLst>
            </p:cNvPr>
            <p:cNvSpPr/>
            <p:nvPr/>
          </p:nvSpPr>
          <p:spPr>
            <a:xfrm>
              <a:off x="8077195" y="-9529"/>
              <a:ext cx="3667125" cy="485777"/>
            </a:xfrm>
            <a:prstGeom prst="round2SameRect">
              <a:avLst>
                <a:gd name="adj1" fmla="val 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chemeClr val="bg1"/>
                  </a:solidFill>
                  <a:latin typeface="Arial Narrow"/>
                </a:rPr>
                <a:t>CASE STUDY – JENNIFER</a:t>
              </a:r>
            </a:p>
          </p:txBody>
        </p:sp>
      </p:grpSp>
    </p:spTree>
    <p:extLst>
      <p:ext uri="{BB962C8B-B14F-4D97-AF65-F5344CB8AC3E}">
        <p14:creationId xmlns:p14="http://schemas.microsoft.com/office/powerpoint/2010/main" val="41952648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5B53D48-39BA-9A4D-A0F2-0F8D95527E29}"/>
              </a:ext>
            </a:extLst>
          </p:cNvPr>
          <p:cNvPicPr>
            <a:picLocks noChangeAspect="1"/>
          </p:cNvPicPr>
          <p:nvPr/>
        </p:nvPicPr>
        <p:blipFill rotWithShape="1">
          <a:blip r:embed="rId3"/>
          <a:srcRect b="7639"/>
          <a:stretch/>
        </p:blipFill>
        <p:spPr>
          <a:xfrm>
            <a:off x="-1" y="305614"/>
            <a:ext cx="12188825" cy="6332475"/>
          </a:xfrm>
          <a:prstGeom prst="rect">
            <a:avLst/>
          </a:prstGeom>
        </p:spPr>
      </p:pic>
      <p:sp>
        <p:nvSpPr>
          <p:cNvPr id="16" name="Rectangle 15">
            <a:extLst>
              <a:ext uri="{FF2B5EF4-FFF2-40B4-BE49-F238E27FC236}">
                <a16:creationId xmlns:a16="http://schemas.microsoft.com/office/drawing/2014/main" id="{773EFE0D-EB5C-130B-E1FA-9A0ED56BA975}"/>
              </a:ext>
            </a:extLst>
          </p:cNvPr>
          <p:cNvSpPr/>
          <p:nvPr/>
        </p:nvSpPr>
        <p:spPr>
          <a:xfrm>
            <a:off x="0" y="0"/>
            <a:ext cx="12188825"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6" name="Slide Number Placeholder 5"/>
          <p:cNvSpPr>
            <a:spLocks noGrp="1"/>
          </p:cNvSpPr>
          <p:nvPr>
            <p:ph type="sldNum" sz="quarter" idx="4"/>
          </p:nvPr>
        </p:nvSpPr>
        <p:spPr/>
        <p:txBody>
          <a:bodyPr/>
          <a:lstStyle/>
          <a:p>
            <a:fld id="{F3C1FD0B-2342-48FB-A867-BE1FD0EAA53B}" type="slidenum">
              <a:rPr lang="en-US">
                <a:solidFill>
                  <a:schemeClr val="bg1"/>
                </a:solidFill>
              </a:rPr>
              <a:pPr/>
              <a:t>53</a:t>
            </a:fld>
            <a:endParaRPr lang="en-US" dirty="0">
              <a:solidFill>
                <a:schemeClr val="bg1"/>
              </a:solidFill>
            </a:endParaRPr>
          </a:p>
        </p:txBody>
      </p:sp>
      <p:sp>
        <p:nvSpPr>
          <p:cNvPr id="15" name="Text Placeholder 10"/>
          <p:cNvSpPr>
            <a:spLocks noGrp="1"/>
          </p:cNvSpPr>
          <p:nvPr>
            <p:ph type="body" sz="quarter" idx="10"/>
          </p:nvPr>
        </p:nvSpPr>
        <p:spPr/>
        <p:txBody>
          <a:bodyPr/>
          <a:lstStyle/>
          <a:p>
            <a:r>
              <a:rPr lang="en-US" dirty="0"/>
              <a:t>Hypothetical Patient Case 2</a:t>
            </a:r>
          </a:p>
        </p:txBody>
      </p:sp>
      <p:sp>
        <p:nvSpPr>
          <p:cNvPr id="66" name="Rectangle 65"/>
          <p:cNvSpPr/>
          <p:nvPr/>
        </p:nvSpPr>
        <p:spPr>
          <a:xfrm>
            <a:off x="977900" y="4033725"/>
            <a:ext cx="9233035" cy="1292325"/>
          </a:xfrm>
          <a:prstGeom prst="rect">
            <a:avLst/>
          </a:prstGeom>
          <a:solidFill>
            <a:srgbClr val="6B6B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defTabSz="914126">
              <a:defRPr/>
            </a:pPr>
            <a:r>
              <a:rPr lang="en-US" sz="1949" b="1" dirty="0">
                <a:solidFill>
                  <a:prstClr val="white"/>
                </a:solidFill>
                <a:latin typeface="Arial Narrow"/>
              </a:rPr>
              <a:t>Follow-up</a:t>
            </a:r>
          </a:p>
          <a:p>
            <a:pPr defTabSz="914126">
              <a:defRPr/>
            </a:pPr>
            <a:r>
              <a:rPr lang="en-US" sz="1949" i="1" dirty="0">
                <a:solidFill>
                  <a:srgbClr val="FFFFFF"/>
                </a:solidFill>
                <a:latin typeface="Arial Narrow" panose="020B0606020202030204" pitchFamily="34" charset="0"/>
              </a:rPr>
              <a:t>After helping Jennifer to better understand her TD diagnosis, the treating clinician reviewed available therapeutic options and together they made the decision to begin treatment of her TD with a VMAT2 inhibitor. They scheduled a follow-up visit for 1 month to assess her progress.</a:t>
            </a:r>
          </a:p>
        </p:txBody>
      </p:sp>
      <p:grpSp>
        <p:nvGrpSpPr>
          <p:cNvPr id="19" name="Group 18">
            <a:extLst>
              <a:ext uri="{FF2B5EF4-FFF2-40B4-BE49-F238E27FC236}">
                <a16:creationId xmlns:a16="http://schemas.microsoft.com/office/drawing/2014/main" id="{DE09DE30-1094-2679-E5E5-283978C34246}"/>
              </a:ext>
            </a:extLst>
          </p:cNvPr>
          <p:cNvGrpSpPr/>
          <p:nvPr/>
        </p:nvGrpSpPr>
        <p:grpSpPr>
          <a:xfrm>
            <a:off x="8075092" y="-8633"/>
            <a:ext cx="3666170" cy="531147"/>
            <a:chOff x="8077195" y="-9529"/>
            <a:chExt cx="3667125" cy="485778"/>
          </a:xfrm>
        </p:grpSpPr>
        <p:sp>
          <p:nvSpPr>
            <p:cNvPr id="20" name="Round Same Side Corner Rectangle 21">
              <a:extLst>
                <a:ext uri="{FF2B5EF4-FFF2-40B4-BE49-F238E27FC236}">
                  <a16:creationId xmlns:a16="http://schemas.microsoft.com/office/drawing/2014/main" id="{DA45ADFB-EFB3-1A69-98FF-108B5F4BFA6A}"/>
                </a:ext>
              </a:extLst>
            </p:cNvPr>
            <p:cNvSpPr/>
            <p:nvPr/>
          </p:nvSpPr>
          <p:spPr>
            <a:xfrm rot="10800000">
              <a:off x="8077195" y="-9528"/>
              <a:ext cx="3667125" cy="485777"/>
            </a:xfrm>
            <a:prstGeom prst="round2SameRect">
              <a:avLst>
                <a:gd name="adj1" fmla="val 50000"/>
                <a:gd name="adj2" fmla="val 0"/>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b="1" dirty="0">
                <a:solidFill>
                  <a:schemeClr val="bg1">
                    <a:alpha val="75000"/>
                  </a:schemeClr>
                </a:solidFill>
                <a:latin typeface="Arial Narrow"/>
              </a:endParaRPr>
            </a:p>
          </p:txBody>
        </p:sp>
        <p:sp>
          <p:nvSpPr>
            <p:cNvPr id="22" name="Round Same Side Corner Rectangle 22">
              <a:extLst>
                <a:ext uri="{FF2B5EF4-FFF2-40B4-BE49-F238E27FC236}">
                  <a16:creationId xmlns:a16="http://schemas.microsoft.com/office/drawing/2014/main" id="{569CE5E5-860B-5BDC-CE19-917F76D0E30E}"/>
                </a:ext>
              </a:extLst>
            </p:cNvPr>
            <p:cNvSpPr/>
            <p:nvPr/>
          </p:nvSpPr>
          <p:spPr>
            <a:xfrm>
              <a:off x="8077195" y="-9529"/>
              <a:ext cx="3667125" cy="485777"/>
            </a:xfrm>
            <a:prstGeom prst="round2SameRect">
              <a:avLst>
                <a:gd name="adj1" fmla="val 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chemeClr val="bg1"/>
                  </a:solidFill>
                  <a:latin typeface="Arial Narrow"/>
                </a:rPr>
                <a:t>CASE STUDY – JENNIFER</a:t>
              </a:r>
            </a:p>
          </p:txBody>
        </p:sp>
      </p:grpSp>
    </p:spTree>
    <p:extLst>
      <p:ext uri="{BB962C8B-B14F-4D97-AF65-F5344CB8AC3E}">
        <p14:creationId xmlns:p14="http://schemas.microsoft.com/office/powerpoint/2010/main" val="40438014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Module 3: </a:t>
            </a:r>
            <a:br>
              <a:rPr lang="en-US" dirty="0"/>
            </a:br>
            <a:r>
              <a:rPr lang="en-US" dirty="0"/>
              <a:t>Burden and Impact of Tardive Dyskinesia</a:t>
            </a:r>
          </a:p>
        </p:txBody>
      </p:sp>
    </p:spTree>
    <p:extLst>
      <p:ext uri="{BB962C8B-B14F-4D97-AF65-F5344CB8AC3E}">
        <p14:creationId xmlns:p14="http://schemas.microsoft.com/office/powerpoint/2010/main" val="36913618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QUESTION</a:t>
            </a:r>
          </a:p>
        </p:txBody>
      </p:sp>
      <p:sp>
        <p:nvSpPr>
          <p:cNvPr id="4" name="Content Placeholder 3"/>
          <p:cNvSpPr>
            <a:spLocks noGrp="1"/>
          </p:cNvSpPr>
          <p:nvPr>
            <p:ph idx="1"/>
          </p:nvPr>
        </p:nvSpPr>
        <p:spPr/>
        <p:txBody>
          <a:bodyPr anchor="ctr">
            <a:normAutofit/>
          </a:bodyPr>
          <a:lstStyle/>
          <a:p>
            <a:pPr marL="0" indent="0" algn="ctr">
              <a:buNone/>
            </a:pPr>
            <a:r>
              <a:rPr lang="en-US" sz="4399" b="1" dirty="0">
                <a:solidFill>
                  <a:schemeClr val="accent1"/>
                </a:solidFill>
              </a:rPr>
              <a:t>What questions might you ask your patients to assess the impact of TD on their well-being?</a:t>
            </a:r>
          </a:p>
        </p:txBody>
      </p:sp>
      <p:sp>
        <p:nvSpPr>
          <p:cNvPr id="6" name="Slide Number Placeholder 5"/>
          <p:cNvSpPr>
            <a:spLocks noGrp="1"/>
          </p:cNvSpPr>
          <p:nvPr>
            <p:ph type="sldNum" sz="quarter" idx="4"/>
          </p:nvPr>
        </p:nvSpPr>
        <p:spPr/>
        <p:txBody>
          <a:bodyPr/>
          <a:lstStyle/>
          <a:p>
            <a:pPr defTabSz="914126">
              <a:lnSpc>
                <a:spcPct val="100000"/>
              </a:lnSpc>
              <a:defRPr/>
            </a:pPr>
            <a:fld id="{F3C1FD0B-2342-48FB-A867-BE1FD0EAA53B}" type="slidenum">
              <a:rPr lang="en-US"/>
              <a:pPr defTabSz="914126">
                <a:lnSpc>
                  <a:spcPct val="100000"/>
                </a:lnSpc>
                <a:defRPr/>
              </a:pPr>
              <a:t>55</a:t>
            </a:fld>
            <a:endParaRPr lang="en-US" dirty="0"/>
          </a:p>
        </p:txBody>
      </p:sp>
      <p:sp>
        <p:nvSpPr>
          <p:cNvPr id="8" name="Text Placeholder 10"/>
          <p:cNvSpPr>
            <a:spLocks noGrp="1"/>
          </p:cNvSpPr>
          <p:nvPr>
            <p:ph type="body" sz="quarter" idx="10"/>
          </p:nvPr>
        </p:nvSpPr>
        <p:spPr/>
        <p:txBody>
          <a:bodyPr>
            <a:normAutofit/>
          </a:bodyPr>
          <a:lstStyle/>
          <a:p>
            <a:r>
              <a:rPr lang="en-US" dirty="0"/>
              <a:t>Burden And Impact of Tardive Dyskinesia</a:t>
            </a:r>
          </a:p>
        </p:txBody>
      </p:sp>
    </p:spTree>
    <p:extLst>
      <p:ext uri="{BB962C8B-B14F-4D97-AF65-F5344CB8AC3E}">
        <p14:creationId xmlns:p14="http://schemas.microsoft.com/office/powerpoint/2010/main" val="24375212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Faculty Commentary From Desiree Matthews, PMHNP-BC</a:t>
            </a:r>
          </a:p>
        </p:txBody>
      </p:sp>
      <p:sp>
        <p:nvSpPr>
          <p:cNvPr id="9" name="Content Placeholder 2"/>
          <p:cNvSpPr>
            <a:spLocks noGrp="1"/>
          </p:cNvSpPr>
          <p:nvPr>
            <p:ph idx="1"/>
          </p:nvPr>
        </p:nvSpPr>
        <p:spPr>
          <a:xfrm>
            <a:off x="3132138" y="1699418"/>
            <a:ext cx="8420100" cy="3955148"/>
          </a:xfrm>
        </p:spPr>
        <p:txBody>
          <a:bodyPr/>
          <a:lstStyle/>
          <a:p>
            <a:pPr marL="0" indent="0">
              <a:buNone/>
            </a:pPr>
            <a:r>
              <a:rPr lang="en-US" dirty="0"/>
              <a:t>“Assessing the severity and impact of movements associated with TD goes beyond just the motor symptoms. First, I’d like to know if the patient has noticed these movements, and further, if other people have noticed or commented on these movements.</a:t>
            </a:r>
            <a:r>
              <a:rPr lang="en-US" baseline="30000" dirty="0"/>
              <a:t>1</a:t>
            </a:r>
            <a:r>
              <a:rPr lang="en-US" dirty="0"/>
              <a:t> That will let me know how much insight they have and if the symptoms have been visible to others.</a:t>
            </a:r>
          </a:p>
          <a:p>
            <a:pPr marL="0" indent="0">
              <a:buNone/>
            </a:pPr>
            <a:r>
              <a:rPr lang="en-US" dirty="0"/>
              <a:t>I would then ask about their daily routine to see if I can identify any impairments—whether emotional, social, or functional—that these movements might have caused.</a:t>
            </a:r>
            <a:r>
              <a:rPr lang="en-US" baseline="30000" dirty="0"/>
              <a:t>2</a:t>
            </a:r>
            <a:endParaRPr lang="en-US" dirty="0"/>
          </a:p>
          <a:p>
            <a:pPr marL="0" indent="0">
              <a:buNone/>
            </a:pPr>
            <a:r>
              <a:rPr lang="en-US" dirty="0"/>
              <a:t>Lastly, I would want to ask about any pain that may be related to these movements.</a:t>
            </a:r>
            <a:r>
              <a:rPr lang="en-US" baseline="30000" dirty="0"/>
              <a:t>3</a:t>
            </a:r>
            <a:r>
              <a:rPr lang="en-US" dirty="0"/>
              <a:t> Overall, my goal is to assess the patient’s mental and physical well-being.”</a:t>
            </a:r>
            <a:endParaRPr lang="en-US" dirty="0">
              <a:solidFill>
                <a:srgbClr val="FF0000"/>
              </a:solidFill>
            </a:endParaRPr>
          </a:p>
        </p:txBody>
      </p:sp>
      <p:sp>
        <p:nvSpPr>
          <p:cNvPr id="18" name="Text Placeholder 10"/>
          <p:cNvSpPr>
            <a:spLocks noGrp="1"/>
          </p:cNvSpPr>
          <p:nvPr>
            <p:ph type="body" sz="quarter" idx="10"/>
          </p:nvPr>
        </p:nvSpPr>
        <p:spPr/>
        <p:txBody>
          <a:bodyPr>
            <a:normAutofit/>
          </a:bodyPr>
          <a:lstStyle/>
          <a:p>
            <a:r>
              <a:rPr lang="en-US" dirty="0"/>
              <a:t>Burden And Impact of Tardive Dyskinesia</a:t>
            </a:r>
          </a:p>
        </p:txBody>
      </p:sp>
      <p:pic>
        <p:nvPicPr>
          <p:cNvPr id="8" name="Picture 7">
            <a:extLst>
              <a:ext uri="{FF2B5EF4-FFF2-40B4-BE49-F238E27FC236}">
                <a16:creationId xmlns:a16="http://schemas.microsoft.com/office/drawing/2014/main" id="{46D908BC-0CEC-D080-754C-0DC69D5A6C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4" r="-1"/>
          <a:stretch/>
        </p:blipFill>
        <p:spPr>
          <a:xfrm>
            <a:off x="977900" y="1701800"/>
            <a:ext cx="1902249" cy="2093976"/>
          </a:xfrm>
          <a:prstGeom prst="rect">
            <a:avLst/>
          </a:prstGeom>
          <a:ln w="3175">
            <a:solidFill>
              <a:schemeClr val="accent6"/>
            </a:solidFill>
          </a:ln>
          <a:effectLst/>
        </p:spPr>
      </p:pic>
      <p:sp>
        <p:nvSpPr>
          <p:cNvPr id="2" name="Slide Number Placeholder 1">
            <a:extLst>
              <a:ext uri="{FF2B5EF4-FFF2-40B4-BE49-F238E27FC236}">
                <a16:creationId xmlns:a16="http://schemas.microsoft.com/office/drawing/2014/main" id="{16B1595F-0D98-FEF2-5593-C3882C04544D}"/>
              </a:ext>
            </a:extLst>
          </p:cNvPr>
          <p:cNvSpPr>
            <a:spLocks noGrp="1"/>
          </p:cNvSpPr>
          <p:nvPr>
            <p:ph type="sldNum" sz="quarter" idx="4"/>
          </p:nvPr>
        </p:nvSpPr>
        <p:spPr/>
        <p:txBody>
          <a:bodyPr/>
          <a:lstStyle/>
          <a:p>
            <a:fld id="{D354CF67-C5F0-4CAE-8117-D09CFBB1DF34}" type="slidenum">
              <a:rPr lang="en-US" smtClean="0"/>
              <a:pPr/>
              <a:t>56</a:t>
            </a:fld>
            <a:endParaRPr lang="en-US" dirty="0"/>
          </a:p>
        </p:txBody>
      </p:sp>
      <p:sp>
        <p:nvSpPr>
          <p:cNvPr id="10" name="TextBox 9">
            <a:extLst>
              <a:ext uri="{FF2B5EF4-FFF2-40B4-BE49-F238E27FC236}">
                <a16:creationId xmlns:a16="http://schemas.microsoft.com/office/drawing/2014/main" id="{A2E32299-7D76-E745-E39F-CCC13578C45C}"/>
              </a:ext>
            </a:extLst>
          </p:cNvPr>
          <p:cNvSpPr txBox="1"/>
          <p:nvPr/>
        </p:nvSpPr>
        <p:spPr>
          <a:xfrm>
            <a:off x="977900" y="6173742"/>
            <a:ext cx="10574338" cy="338554"/>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sz="900" b="1" dirty="0">
                <a:latin typeface="+mj-lt"/>
              </a:rPr>
              <a:t>1. </a:t>
            </a:r>
            <a:r>
              <a:rPr lang="en-US" sz="900" dirty="0">
                <a:latin typeface="+mj-lt"/>
              </a:rPr>
              <a:t>Caroff SN, et al. </a:t>
            </a:r>
            <a:r>
              <a:rPr lang="en-US" sz="900" i="1" dirty="0">
                <a:latin typeface="+mj-lt"/>
              </a:rPr>
              <a:t>J Clin Psychopharmacol. </a:t>
            </a:r>
            <a:r>
              <a:rPr lang="en-US" sz="900" dirty="0">
                <a:latin typeface="+mj-lt"/>
              </a:rPr>
              <a:t>2020;40(3):259-268. </a:t>
            </a:r>
            <a:r>
              <a:rPr lang="en-US" sz="900" b="1" dirty="0">
                <a:latin typeface="+mj-lt"/>
              </a:rPr>
              <a:t>2.</a:t>
            </a:r>
            <a:r>
              <a:rPr lang="en-US" sz="900" dirty="0">
                <a:latin typeface="+mj-lt"/>
              </a:rPr>
              <a:t> Psychiatry &amp; Behavioral Health Learning Network</a:t>
            </a:r>
            <a:r>
              <a:rPr lang="en-US" sz="900" i="1" dirty="0">
                <a:latin typeface="+mj-lt"/>
              </a:rPr>
              <a:t>.</a:t>
            </a:r>
            <a:r>
              <a:rPr lang="en-US" sz="900" dirty="0">
                <a:latin typeface="+mj-lt"/>
              </a:rPr>
              <a:t> June 15, 2020. Accessed December 6, 2021.</a:t>
            </a:r>
            <a:br>
              <a:rPr lang="en-US" sz="900" dirty="0">
                <a:latin typeface="+mj-lt"/>
              </a:rPr>
            </a:br>
            <a:r>
              <a:rPr lang="en-US" sz="900" dirty="0">
                <a:latin typeface="+mj-lt"/>
              </a:rPr>
              <a:t>https://www.psychcongress.com/multimedia/dr-richard-jackson-assessing-and-monitoring-td-through-telepsychiatry </a:t>
            </a:r>
            <a:r>
              <a:rPr lang="en-US" sz="900" b="1" dirty="0">
                <a:latin typeface="+mj-lt"/>
              </a:rPr>
              <a:t>3</a:t>
            </a:r>
            <a:r>
              <a:rPr lang="en-US" sz="900" dirty="0">
                <a:latin typeface="+mj-lt"/>
              </a:rPr>
              <a:t>. Caroff SM, et al. </a:t>
            </a:r>
            <a:r>
              <a:rPr lang="en-US" sz="900" i="1" dirty="0">
                <a:latin typeface="+mj-lt"/>
              </a:rPr>
              <a:t>Value Health</a:t>
            </a:r>
            <a:r>
              <a:rPr lang="en-US" sz="900" dirty="0">
                <a:latin typeface="+mj-lt"/>
              </a:rPr>
              <a:t>. 2018;21:S1-S268</a:t>
            </a:r>
            <a:r>
              <a:rPr lang="en-US" dirty="0"/>
              <a:t>.</a:t>
            </a:r>
          </a:p>
        </p:txBody>
      </p:sp>
    </p:spTree>
    <p:extLst>
      <p:ext uri="{BB962C8B-B14F-4D97-AF65-F5344CB8AC3E}">
        <p14:creationId xmlns:p14="http://schemas.microsoft.com/office/powerpoint/2010/main" val="10311387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TD Can Result in Social Withdrawal</a:t>
            </a:r>
          </a:p>
        </p:txBody>
      </p:sp>
      <p:sp>
        <p:nvSpPr>
          <p:cNvPr id="19" name="Slide Number Placeholder 18"/>
          <p:cNvSpPr>
            <a:spLocks noGrp="1"/>
          </p:cNvSpPr>
          <p:nvPr>
            <p:ph type="sldNum" sz="quarter" idx="4"/>
          </p:nvPr>
        </p:nvSpPr>
        <p:spPr/>
        <p:txBody>
          <a:bodyPr/>
          <a:lstStyle/>
          <a:p>
            <a:fld id="{F3C1FD0B-2342-48FB-A867-BE1FD0EAA53B}" type="slidenum">
              <a:rPr lang="en-US"/>
              <a:pPr/>
              <a:t>57</a:t>
            </a:fld>
            <a:endParaRPr lang="en-US" dirty="0"/>
          </a:p>
        </p:txBody>
      </p:sp>
      <p:sp>
        <p:nvSpPr>
          <p:cNvPr id="15" name="Text Placeholder 14">
            <a:extLst>
              <a:ext uri="{FF2B5EF4-FFF2-40B4-BE49-F238E27FC236}">
                <a16:creationId xmlns:a16="http://schemas.microsoft.com/office/drawing/2014/main" id="{2350F9C5-D219-1BFD-6A86-54654D7CC311}"/>
              </a:ext>
            </a:extLst>
          </p:cNvPr>
          <p:cNvSpPr>
            <a:spLocks noGrp="1"/>
          </p:cNvSpPr>
          <p:nvPr>
            <p:ph type="body" sz="quarter" idx="10"/>
          </p:nvPr>
        </p:nvSpPr>
        <p:spPr/>
        <p:txBody>
          <a:bodyPr/>
          <a:lstStyle/>
          <a:p>
            <a:r>
              <a:rPr lang="en-US" dirty="0"/>
              <a:t>Burden And Impact of Tardive Dyskinesia</a:t>
            </a:r>
          </a:p>
        </p:txBody>
      </p:sp>
      <p:sp>
        <p:nvSpPr>
          <p:cNvPr id="4" name="Rectangle 3"/>
          <p:cNvSpPr/>
          <p:nvPr/>
        </p:nvSpPr>
        <p:spPr>
          <a:xfrm>
            <a:off x="1136110" y="5049753"/>
            <a:ext cx="9918172" cy="56938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t" anchorCtr="0">
            <a:spAutoFit/>
          </a:bodyPr>
          <a:lstStyle/>
          <a:p>
            <a:pPr algn="ctr" defTabSz="914126">
              <a:spcBef>
                <a:spcPts val="1200"/>
              </a:spcBef>
              <a:buClr>
                <a:srgbClr val="FFFFFF"/>
              </a:buClr>
              <a:defRPr/>
            </a:pPr>
            <a:r>
              <a:rPr lang="en-US" sz="1550" dirty="0">
                <a:solidFill>
                  <a:prstClr val="black"/>
                </a:solidFill>
                <a:latin typeface="+mj-lt"/>
              </a:rPr>
              <a:t>Web-based survey of 416 patients with bipolar disorder, major depressive disorder, or schizophrenia, patients with TD had significantly more social withdrawal due to self-perceived stigma than patients without TD</a:t>
            </a:r>
            <a:endParaRPr lang="en-US" sz="1550" baseline="30000" dirty="0">
              <a:solidFill>
                <a:prstClr val="black"/>
              </a:solidFill>
              <a:latin typeface="+mj-lt"/>
            </a:endParaRPr>
          </a:p>
        </p:txBody>
      </p:sp>
      <p:grpSp>
        <p:nvGrpSpPr>
          <p:cNvPr id="117" name="Group 116"/>
          <p:cNvGrpSpPr/>
          <p:nvPr/>
        </p:nvGrpSpPr>
        <p:grpSpPr>
          <a:xfrm>
            <a:off x="3307314" y="1622538"/>
            <a:ext cx="5542106" cy="3275747"/>
            <a:chOff x="447675" y="1676400"/>
            <a:chExt cx="5543550" cy="3276600"/>
          </a:xfrm>
        </p:grpSpPr>
        <p:graphicFrame>
          <p:nvGraphicFramePr>
            <p:cNvPr id="5" name="Chart 4"/>
            <p:cNvGraphicFramePr/>
            <p:nvPr/>
          </p:nvGraphicFramePr>
          <p:xfrm>
            <a:off x="965739" y="2076450"/>
            <a:ext cx="4699219" cy="28765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070275" y="3360418"/>
              <a:ext cx="856547" cy="307857"/>
            </a:xfrm>
            <a:prstGeom prst="rect">
              <a:avLst/>
            </a:prstGeom>
            <a:noFill/>
          </p:spPr>
          <p:txBody>
            <a:bodyPr wrap="none" rtlCol="0">
              <a:spAutoFit/>
            </a:bodyPr>
            <a:lstStyle/>
            <a:p>
              <a:pPr algn="ctr" defTabSz="914126">
                <a:defRPr/>
              </a:pPr>
              <a:r>
                <a:rPr lang="en-US" sz="1400" i="1" dirty="0">
                  <a:solidFill>
                    <a:prstClr val="black"/>
                  </a:solidFill>
                  <a:latin typeface="+mj-lt"/>
                </a:rPr>
                <a:t>P</a:t>
              </a:r>
              <a:r>
                <a:rPr lang="en-US" sz="1400" dirty="0">
                  <a:solidFill>
                    <a:prstClr val="black"/>
                  </a:solidFill>
                  <a:latin typeface="+mj-lt"/>
                </a:rPr>
                <a:t>&lt;0.001</a:t>
              </a:r>
              <a:endParaRPr lang="en-US" sz="1400" i="1" dirty="0">
                <a:solidFill>
                  <a:prstClr val="black"/>
                </a:solidFill>
                <a:latin typeface="+mj-lt"/>
              </a:endParaRPr>
            </a:p>
          </p:txBody>
        </p:sp>
        <p:cxnSp>
          <p:nvCxnSpPr>
            <p:cNvPr id="7" name="Straight Connector 6"/>
            <p:cNvCxnSpPr/>
            <p:nvPr/>
          </p:nvCxnSpPr>
          <p:spPr>
            <a:xfrm flipV="1">
              <a:off x="5063085" y="3000376"/>
              <a:ext cx="0" cy="1019174"/>
            </a:xfrm>
            <a:prstGeom prst="line">
              <a:avLst/>
            </a:prstGeom>
            <a:ln w="15875"/>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447675" y="1676400"/>
              <a:ext cx="5543550" cy="400110"/>
            </a:xfrm>
            <a:prstGeom prst="rect">
              <a:avLst/>
            </a:prstGeom>
            <a:noFill/>
          </p:spPr>
          <p:txBody>
            <a:bodyPr wrap="square" rtlCol="0">
              <a:spAutoFit/>
            </a:bodyPr>
            <a:lstStyle/>
            <a:p>
              <a:pPr marL="63481" lvl="1" algn="ctr" defTabSz="914126">
                <a:defRPr/>
              </a:pPr>
              <a:r>
                <a:rPr lang="en-US" sz="1999" b="1" dirty="0">
                  <a:solidFill>
                    <a:prstClr val="black"/>
                  </a:solidFill>
                  <a:latin typeface="+mj-lt"/>
                </a:rPr>
                <a:t>SW-ISMI Score</a:t>
              </a:r>
              <a:r>
                <a:rPr lang="en-US" sz="1999" b="1" baseline="30000" dirty="0">
                  <a:solidFill>
                    <a:prstClr val="black"/>
                  </a:solidFill>
                  <a:latin typeface="+mj-lt"/>
                </a:rPr>
                <a:t>a</a:t>
              </a:r>
            </a:p>
          </p:txBody>
        </p:sp>
        <p:grpSp>
          <p:nvGrpSpPr>
            <p:cNvPr id="42" name="Group 41"/>
            <p:cNvGrpSpPr/>
            <p:nvPr/>
          </p:nvGrpSpPr>
          <p:grpSpPr>
            <a:xfrm>
              <a:off x="1478604" y="2183880"/>
              <a:ext cx="2849362" cy="451755"/>
              <a:chOff x="1750978" y="1821120"/>
              <a:chExt cx="2849362" cy="451755"/>
            </a:xfrm>
          </p:grpSpPr>
          <p:grpSp>
            <p:nvGrpSpPr>
              <p:cNvPr id="37" name="Group 36"/>
              <p:cNvGrpSpPr/>
              <p:nvPr/>
            </p:nvGrpSpPr>
            <p:grpSpPr>
              <a:xfrm>
                <a:off x="1750978" y="1821120"/>
                <a:ext cx="2849362" cy="451755"/>
                <a:chOff x="447673" y="3486150"/>
                <a:chExt cx="10193109" cy="1616075"/>
              </a:xfrm>
              <a:solidFill>
                <a:srgbClr val="8CAFBA"/>
              </a:solidFill>
            </p:grpSpPr>
            <p:sp>
              <p:nvSpPr>
                <p:cNvPr id="40" name="Freeform 6"/>
                <p:cNvSpPr>
                  <a:spLocks/>
                </p:cNvSpPr>
                <p:nvPr/>
              </p:nvSpPr>
              <p:spPr bwMode="auto">
                <a:xfrm>
                  <a:off x="8730627" y="3486150"/>
                  <a:ext cx="1910155" cy="1616075"/>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2" h="1000">
                      <a:moveTo>
                        <a:pt x="0" y="679"/>
                      </a:moveTo>
                      <a:cubicBezTo>
                        <a:pt x="0" y="558"/>
                        <a:pt x="0" y="439"/>
                        <a:pt x="0" y="318"/>
                      </a:cubicBezTo>
                      <a:cubicBezTo>
                        <a:pt x="212" y="318"/>
                        <a:pt x="423" y="318"/>
                        <a:pt x="636" y="318"/>
                      </a:cubicBezTo>
                      <a:cubicBezTo>
                        <a:pt x="636" y="315"/>
                        <a:pt x="636" y="312"/>
                        <a:pt x="636" y="309"/>
                      </a:cubicBezTo>
                      <a:cubicBezTo>
                        <a:pt x="636" y="224"/>
                        <a:pt x="636" y="138"/>
                        <a:pt x="636" y="53"/>
                      </a:cubicBezTo>
                      <a:cubicBezTo>
                        <a:pt x="636" y="32"/>
                        <a:pt x="643" y="16"/>
                        <a:pt x="663" y="7"/>
                      </a:cubicBezTo>
                      <a:cubicBezTo>
                        <a:pt x="679" y="0"/>
                        <a:pt x="696" y="2"/>
                        <a:pt x="711" y="13"/>
                      </a:cubicBezTo>
                      <a:cubicBezTo>
                        <a:pt x="713" y="15"/>
                        <a:pt x="715" y="17"/>
                        <a:pt x="716" y="18"/>
                      </a:cubicBezTo>
                      <a:cubicBezTo>
                        <a:pt x="865" y="167"/>
                        <a:pt x="1013" y="315"/>
                        <a:pt x="1162" y="463"/>
                      </a:cubicBezTo>
                      <a:cubicBezTo>
                        <a:pt x="1179" y="480"/>
                        <a:pt x="1182" y="501"/>
                        <a:pt x="1172" y="520"/>
                      </a:cubicBezTo>
                      <a:cubicBezTo>
                        <a:pt x="1169" y="524"/>
                        <a:pt x="1166" y="528"/>
                        <a:pt x="1163" y="532"/>
                      </a:cubicBezTo>
                      <a:cubicBezTo>
                        <a:pt x="1014" y="681"/>
                        <a:pt x="866" y="830"/>
                        <a:pt x="718" y="978"/>
                      </a:cubicBezTo>
                      <a:cubicBezTo>
                        <a:pt x="701" y="996"/>
                        <a:pt x="679" y="1000"/>
                        <a:pt x="660" y="989"/>
                      </a:cubicBezTo>
                      <a:cubicBezTo>
                        <a:pt x="642" y="980"/>
                        <a:pt x="636" y="964"/>
                        <a:pt x="636" y="945"/>
                      </a:cubicBezTo>
                      <a:cubicBezTo>
                        <a:pt x="636" y="861"/>
                        <a:pt x="636" y="777"/>
                        <a:pt x="636" y="692"/>
                      </a:cubicBezTo>
                      <a:cubicBezTo>
                        <a:pt x="636" y="688"/>
                        <a:pt x="636" y="684"/>
                        <a:pt x="636" y="679"/>
                      </a:cubicBezTo>
                      <a:cubicBezTo>
                        <a:pt x="424" y="679"/>
                        <a:pt x="212" y="679"/>
                        <a:pt x="0" y="679"/>
                      </a:cubicBezTo>
                      <a:close/>
                    </a:path>
                  </a:pathLst>
                </a:custGeom>
                <a:solidFill>
                  <a:schemeClr val="accent4"/>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prstClr val="black"/>
                    </a:solidFill>
                    <a:latin typeface="Arial Narrow"/>
                  </a:endParaRPr>
                </a:p>
              </p:txBody>
            </p:sp>
            <p:sp>
              <p:nvSpPr>
                <p:cNvPr id="41" name="Round Same Side Corner Rectangle 40"/>
                <p:cNvSpPr/>
                <p:nvPr/>
              </p:nvSpPr>
              <p:spPr>
                <a:xfrm rot="16200000">
                  <a:off x="4723145" y="-438486"/>
                  <a:ext cx="914400" cy="9465343"/>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prstClr val="white"/>
                    </a:solidFill>
                    <a:latin typeface="Arial Narrow"/>
                  </a:endParaRPr>
                </a:p>
              </p:txBody>
            </p:sp>
          </p:grpSp>
          <p:sp>
            <p:nvSpPr>
              <p:cNvPr id="13" name="TextBox 12"/>
              <p:cNvSpPr txBox="1"/>
              <p:nvPr/>
            </p:nvSpPr>
            <p:spPr>
              <a:xfrm>
                <a:off x="2359404" y="1954686"/>
                <a:ext cx="1560844" cy="184623"/>
              </a:xfrm>
              <a:prstGeom prst="rect">
                <a:avLst/>
              </a:prstGeom>
              <a:noFill/>
            </p:spPr>
            <p:txBody>
              <a:bodyPr wrap="none" lIns="0" tIns="0" rIns="0" bIns="0" rtlCol="0" anchor="ctr" anchorCtr="0">
                <a:noAutofit/>
              </a:bodyPr>
              <a:lstStyle/>
              <a:p>
                <a:pPr algn="ctr" defTabSz="914126">
                  <a:defRPr/>
                </a:pPr>
                <a:r>
                  <a:rPr lang="en-US" sz="1400" b="1" dirty="0">
                    <a:solidFill>
                      <a:prstClr val="white"/>
                    </a:solidFill>
                    <a:latin typeface="+mj-lt"/>
                  </a:rPr>
                  <a:t>More Social Withdrawal</a:t>
                </a:r>
              </a:p>
            </p:txBody>
          </p:sp>
        </p:grpSp>
        <p:grpSp>
          <p:nvGrpSpPr>
            <p:cNvPr id="116" name="Group 115"/>
            <p:cNvGrpSpPr/>
            <p:nvPr/>
          </p:nvGrpSpPr>
          <p:grpSpPr>
            <a:xfrm>
              <a:off x="447675" y="3543300"/>
              <a:ext cx="4132741" cy="859682"/>
              <a:chOff x="447675" y="3543300"/>
              <a:chExt cx="4132741" cy="859682"/>
            </a:xfrm>
          </p:grpSpPr>
          <p:grpSp>
            <p:nvGrpSpPr>
              <p:cNvPr id="105" name="Group 104"/>
              <p:cNvGrpSpPr/>
              <p:nvPr/>
            </p:nvGrpSpPr>
            <p:grpSpPr>
              <a:xfrm rot="5400000">
                <a:off x="2547388" y="2313506"/>
                <a:ext cx="576072" cy="3319272"/>
                <a:chOff x="9256635" y="2933700"/>
                <a:chExt cx="1001139" cy="2285595"/>
              </a:xfrm>
            </p:grpSpPr>
            <p:sp>
              <p:nvSpPr>
                <p:cNvPr id="103" name="Round Same Side Corner Rectangle 102"/>
                <p:cNvSpPr/>
                <p:nvPr/>
              </p:nvSpPr>
              <p:spPr>
                <a:xfrm>
                  <a:off x="9305274" y="2933700"/>
                  <a:ext cx="952500" cy="2285595"/>
                </a:xfrm>
                <a:prstGeom prst="round2SameRect">
                  <a:avLst>
                    <a:gd name="adj1" fmla="val 50000"/>
                    <a:gd name="adj2" fmla="val 0"/>
                  </a:avLst>
                </a:prstGeom>
                <a:solidFill>
                  <a:schemeClr val="accent5">
                    <a:lumMod val="50000"/>
                  </a:schemeClr>
                </a:solidFill>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prstClr val="white"/>
                    </a:solidFill>
                    <a:latin typeface="Arial Narrow"/>
                  </a:endParaRPr>
                </a:p>
              </p:txBody>
            </p:sp>
            <p:sp>
              <p:nvSpPr>
                <p:cNvPr id="104" name="Round Same Side Corner Rectangle 103"/>
                <p:cNvSpPr/>
                <p:nvPr/>
              </p:nvSpPr>
              <p:spPr>
                <a:xfrm>
                  <a:off x="9256635" y="2933700"/>
                  <a:ext cx="952500" cy="2285595"/>
                </a:xfrm>
                <a:prstGeom prst="round2SameRect">
                  <a:avLst>
                    <a:gd name="adj1" fmla="val 50000"/>
                    <a:gd name="adj2" fmla="val 0"/>
                  </a:avLst>
                </a:prstGeom>
                <a:solidFill>
                  <a:schemeClr val="accent5">
                    <a:lumMod val="75000"/>
                  </a:schemeClr>
                </a:solidFill>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prstClr val="white"/>
                    </a:solidFill>
                    <a:latin typeface="Arial Narrow"/>
                  </a:endParaRPr>
                </a:p>
              </p:txBody>
            </p:sp>
          </p:grpSp>
          <p:sp>
            <p:nvSpPr>
              <p:cNvPr id="85" name="Rounded Rectangle 84"/>
              <p:cNvSpPr/>
              <p:nvPr/>
            </p:nvSpPr>
            <p:spPr>
              <a:xfrm>
                <a:off x="447675" y="3543300"/>
                <a:ext cx="821320" cy="859682"/>
              </a:xfrm>
              <a:prstGeom prst="roundRect">
                <a:avLst>
                  <a:gd name="adj" fmla="val 20784"/>
                </a:avLst>
              </a:prstGeom>
              <a:solidFill>
                <a:schemeClr val="bg1"/>
              </a:solidFill>
              <a:ln>
                <a:noFill/>
              </a:ln>
              <a:effectLst>
                <a:innerShdw blurRad="76200">
                  <a:schemeClr val="accent5">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914126">
                  <a:lnSpc>
                    <a:spcPts val="1899"/>
                  </a:lnSpc>
                  <a:defRPr/>
                </a:pPr>
                <a:r>
                  <a:rPr lang="en-US" sz="1400" b="1" dirty="0">
                    <a:solidFill>
                      <a:schemeClr val="accent5">
                        <a:lumMod val="75000"/>
                      </a:schemeClr>
                    </a:solidFill>
                    <a:latin typeface="+mj-lt"/>
                  </a:rPr>
                  <a:t>Non-TD</a:t>
                </a:r>
                <a:br>
                  <a:rPr lang="en-US" sz="1400" b="1" dirty="0">
                    <a:solidFill>
                      <a:schemeClr val="accent5">
                        <a:lumMod val="75000"/>
                      </a:schemeClr>
                    </a:solidFill>
                    <a:latin typeface="+mj-lt"/>
                  </a:rPr>
                </a:br>
                <a:r>
                  <a:rPr lang="en-US" sz="1400" b="1" dirty="0">
                    <a:solidFill>
                      <a:schemeClr val="accent5">
                        <a:lumMod val="75000"/>
                      </a:schemeClr>
                    </a:solidFill>
                    <a:latin typeface="+mj-lt"/>
                  </a:rPr>
                  <a:t>Group</a:t>
                </a:r>
              </a:p>
            </p:txBody>
          </p:sp>
          <p:grpSp>
            <p:nvGrpSpPr>
              <p:cNvPr id="99" name="Group 98"/>
              <p:cNvGrpSpPr/>
              <p:nvPr/>
            </p:nvGrpSpPr>
            <p:grpSpPr>
              <a:xfrm>
                <a:off x="4437365" y="3929665"/>
                <a:ext cx="143051" cy="86953"/>
                <a:chOff x="4743100" y="3054544"/>
                <a:chExt cx="143051" cy="86953"/>
              </a:xfrm>
            </p:grpSpPr>
            <p:cxnSp>
              <p:nvCxnSpPr>
                <p:cNvPr id="100" name="Straight Connector 99"/>
                <p:cNvCxnSpPr/>
                <p:nvPr/>
              </p:nvCxnSpPr>
              <p:spPr>
                <a:xfrm>
                  <a:off x="4749644" y="3098020"/>
                  <a:ext cx="13650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4743100" y="3054544"/>
                  <a:ext cx="0" cy="8695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886151" y="3054544"/>
                  <a:ext cx="0" cy="8695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252098" y="3803864"/>
                <a:ext cx="696204" cy="307857"/>
              </a:xfrm>
              <a:prstGeom prst="rect">
                <a:avLst/>
              </a:prstGeom>
              <a:noFill/>
            </p:spPr>
            <p:txBody>
              <a:bodyPr wrap="none" rtlCol="0">
                <a:spAutoFit/>
              </a:bodyPr>
              <a:lstStyle/>
              <a:p>
                <a:pPr algn="ctr" defTabSz="914126">
                  <a:defRPr/>
                </a:pPr>
                <a:r>
                  <a:rPr lang="en-US" sz="1400" b="1" dirty="0">
                    <a:solidFill>
                      <a:prstClr val="white"/>
                    </a:solidFill>
                    <a:latin typeface="+mj-lt"/>
                  </a:rPr>
                  <a:t>n=219</a:t>
                </a:r>
              </a:p>
            </p:txBody>
          </p:sp>
        </p:grpSp>
        <p:grpSp>
          <p:nvGrpSpPr>
            <p:cNvPr id="115" name="Group 114"/>
            <p:cNvGrpSpPr/>
            <p:nvPr/>
          </p:nvGrpSpPr>
          <p:grpSpPr>
            <a:xfrm>
              <a:off x="447675" y="2588774"/>
              <a:ext cx="4438476" cy="859682"/>
              <a:chOff x="447675" y="2588774"/>
              <a:chExt cx="4438476" cy="859682"/>
            </a:xfrm>
          </p:grpSpPr>
          <p:grpSp>
            <p:nvGrpSpPr>
              <p:cNvPr id="78" name="Group 77"/>
              <p:cNvGrpSpPr/>
              <p:nvPr/>
            </p:nvGrpSpPr>
            <p:grpSpPr>
              <a:xfrm rot="5400000">
                <a:off x="2698592" y="1206209"/>
                <a:ext cx="579203" cy="3624811"/>
                <a:chOff x="7399260" y="2509534"/>
                <a:chExt cx="1001139" cy="2638425"/>
              </a:xfrm>
            </p:grpSpPr>
            <p:sp>
              <p:nvSpPr>
                <p:cNvPr id="81" name="Round Same Side Corner Rectangle 80"/>
                <p:cNvSpPr/>
                <p:nvPr/>
              </p:nvSpPr>
              <p:spPr>
                <a:xfrm>
                  <a:off x="7447899" y="2509534"/>
                  <a:ext cx="952500" cy="2638425"/>
                </a:xfrm>
                <a:prstGeom prst="round2SameRect">
                  <a:avLst>
                    <a:gd name="adj1" fmla="val 50000"/>
                    <a:gd name="adj2" fmla="val 0"/>
                  </a:avLst>
                </a:prstGeom>
                <a:solidFill>
                  <a:schemeClr val="accent1">
                    <a:lumMod val="50000"/>
                  </a:schemeClr>
                </a:solidFill>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prstClr val="white"/>
                    </a:solidFill>
                    <a:latin typeface="Arial Narrow"/>
                  </a:endParaRPr>
                </a:p>
              </p:txBody>
            </p:sp>
            <p:sp>
              <p:nvSpPr>
                <p:cNvPr id="82" name="Round Same Side Corner Rectangle 81"/>
                <p:cNvSpPr/>
                <p:nvPr/>
              </p:nvSpPr>
              <p:spPr>
                <a:xfrm>
                  <a:off x="7399260" y="2509534"/>
                  <a:ext cx="952500" cy="2638425"/>
                </a:xfrm>
                <a:prstGeom prst="round2SameRect">
                  <a:avLst>
                    <a:gd name="adj1" fmla="val 50000"/>
                    <a:gd name="adj2" fmla="val 0"/>
                  </a:avLst>
                </a:prstGeom>
                <a:solidFill>
                  <a:schemeClr val="accent1"/>
                </a:solidFill>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prstClr val="white"/>
                    </a:solidFill>
                    <a:latin typeface="Arial Narrow"/>
                  </a:endParaRPr>
                </a:p>
              </p:txBody>
            </p:sp>
          </p:grpSp>
          <p:sp>
            <p:nvSpPr>
              <p:cNvPr id="79" name="Rounded Rectangle 78"/>
              <p:cNvSpPr/>
              <p:nvPr/>
            </p:nvSpPr>
            <p:spPr>
              <a:xfrm>
                <a:off x="447675" y="2588774"/>
                <a:ext cx="821320" cy="859682"/>
              </a:xfrm>
              <a:prstGeom prst="roundRect">
                <a:avLst>
                  <a:gd name="adj" fmla="val 20784"/>
                </a:avLst>
              </a:prstGeom>
              <a:solidFill>
                <a:schemeClr val="bg1"/>
              </a:solidFill>
              <a:ln>
                <a:noFill/>
              </a:ln>
              <a:effectLst>
                <a:innerShdw blurRad="76200">
                  <a:schemeClr val="accent1"/>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914126">
                  <a:lnSpc>
                    <a:spcPts val="1899"/>
                  </a:lnSpc>
                  <a:defRPr/>
                </a:pPr>
                <a:r>
                  <a:rPr lang="en-US" sz="1400" b="1" dirty="0">
                    <a:solidFill>
                      <a:schemeClr val="accent1"/>
                    </a:solidFill>
                    <a:latin typeface="+mj-lt"/>
                  </a:rPr>
                  <a:t>TD</a:t>
                </a:r>
                <a:br>
                  <a:rPr lang="en-US" sz="1400" b="1" dirty="0">
                    <a:solidFill>
                      <a:schemeClr val="accent1"/>
                    </a:solidFill>
                    <a:latin typeface="+mj-lt"/>
                  </a:rPr>
                </a:br>
                <a:r>
                  <a:rPr lang="en-US" sz="1400" b="1" dirty="0">
                    <a:solidFill>
                      <a:schemeClr val="accent1"/>
                    </a:solidFill>
                    <a:latin typeface="+mj-lt"/>
                  </a:rPr>
                  <a:t>Group</a:t>
                </a:r>
              </a:p>
            </p:txBody>
          </p:sp>
          <p:grpSp>
            <p:nvGrpSpPr>
              <p:cNvPr id="98" name="Group 97"/>
              <p:cNvGrpSpPr/>
              <p:nvPr/>
            </p:nvGrpSpPr>
            <p:grpSpPr>
              <a:xfrm>
                <a:off x="4743100" y="2975139"/>
                <a:ext cx="143051" cy="86953"/>
                <a:chOff x="4743100" y="3054544"/>
                <a:chExt cx="143051" cy="86953"/>
              </a:xfrm>
            </p:grpSpPr>
            <p:cxnSp>
              <p:nvCxnSpPr>
                <p:cNvPr id="92" name="Straight Connector 91"/>
                <p:cNvCxnSpPr/>
                <p:nvPr/>
              </p:nvCxnSpPr>
              <p:spPr>
                <a:xfrm>
                  <a:off x="4749644" y="3098020"/>
                  <a:ext cx="13650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743100" y="3054544"/>
                  <a:ext cx="0" cy="8695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886151" y="3054544"/>
                  <a:ext cx="0" cy="8695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252098" y="2849338"/>
                <a:ext cx="696204" cy="307857"/>
              </a:xfrm>
              <a:prstGeom prst="rect">
                <a:avLst/>
              </a:prstGeom>
              <a:noFill/>
            </p:spPr>
            <p:txBody>
              <a:bodyPr wrap="none" rtlCol="0">
                <a:spAutoFit/>
              </a:bodyPr>
              <a:lstStyle/>
              <a:p>
                <a:pPr algn="ctr" defTabSz="914126">
                  <a:defRPr/>
                </a:pPr>
                <a:r>
                  <a:rPr lang="en-US" sz="1400" b="1" dirty="0">
                    <a:solidFill>
                      <a:prstClr val="white"/>
                    </a:solidFill>
                    <a:latin typeface="+mj-lt"/>
                  </a:rPr>
                  <a:t>n=197</a:t>
                </a:r>
              </a:p>
            </p:txBody>
          </p:sp>
        </p:grpSp>
      </p:grpSp>
      <p:sp>
        <p:nvSpPr>
          <p:cNvPr id="43" name="TextBox 42">
            <a:extLst>
              <a:ext uri="{FF2B5EF4-FFF2-40B4-BE49-F238E27FC236}">
                <a16:creationId xmlns:a16="http://schemas.microsoft.com/office/drawing/2014/main" id="{B2823E8C-5CCB-7BAB-AB46-237478A9FF1A}"/>
              </a:ext>
            </a:extLst>
          </p:cNvPr>
          <p:cNvSpPr txBox="1"/>
          <p:nvPr/>
        </p:nvSpPr>
        <p:spPr>
          <a:xfrm>
            <a:off x="977900" y="6173742"/>
            <a:ext cx="10574338" cy="338554"/>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spcAft>
                <a:spcPts val="300"/>
              </a:spcAft>
              <a:defRPr/>
            </a:pPr>
            <a:r>
              <a:rPr lang="en-US" sz="1050" b="1" baseline="30000" dirty="0">
                <a:latin typeface="+mj-lt"/>
              </a:rPr>
              <a:t>a</a:t>
            </a:r>
            <a:r>
              <a:rPr lang="en-US" sz="1050" b="1" dirty="0">
                <a:latin typeface="+mj-lt"/>
              </a:rPr>
              <a:t>The SW-ISMI is a 6-item short form of the 29-item ISMI survey that measures exacerbation of mental illness stigma on social functioning due to TD.</a:t>
            </a:r>
          </a:p>
          <a:p>
            <a:pPr marL="0">
              <a:spcAft>
                <a:spcPts val="300"/>
              </a:spcAft>
              <a:defRPr/>
            </a:pPr>
            <a:r>
              <a:rPr lang="en-US" sz="900" b="1" dirty="0">
                <a:latin typeface="+mj-lt"/>
              </a:rPr>
              <a:t>SW-ISMI, Social Withdrawal subscale of the Internalized Stigma of Mental Illness Scale.</a:t>
            </a:r>
          </a:p>
          <a:p>
            <a:pPr marL="0">
              <a:spcAft>
                <a:spcPts val="300"/>
              </a:spcAft>
              <a:defRPr/>
            </a:pPr>
            <a:r>
              <a:rPr lang="en-US" dirty="0">
                <a:solidFill>
                  <a:prstClr val="black"/>
                </a:solidFill>
                <a:latin typeface="+mn-lt"/>
              </a:rPr>
              <a:t>McEvoy J, et al</a:t>
            </a:r>
            <a:r>
              <a:rPr lang="en-US" i="1" dirty="0">
                <a:solidFill>
                  <a:prstClr val="black"/>
                </a:solidFill>
                <a:latin typeface="+mn-lt"/>
              </a:rPr>
              <a:t>. Qual Life Res</a:t>
            </a:r>
            <a:r>
              <a:rPr lang="en-US" dirty="0">
                <a:solidFill>
                  <a:prstClr val="black"/>
                </a:solidFill>
                <a:latin typeface="+mn-lt"/>
              </a:rPr>
              <a:t>. 2019;28(12):3303-3312</a:t>
            </a:r>
            <a:r>
              <a:rPr lang="en-US" dirty="0"/>
              <a:t>.</a:t>
            </a:r>
          </a:p>
        </p:txBody>
      </p:sp>
    </p:spTree>
    <p:extLst>
      <p:ext uri="{BB962C8B-B14F-4D97-AF65-F5344CB8AC3E}">
        <p14:creationId xmlns:p14="http://schemas.microsoft.com/office/powerpoint/2010/main" val="3252424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Patients With Probable or Possible TD Are Aware of and Embarrassed by Abnormal Movements</a:t>
            </a:r>
          </a:p>
        </p:txBody>
      </p:sp>
      <p:sp>
        <p:nvSpPr>
          <p:cNvPr id="22" name="Content Placeholder 14"/>
          <p:cNvSpPr>
            <a:spLocks noGrp="1"/>
          </p:cNvSpPr>
          <p:nvPr>
            <p:ph idx="1"/>
          </p:nvPr>
        </p:nvSpPr>
        <p:spPr>
          <a:xfrm>
            <a:off x="978596" y="1699418"/>
            <a:ext cx="10573642" cy="355719"/>
          </a:xfrm>
        </p:spPr>
        <p:txBody>
          <a:bodyPr/>
          <a:lstStyle/>
          <a:p>
            <a:pPr marL="0" indent="0">
              <a:buNone/>
            </a:pPr>
            <a:r>
              <a:rPr lang="en-US" b="1" dirty="0"/>
              <a:t>Among a sample of 204 patients with clinician-confirmed probable or possible TD:</a:t>
            </a:r>
          </a:p>
        </p:txBody>
      </p:sp>
      <p:sp>
        <p:nvSpPr>
          <p:cNvPr id="8" name="Slide Number Placeholder 7"/>
          <p:cNvSpPr>
            <a:spLocks noGrp="1"/>
          </p:cNvSpPr>
          <p:nvPr>
            <p:ph type="sldNum" sz="quarter" idx="4"/>
          </p:nvPr>
        </p:nvSpPr>
        <p:spPr/>
        <p:txBody>
          <a:bodyPr/>
          <a:lstStyle/>
          <a:p>
            <a:fld id="{F3C1FD0B-2342-48FB-A867-BE1FD0EAA53B}" type="slidenum">
              <a:rPr lang="en-US"/>
              <a:pPr/>
              <a:t>58</a:t>
            </a:fld>
            <a:endParaRPr lang="en-US" dirty="0"/>
          </a:p>
        </p:txBody>
      </p:sp>
      <p:sp>
        <p:nvSpPr>
          <p:cNvPr id="7" name="Text Placeholder 6">
            <a:extLst>
              <a:ext uri="{FF2B5EF4-FFF2-40B4-BE49-F238E27FC236}">
                <a16:creationId xmlns:a16="http://schemas.microsoft.com/office/drawing/2014/main" id="{1085293B-9615-A23B-D693-AAF0312A2557}"/>
              </a:ext>
            </a:extLst>
          </p:cNvPr>
          <p:cNvSpPr>
            <a:spLocks noGrp="1"/>
          </p:cNvSpPr>
          <p:nvPr>
            <p:ph type="body" sz="quarter" idx="10"/>
          </p:nvPr>
        </p:nvSpPr>
        <p:spPr/>
        <p:txBody>
          <a:bodyPr/>
          <a:lstStyle/>
          <a:p>
            <a:r>
              <a:rPr lang="en-US" dirty="0"/>
              <a:t>Burden And Impact of Tardive Dyskinesia</a:t>
            </a:r>
          </a:p>
        </p:txBody>
      </p:sp>
      <p:sp>
        <p:nvSpPr>
          <p:cNvPr id="28" name="Freeform 322">
            <a:extLst>
              <a:ext uri="{FF2B5EF4-FFF2-40B4-BE49-F238E27FC236}">
                <a16:creationId xmlns:a16="http://schemas.microsoft.com/office/drawing/2014/main" id="{776CDC84-9947-0808-09C8-6202A420D471}"/>
              </a:ext>
            </a:extLst>
          </p:cNvPr>
          <p:cNvSpPr>
            <a:spLocks/>
          </p:cNvSpPr>
          <p:nvPr/>
        </p:nvSpPr>
        <p:spPr bwMode="auto">
          <a:xfrm>
            <a:off x="5456661" y="2285788"/>
            <a:ext cx="1088994" cy="3179384"/>
          </a:xfrm>
          <a:custGeom>
            <a:avLst/>
            <a:gdLst>
              <a:gd name="T0" fmla="*/ 98 w 387"/>
              <a:gd name="T1" fmla="*/ 355 h 1130"/>
              <a:gd name="T2" fmla="*/ 53 w 387"/>
              <a:gd name="T3" fmla="*/ 479 h 1130"/>
              <a:gd name="T4" fmla="*/ 29 w 387"/>
              <a:gd name="T5" fmla="*/ 576 h 1130"/>
              <a:gd name="T6" fmla="*/ 28 w 387"/>
              <a:gd name="T7" fmla="*/ 623 h 1130"/>
              <a:gd name="T8" fmla="*/ 1 w 387"/>
              <a:gd name="T9" fmla="*/ 584 h 1130"/>
              <a:gd name="T10" fmla="*/ 8 w 387"/>
              <a:gd name="T11" fmla="*/ 520 h 1130"/>
              <a:gd name="T12" fmla="*/ 25 w 387"/>
              <a:gd name="T13" fmla="*/ 403 h 1130"/>
              <a:gd name="T14" fmla="*/ 43 w 387"/>
              <a:gd name="T15" fmla="*/ 339 h 1130"/>
              <a:gd name="T16" fmla="*/ 64 w 387"/>
              <a:gd name="T17" fmla="*/ 231 h 1130"/>
              <a:gd name="T18" fmla="*/ 132 w 387"/>
              <a:gd name="T19" fmla="*/ 188 h 1130"/>
              <a:gd name="T20" fmla="*/ 142 w 387"/>
              <a:gd name="T21" fmla="*/ 131 h 1130"/>
              <a:gd name="T22" fmla="*/ 133 w 387"/>
              <a:gd name="T23" fmla="*/ 45 h 1130"/>
              <a:gd name="T24" fmla="*/ 185 w 387"/>
              <a:gd name="T25" fmla="*/ 1 h 1130"/>
              <a:gd name="T26" fmla="*/ 260 w 387"/>
              <a:gd name="T27" fmla="*/ 67 h 1130"/>
              <a:gd name="T28" fmla="*/ 259 w 387"/>
              <a:gd name="T29" fmla="*/ 144 h 1130"/>
              <a:gd name="T30" fmla="*/ 302 w 387"/>
              <a:gd name="T31" fmla="*/ 166 h 1130"/>
              <a:gd name="T32" fmla="*/ 305 w 387"/>
              <a:gd name="T33" fmla="*/ 173 h 1130"/>
              <a:gd name="T34" fmla="*/ 271 w 387"/>
              <a:gd name="T35" fmla="*/ 192 h 1130"/>
              <a:gd name="T36" fmla="*/ 327 w 387"/>
              <a:gd name="T37" fmla="*/ 235 h 1130"/>
              <a:gd name="T38" fmla="*/ 347 w 387"/>
              <a:gd name="T39" fmla="*/ 330 h 1130"/>
              <a:gd name="T40" fmla="*/ 374 w 387"/>
              <a:gd name="T41" fmla="*/ 437 h 1130"/>
              <a:gd name="T42" fmla="*/ 385 w 387"/>
              <a:gd name="T43" fmla="*/ 565 h 1130"/>
              <a:gd name="T44" fmla="*/ 380 w 387"/>
              <a:gd name="T45" fmla="*/ 610 h 1130"/>
              <a:gd name="T46" fmla="*/ 365 w 387"/>
              <a:gd name="T47" fmla="*/ 627 h 1130"/>
              <a:gd name="T48" fmla="*/ 363 w 387"/>
              <a:gd name="T49" fmla="*/ 607 h 1130"/>
              <a:gd name="T50" fmla="*/ 351 w 387"/>
              <a:gd name="T51" fmla="*/ 539 h 1130"/>
              <a:gd name="T52" fmla="*/ 314 w 387"/>
              <a:gd name="T53" fmla="*/ 433 h 1130"/>
              <a:gd name="T54" fmla="*/ 286 w 387"/>
              <a:gd name="T55" fmla="*/ 333 h 1130"/>
              <a:gd name="T56" fmla="*/ 317 w 387"/>
              <a:gd name="T57" fmla="*/ 468 h 1130"/>
              <a:gd name="T58" fmla="*/ 329 w 387"/>
              <a:gd name="T59" fmla="*/ 532 h 1130"/>
              <a:gd name="T60" fmla="*/ 306 w 387"/>
              <a:gd name="T61" fmla="*/ 706 h 1130"/>
              <a:gd name="T62" fmla="*/ 287 w 387"/>
              <a:gd name="T63" fmla="*/ 794 h 1130"/>
              <a:gd name="T64" fmla="*/ 288 w 387"/>
              <a:gd name="T65" fmla="*/ 859 h 1130"/>
              <a:gd name="T66" fmla="*/ 247 w 387"/>
              <a:gd name="T67" fmla="*/ 1014 h 1130"/>
              <a:gd name="T68" fmla="*/ 253 w 387"/>
              <a:gd name="T69" fmla="*/ 1108 h 1130"/>
              <a:gd name="T70" fmla="*/ 248 w 387"/>
              <a:gd name="T71" fmla="*/ 1125 h 1130"/>
              <a:gd name="T72" fmla="*/ 221 w 387"/>
              <a:gd name="T73" fmla="*/ 1122 h 1130"/>
              <a:gd name="T74" fmla="*/ 201 w 387"/>
              <a:gd name="T75" fmla="*/ 1081 h 1130"/>
              <a:gd name="T76" fmla="*/ 205 w 387"/>
              <a:gd name="T77" fmla="*/ 1002 h 1130"/>
              <a:gd name="T78" fmla="*/ 205 w 387"/>
              <a:gd name="T79" fmla="*/ 821 h 1130"/>
              <a:gd name="T80" fmla="*/ 197 w 387"/>
              <a:gd name="T81" fmla="*/ 722 h 1130"/>
              <a:gd name="T82" fmla="*/ 201 w 387"/>
              <a:gd name="T83" fmla="*/ 596 h 1130"/>
              <a:gd name="T84" fmla="*/ 193 w 387"/>
              <a:gd name="T85" fmla="*/ 584 h 1130"/>
              <a:gd name="T86" fmla="*/ 190 w 387"/>
              <a:gd name="T87" fmla="*/ 603 h 1130"/>
              <a:gd name="T88" fmla="*/ 192 w 387"/>
              <a:gd name="T89" fmla="*/ 723 h 1130"/>
              <a:gd name="T90" fmla="*/ 184 w 387"/>
              <a:gd name="T91" fmla="*/ 811 h 1130"/>
              <a:gd name="T92" fmla="*/ 189 w 387"/>
              <a:gd name="T93" fmla="*/ 899 h 1130"/>
              <a:gd name="T94" fmla="*/ 186 w 387"/>
              <a:gd name="T95" fmla="*/ 1039 h 1130"/>
              <a:gd name="T96" fmla="*/ 187 w 387"/>
              <a:gd name="T97" fmla="*/ 1091 h 1130"/>
              <a:gd name="T98" fmla="*/ 159 w 387"/>
              <a:gd name="T99" fmla="*/ 1126 h 1130"/>
              <a:gd name="T100" fmla="*/ 138 w 387"/>
              <a:gd name="T101" fmla="*/ 1107 h 1130"/>
              <a:gd name="T102" fmla="*/ 151 w 387"/>
              <a:gd name="T103" fmla="*/ 1071 h 1130"/>
              <a:gd name="T104" fmla="*/ 117 w 387"/>
              <a:gd name="T105" fmla="*/ 934 h 1130"/>
              <a:gd name="T106" fmla="*/ 101 w 387"/>
              <a:gd name="T107" fmla="*/ 809 h 1130"/>
              <a:gd name="T108" fmla="*/ 98 w 387"/>
              <a:gd name="T109" fmla="*/ 741 h 1130"/>
              <a:gd name="T110" fmla="*/ 55 w 387"/>
              <a:gd name="T111" fmla="*/ 573 h 1130"/>
              <a:gd name="T112" fmla="*/ 67 w 387"/>
              <a:gd name="T113" fmla="*/ 496 h 1130"/>
              <a:gd name="T114" fmla="*/ 103 w 387"/>
              <a:gd name="T115" fmla="*/ 388 h 1130"/>
              <a:gd name="T116" fmla="*/ 105 w 387"/>
              <a:gd name="T117" fmla="*/ 335 h 1130"/>
              <a:gd name="T118" fmla="*/ 103 w 387"/>
              <a:gd name="T119" fmla="*/ 333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7" h="1130">
                <a:moveTo>
                  <a:pt x="103" y="333"/>
                </a:moveTo>
                <a:cubicBezTo>
                  <a:pt x="102" y="340"/>
                  <a:pt x="100" y="347"/>
                  <a:pt x="98" y="355"/>
                </a:cubicBezTo>
                <a:cubicBezTo>
                  <a:pt x="94" y="381"/>
                  <a:pt x="88" y="407"/>
                  <a:pt x="76" y="432"/>
                </a:cubicBezTo>
                <a:cubicBezTo>
                  <a:pt x="68" y="447"/>
                  <a:pt x="60" y="463"/>
                  <a:pt x="53" y="479"/>
                </a:cubicBezTo>
                <a:cubicBezTo>
                  <a:pt x="45" y="497"/>
                  <a:pt x="39" y="516"/>
                  <a:pt x="39" y="536"/>
                </a:cubicBezTo>
                <a:cubicBezTo>
                  <a:pt x="38" y="550"/>
                  <a:pt x="35" y="563"/>
                  <a:pt x="29" y="576"/>
                </a:cubicBezTo>
                <a:cubicBezTo>
                  <a:pt x="24" y="586"/>
                  <a:pt x="25" y="596"/>
                  <a:pt x="27" y="606"/>
                </a:cubicBezTo>
                <a:cubicBezTo>
                  <a:pt x="28" y="612"/>
                  <a:pt x="28" y="617"/>
                  <a:pt x="28" y="623"/>
                </a:cubicBezTo>
                <a:cubicBezTo>
                  <a:pt x="28" y="627"/>
                  <a:pt x="23" y="629"/>
                  <a:pt x="21" y="626"/>
                </a:cubicBezTo>
                <a:cubicBezTo>
                  <a:pt x="11" y="614"/>
                  <a:pt x="0" y="601"/>
                  <a:pt x="1" y="584"/>
                </a:cubicBezTo>
                <a:cubicBezTo>
                  <a:pt x="1" y="580"/>
                  <a:pt x="1" y="577"/>
                  <a:pt x="2" y="574"/>
                </a:cubicBezTo>
                <a:cubicBezTo>
                  <a:pt x="7" y="556"/>
                  <a:pt x="8" y="538"/>
                  <a:pt x="8" y="520"/>
                </a:cubicBezTo>
                <a:cubicBezTo>
                  <a:pt x="9" y="504"/>
                  <a:pt x="10" y="488"/>
                  <a:pt x="11" y="472"/>
                </a:cubicBezTo>
                <a:cubicBezTo>
                  <a:pt x="13" y="449"/>
                  <a:pt x="17" y="426"/>
                  <a:pt x="25" y="403"/>
                </a:cubicBezTo>
                <a:cubicBezTo>
                  <a:pt x="29" y="389"/>
                  <a:pt x="35" y="375"/>
                  <a:pt x="40" y="361"/>
                </a:cubicBezTo>
                <a:cubicBezTo>
                  <a:pt x="42" y="354"/>
                  <a:pt x="43" y="347"/>
                  <a:pt x="43" y="339"/>
                </a:cubicBezTo>
                <a:cubicBezTo>
                  <a:pt x="43" y="320"/>
                  <a:pt x="45" y="300"/>
                  <a:pt x="49" y="281"/>
                </a:cubicBezTo>
                <a:cubicBezTo>
                  <a:pt x="53" y="264"/>
                  <a:pt x="58" y="248"/>
                  <a:pt x="64" y="231"/>
                </a:cubicBezTo>
                <a:cubicBezTo>
                  <a:pt x="71" y="214"/>
                  <a:pt x="84" y="204"/>
                  <a:pt x="101" y="199"/>
                </a:cubicBezTo>
                <a:cubicBezTo>
                  <a:pt x="111" y="195"/>
                  <a:pt x="121" y="191"/>
                  <a:pt x="132" y="188"/>
                </a:cubicBezTo>
                <a:cubicBezTo>
                  <a:pt x="144" y="184"/>
                  <a:pt x="147" y="175"/>
                  <a:pt x="147" y="164"/>
                </a:cubicBezTo>
                <a:cubicBezTo>
                  <a:pt x="148" y="153"/>
                  <a:pt x="145" y="142"/>
                  <a:pt x="142" y="131"/>
                </a:cubicBezTo>
                <a:cubicBezTo>
                  <a:pt x="138" y="118"/>
                  <a:pt x="133" y="105"/>
                  <a:pt x="130" y="91"/>
                </a:cubicBezTo>
                <a:cubicBezTo>
                  <a:pt x="126" y="76"/>
                  <a:pt x="127" y="60"/>
                  <a:pt x="133" y="45"/>
                </a:cubicBezTo>
                <a:cubicBezTo>
                  <a:pt x="136" y="37"/>
                  <a:pt x="139" y="29"/>
                  <a:pt x="144" y="22"/>
                </a:cubicBezTo>
                <a:cubicBezTo>
                  <a:pt x="154" y="8"/>
                  <a:pt x="168" y="2"/>
                  <a:pt x="185" y="1"/>
                </a:cubicBezTo>
                <a:cubicBezTo>
                  <a:pt x="203" y="0"/>
                  <a:pt x="220" y="2"/>
                  <a:pt x="234" y="14"/>
                </a:cubicBezTo>
                <a:cubicBezTo>
                  <a:pt x="251" y="27"/>
                  <a:pt x="261" y="45"/>
                  <a:pt x="260" y="67"/>
                </a:cubicBezTo>
                <a:cubicBezTo>
                  <a:pt x="259" y="83"/>
                  <a:pt x="257" y="100"/>
                  <a:pt x="256" y="116"/>
                </a:cubicBezTo>
                <a:cubicBezTo>
                  <a:pt x="256" y="126"/>
                  <a:pt x="257" y="135"/>
                  <a:pt x="259" y="144"/>
                </a:cubicBezTo>
                <a:cubicBezTo>
                  <a:pt x="263" y="160"/>
                  <a:pt x="275" y="168"/>
                  <a:pt x="291" y="167"/>
                </a:cubicBezTo>
                <a:cubicBezTo>
                  <a:pt x="294" y="167"/>
                  <a:pt x="298" y="166"/>
                  <a:pt x="302" y="166"/>
                </a:cubicBezTo>
                <a:cubicBezTo>
                  <a:pt x="304" y="166"/>
                  <a:pt x="305" y="167"/>
                  <a:pt x="307" y="168"/>
                </a:cubicBezTo>
                <a:cubicBezTo>
                  <a:pt x="306" y="170"/>
                  <a:pt x="306" y="172"/>
                  <a:pt x="305" y="173"/>
                </a:cubicBezTo>
                <a:cubicBezTo>
                  <a:pt x="295" y="180"/>
                  <a:pt x="285" y="187"/>
                  <a:pt x="273" y="191"/>
                </a:cubicBezTo>
                <a:cubicBezTo>
                  <a:pt x="273" y="191"/>
                  <a:pt x="272" y="191"/>
                  <a:pt x="271" y="192"/>
                </a:cubicBezTo>
                <a:cubicBezTo>
                  <a:pt x="277" y="195"/>
                  <a:pt x="282" y="197"/>
                  <a:pt x="288" y="198"/>
                </a:cubicBezTo>
                <a:cubicBezTo>
                  <a:pt x="307" y="205"/>
                  <a:pt x="320" y="216"/>
                  <a:pt x="327" y="235"/>
                </a:cubicBezTo>
                <a:cubicBezTo>
                  <a:pt x="334" y="255"/>
                  <a:pt x="340" y="275"/>
                  <a:pt x="343" y="295"/>
                </a:cubicBezTo>
                <a:cubicBezTo>
                  <a:pt x="346" y="307"/>
                  <a:pt x="347" y="319"/>
                  <a:pt x="347" y="330"/>
                </a:cubicBezTo>
                <a:cubicBezTo>
                  <a:pt x="347" y="348"/>
                  <a:pt x="351" y="364"/>
                  <a:pt x="358" y="381"/>
                </a:cubicBezTo>
                <a:cubicBezTo>
                  <a:pt x="365" y="399"/>
                  <a:pt x="370" y="417"/>
                  <a:pt x="374" y="437"/>
                </a:cubicBezTo>
                <a:cubicBezTo>
                  <a:pt x="381" y="472"/>
                  <a:pt x="380" y="507"/>
                  <a:pt x="382" y="542"/>
                </a:cubicBezTo>
                <a:cubicBezTo>
                  <a:pt x="383" y="550"/>
                  <a:pt x="385" y="558"/>
                  <a:pt x="385" y="565"/>
                </a:cubicBezTo>
                <a:cubicBezTo>
                  <a:pt x="386" y="576"/>
                  <a:pt x="387" y="587"/>
                  <a:pt x="386" y="598"/>
                </a:cubicBezTo>
                <a:cubicBezTo>
                  <a:pt x="386" y="602"/>
                  <a:pt x="382" y="606"/>
                  <a:pt x="380" y="610"/>
                </a:cubicBezTo>
                <a:cubicBezTo>
                  <a:pt x="377" y="615"/>
                  <a:pt x="374" y="620"/>
                  <a:pt x="371" y="625"/>
                </a:cubicBezTo>
                <a:cubicBezTo>
                  <a:pt x="369" y="626"/>
                  <a:pt x="366" y="627"/>
                  <a:pt x="365" y="627"/>
                </a:cubicBezTo>
                <a:cubicBezTo>
                  <a:pt x="363" y="626"/>
                  <a:pt x="362" y="623"/>
                  <a:pt x="362" y="621"/>
                </a:cubicBezTo>
                <a:cubicBezTo>
                  <a:pt x="361" y="617"/>
                  <a:pt x="362" y="612"/>
                  <a:pt x="363" y="607"/>
                </a:cubicBezTo>
                <a:cubicBezTo>
                  <a:pt x="366" y="594"/>
                  <a:pt x="364" y="581"/>
                  <a:pt x="358" y="570"/>
                </a:cubicBezTo>
                <a:cubicBezTo>
                  <a:pt x="354" y="560"/>
                  <a:pt x="352" y="550"/>
                  <a:pt x="351" y="539"/>
                </a:cubicBezTo>
                <a:cubicBezTo>
                  <a:pt x="351" y="518"/>
                  <a:pt x="346" y="499"/>
                  <a:pt x="337" y="480"/>
                </a:cubicBezTo>
                <a:cubicBezTo>
                  <a:pt x="330" y="464"/>
                  <a:pt x="321" y="449"/>
                  <a:pt x="314" y="433"/>
                </a:cubicBezTo>
                <a:cubicBezTo>
                  <a:pt x="305" y="413"/>
                  <a:pt x="298" y="393"/>
                  <a:pt x="295" y="371"/>
                </a:cubicBezTo>
                <a:cubicBezTo>
                  <a:pt x="292" y="358"/>
                  <a:pt x="290" y="346"/>
                  <a:pt x="286" y="333"/>
                </a:cubicBezTo>
                <a:cubicBezTo>
                  <a:pt x="281" y="353"/>
                  <a:pt x="280" y="374"/>
                  <a:pt x="290" y="393"/>
                </a:cubicBezTo>
                <a:cubicBezTo>
                  <a:pt x="301" y="417"/>
                  <a:pt x="312" y="442"/>
                  <a:pt x="317" y="468"/>
                </a:cubicBezTo>
                <a:cubicBezTo>
                  <a:pt x="320" y="481"/>
                  <a:pt x="322" y="495"/>
                  <a:pt x="324" y="508"/>
                </a:cubicBezTo>
                <a:cubicBezTo>
                  <a:pt x="325" y="516"/>
                  <a:pt x="327" y="524"/>
                  <a:pt x="329" y="532"/>
                </a:cubicBezTo>
                <a:cubicBezTo>
                  <a:pt x="334" y="557"/>
                  <a:pt x="337" y="581"/>
                  <a:pt x="333" y="607"/>
                </a:cubicBezTo>
                <a:cubicBezTo>
                  <a:pt x="328" y="641"/>
                  <a:pt x="318" y="674"/>
                  <a:pt x="306" y="706"/>
                </a:cubicBezTo>
                <a:cubicBezTo>
                  <a:pt x="301" y="719"/>
                  <a:pt x="295" y="732"/>
                  <a:pt x="290" y="745"/>
                </a:cubicBezTo>
                <a:cubicBezTo>
                  <a:pt x="284" y="761"/>
                  <a:pt x="285" y="777"/>
                  <a:pt x="287" y="794"/>
                </a:cubicBezTo>
                <a:cubicBezTo>
                  <a:pt x="289" y="809"/>
                  <a:pt x="289" y="824"/>
                  <a:pt x="290" y="838"/>
                </a:cubicBezTo>
                <a:cubicBezTo>
                  <a:pt x="290" y="845"/>
                  <a:pt x="289" y="852"/>
                  <a:pt x="288" y="859"/>
                </a:cubicBezTo>
                <a:cubicBezTo>
                  <a:pt x="286" y="886"/>
                  <a:pt x="279" y="912"/>
                  <a:pt x="272" y="937"/>
                </a:cubicBezTo>
                <a:cubicBezTo>
                  <a:pt x="264" y="963"/>
                  <a:pt x="255" y="988"/>
                  <a:pt x="247" y="1014"/>
                </a:cubicBezTo>
                <a:cubicBezTo>
                  <a:pt x="242" y="1032"/>
                  <a:pt x="237" y="1049"/>
                  <a:pt x="238" y="1068"/>
                </a:cubicBezTo>
                <a:cubicBezTo>
                  <a:pt x="240" y="1082"/>
                  <a:pt x="243" y="1096"/>
                  <a:pt x="253" y="1108"/>
                </a:cubicBezTo>
                <a:cubicBezTo>
                  <a:pt x="253" y="1108"/>
                  <a:pt x="253" y="1108"/>
                  <a:pt x="253" y="1108"/>
                </a:cubicBezTo>
                <a:cubicBezTo>
                  <a:pt x="262" y="1119"/>
                  <a:pt x="261" y="1122"/>
                  <a:pt x="248" y="1125"/>
                </a:cubicBezTo>
                <a:cubicBezTo>
                  <a:pt x="244" y="1126"/>
                  <a:pt x="240" y="1127"/>
                  <a:pt x="236" y="1128"/>
                </a:cubicBezTo>
                <a:cubicBezTo>
                  <a:pt x="229" y="1129"/>
                  <a:pt x="224" y="1127"/>
                  <a:pt x="221" y="1122"/>
                </a:cubicBezTo>
                <a:cubicBezTo>
                  <a:pt x="215" y="1113"/>
                  <a:pt x="209" y="1105"/>
                  <a:pt x="204" y="1095"/>
                </a:cubicBezTo>
                <a:cubicBezTo>
                  <a:pt x="201" y="1091"/>
                  <a:pt x="200" y="1086"/>
                  <a:pt x="201" y="1081"/>
                </a:cubicBezTo>
                <a:cubicBezTo>
                  <a:pt x="201" y="1066"/>
                  <a:pt x="203" y="1052"/>
                  <a:pt x="204" y="1037"/>
                </a:cubicBezTo>
                <a:cubicBezTo>
                  <a:pt x="205" y="1025"/>
                  <a:pt x="206" y="1014"/>
                  <a:pt x="205" y="1002"/>
                </a:cubicBezTo>
                <a:cubicBezTo>
                  <a:pt x="204" y="959"/>
                  <a:pt x="201" y="916"/>
                  <a:pt x="201" y="874"/>
                </a:cubicBezTo>
                <a:cubicBezTo>
                  <a:pt x="200" y="856"/>
                  <a:pt x="203" y="838"/>
                  <a:pt x="205" y="821"/>
                </a:cubicBezTo>
                <a:cubicBezTo>
                  <a:pt x="206" y="809"/>
                  <a:pt x="205" y="797"/>
                  <a:pt x="203" y="785"/>
                </a:cubicBezTo>
                <a:cubicBezTo>
                  <a:pt x="200" y="764"/>
                  <a:pt x="197" y="743"/>
                  <a:pt x="197" y="722"/>
                </a:cubicBezTo>
                <a:cubicBezTo>
                  <a:pt x="197" y="699"/>
                  <a:pt x="196" y="676"/>
                  <a:pt x="196" y="653"/>
                </a:cubicBezTo>
                <a:cubicBezTo>
                  <a:pt x="197" y="634"/>
                  <a:pt x="200" y="615"/>
                  <a:pt x="201" y="596"/>
                </a:cubicBezTo>
                <a:cubicBezTo>
                  <a:pt x="202" y="592"/>
                  <a:pt x="203" y="588"/>
                  <a:pt x="199" y="585"/>
                </a:cubicBezTo>
                <a:cubicBezTo>
                  <a:pt x="197" y="584"/>
                  <a:pt x="195" y="583"/>
                  <a:pt x="193" y="584"/>
                </a:cubicBezTo>
                <a:cubicBezTo>
                  <a:pt x="191" y="585"/>
                  <a:pt x="189" y="587"/>
                  <a:pt x="189" y="590"/>
                </a:cubicBezTo>
                <a:cubicBezTo>
                  <a:pt x="188" y="594"/>
                  <a:pt x="189" y="599"/>
                  <a:pt x="190" y="603"/>
                </a:cubicBezTo>
                <a:cubicBezTo>
                  <a:pt x="195" y="636"/>
                  <a:pt x="194" y="668"/>
                  <a:pt x="193" y="701"/>
                </a:cubicBezTo>
                <a:cubicBezTo>
                  <a:pt x="192" y="708"/>
                  <a:pt x="193" y="716"/>
                  <a:pt x="192" y="723"/>
                </a:cubicBezTo>
                <a:cubicBezTo>
                  <a:pt x="191" y="740"/>
                  <a:pt x="190" y="756"/>
                  <a:pt x="189" y="772"/>
                </a:cubicBezTo>
                <a:cubicBezTo>
                  <a:pt x="187" y="785"/>
                  <a:pt x="185" y="798"/>
                  <a:pt x="184" y="811"/>
                </a:cubicBezTo>
                <a:cubicBezTo>
                  <a:pt x="184" y="819"/>
                  <a:pt x="186" y="828"/>
                  <a:pt x="187" y="837"/>
                </a:cubicBezTo>
                <a:cubicBezTo>
                  <a:pt x="188" y="857"/>
                  <a:pt x="190" y="878"/>
                  <a:pt x="189" y="899"/>
                </a:cubicBezTo>
                <a:cubicBezTo>
                  <a:pt x="188" y="933"/>
                  <a:pt x="186" y="966"/>
                  <a:pt x="184" y="1000"/>
                </a:cubicBezTo>
                <a:cubicBezTo>
                  <a:pt x="184" y="1013"/>
                  <a:pt x="185" y="1026"/>
                  <a:pt x="186" y="1039"/>
                </a:cubicBezTo>
                <a:cubicBezTo>
                  <a:pt x="187" y="1053"/>
                  <a:pt x="189" y="1067"/>
                  <a:pt x="189" y="1081"/>
                </a:cubicBezTo>
                <a:cubicBezTo>
                  <a:pt x="190" y="1084"/>
                  <a:pt x="188" y="1088"/>
                  <a:pt x="187" y="1091"/>
                </a:cubicBezTo>
                <a:cubicBezTo>
                  <a:pt x="183" y="1100"/>
                  <a:pt x="179" y="1109"/>
                  <a:pt x="176" y="1118"/>
                </a:cubicBezTo>
                <a:cubicBezTo>
                  <a:pt x="172" y="1127"/>
                  <a:pt x="168" y="1130"/>
                  <a:pt x="159" y="1126"/>
                </a:cubicBezTo>
                <a:cubicBezTo>
                  <a:pt x="153" y="1124"/>
                  <a:pt x="147" y="1120"/>
                  <a:pt x="140" y="1117"/>
                </a:cubicBezTo>
                <a:cubicBezTo>
                  <a:pt x="137" y="1115"/>
                  <a:pt x="135" y="1111"/>
                  <a:pt x="138" y="1107"/>
                </a:cubicBezTo>
                <a:cubicBezTo>
                  <a:pt x="141" y="1102"/>
                  <a:pt x="144" y="1097"/>
                  <a:pt x="146" y="1091"/>
                </a:cubicBezTo>
                <a:cubicBezTo>
                  <a:pt x="149" y="1085"/>
                  <a:pt x="151" y="1078"/>
                  <a:pt x="151" y="1071"/>
                </a:cubicBezTo>
                <a:cubicBezTo>
                  <a:pt x="153" y="1058"/>
                  <a:pt x="151" y="1044"/>
                  <a:pt x="147" y="1031"/>
                </a:cubicBezTo>
                <a:cubicBezTo>
                  <a:pt x="137" y="999"/>
                  <a:pt x="127" y="967"/>
                  <a:pt x="117" y="934"/>
                </a:cubicBezTo>
                <a:cubicBezTo>
                  <a:pt x="113" y="919"/>
                  <a:pt x="108" y="903"/>
                  <a:pt x="105" y="887"/>
                </a:cubicBezTo>
                <a:cubicBezTo>
                  <a:pt x="100" y="861"/>
                  <a:pt x="98" y="835"/>
                  <a:pt x="101" y="809"/>
                </a:cubicBezTo>
                <a:cubicBezTo>
                  <a:pt x="102" y="797"/>
                  <a:pt x="104" y="785"/>
                  <a:pt x="105" y="773"/>
                </a:cubicBezTo>
                <a:cubicBezTo>
                  <a:pt x="106" y="761"/>
                  <a:pt x="102" y="751"/>
                  <a:pt x="98" y="741"/>
                </a:cubicBezTo>
                <a:cubicBezTo>
                  <a:pt x="89" y="716"/>
                  <a:pt x="79" y="693"/>
                  <a:pt x="71" y="668"/>
                </a:cubicBezTo>
                <a:cubicBezTo>
                  <a:pt x="61" y="638"/>
                  <a:pt x="54" y="606"/>
                  <a:pt x="55" y="573"/>
                </a:cubicBezTo>
                <a:cubicBezTo>
                  <a:pt x="56" y="562"/>
                  <a:pt x="58" y="551"/>
                  <a:pt x="60" y="539"/>
                </a:cubicBezTo>
                <a:cubicBezTo>
                  <a:pt x="62" y="525"/>
                  <a:pt x="65" y="510"/>
                  <a:pt x="67" y="496"/>
                </a:cubicBezTo>
                <a:cubicBezTo>
                  <a:pt x="71" y="475"/>
                  <a:pt x="75" y="455"/>
                  <a:pt x="83" y="435"/>
                </a:cubicBezTo>
                <a:cubicBezTo>
                  <a:pt x="89" y="419"/>
                  <a:pt x="96" y="404"/>
                  <a:pt x="103" y="388"/>
                </a:cubicBezTo>
                <a:cubicBezTo>
                  <a:pt x="109" y="372"/>
                  <a:pt x="109" y="355"/>
                  <a:pt x="105" y="339"/>
                </a:cubicBezTo>
                <a:cubicBezTo>
                  <a:pt x="105" y="338"/>
                  <a:pt x="105" y="337"/>
                  <a:pt x="105" y="335"/>
                </a:cubicBezTo>
                <a:cubicBezTo>
                  <a:pt x="105" y="335"/>
                  <a:pt x="104" y="334"/>
                  <a:pt x="104" y="333"/>
                </a:cubicBezTo>
                <a:cubicBezTo>
                  <a:pt x="104" y="333"/>
                  <a:pt x="103" y="333"/>
                  <a:pt x="103" y="333"/>
                </a:cubicBezTo>
                <a:close/>
              </a:path>
            </a:pathLst>
          </a:custGeom>
          <a:solidFill>
            <a:srgbClr val="CDCDCD"/>
          </a:solidFill>
          <a:ln>
            <a:noFill/>
          </a:ln>
        </p:spPr>
        <p:txBody>
          <a:bodyPr vert="horz" wrap="square" lIns="91416" tIns="45708" rIns="91416" bIns="45708" numCol="1" anchor="t" anchorCtr="0" compatLnSpc="1">
            <a:prstTxWarp prst="textNoShape">
              <a:avLst/>
            </a:prstTxWarp>
          </a:bodyPr>
          <a:lstStyle/>
          <a:p>
            <a:endParaRPr lang="en-US" sz="1799" dirty="0"/>
          </a:p>
        </p:txBody>
      </p:sp>
      <p:grpSp>
        <p:nvGrpSpPr>
          <p:cNvPr id="29" name="Group 28">
            <a:extLst>
              <a:ext uri="{FF2B5EF4-FFF2-40B4-BE49-F238E27FC236}">
                <a16:creationId xmlns:a16="http://schemas.microsoft.com/office/drawing/2014/main" id="{0077467C-7C42-AD95-5E4E-FDFBC72B0334}"/>
              </a:ext>
            </a:extLst>
          </p:cNvPr>
          <p:cNvGrpSpPr/>
          <p:nvPr/>
        </p:nvGrpSpPr>
        <p:grpSpPr>
          <a:xfrm>
            <a:off x="2016984" y="2124827"/>
            <a:ext cx="3801262" cy="3007494"/>
            <a:chOff x="2105025" y="2124487"/>
            <a:chExt cx="3802252" cy="3008278"/>
          </a:xfrm>
        </p:grpSpPr>
        <p:sp>
          <p:nvSpPr>
            <p:cNvPr id="30" name="Oval 29">
              <a:extLst>
                <a:ext uri="{FF2B5EF4-FFF2-40B4-BE49-F238E27FC236}">
                  <a16:creationId xmlns:a16="http://schemas.microsoft.com/office/drawing/2014/main" id="{640D1585-A721-C6F6-3ECA-85955A0E93D6}"/>
                </a:ext>
              </a:extLst>
            </p:cNvPr>
            <p:cNvSpPr/>
            <p:nvPr/>
          </p:nvSpPr>
          <p:spPr>
            <a:xfrm>
              <a:off x="2105025" y="2124487"/>
              <a:ext cx="3008277" cy="30082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31" name="Rectangle 30">
              <a:extLst>
                <a:ext uri="{FF2B5EF4-FFF2-40B4-BE49-F238E27FC236}">
                  <a16:creationId xmlns:a16="http://schemas.microsoft.com/office/drawing/2014/main" id="{63183444-459F-DD28-55E5-72C3677163C0}"/>
                </a:ext>
              </a:extLst>
            </p:cNvPr>
            <p:cNvSpPr/>
            <p:nvPr/>
          </p:nvSpPr>
          <p:spPr>
            <a:xfrm>
              <a:off x="2472152" y="3585966"/>
              <a:ext cx="2274024" cy="74573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2399"/>
                </a:lnSpc>
              </a:pPr>
              <a:r>
                <a:rPr lang="en-US" dirty="0">
                  <a:solidFill>
                    <a:schemeClr val="bg1"/>
                  </a:solidFill>
                </a:rPr>
                <a:t>were </a:t>
              </a:r>
              <a:r>
                <a:rPr lang="en-US" b="1" dirty="0">
                  <a:solidFill>
                    <a:schemeClr val="bg1"/>
                  </a:solidFill>
                </a:rPr>
                <a:t>aware of</a:t>
              </a:r>
              <a:br>
                <a:rPr lang="en-US" b="1" dirty="0">
                  <a:solidFill>
                    <a:schemeClr val="bg1"/>
                  </a:solidFill>
                </a:rPr>
              </a:br>
              <a:r>
                <a:rPr lang="en-US" b="1" dirty="0">
                  <a:solidFill>
                    <a:schemeClr val="bg1"/>
                  </a:solidFill>
                </a:rPr>
                <a:t>their symptoms</a:t>
              </a:r>
            </a:p>
          </p:txBody>
        </p:sp>
        <p:sp>
          <p:nvSpPr>
            <p:cNvPr id="32" name="TextBox 31">
              <a:extLst>
                <a:ext uri="{FF2B5EF4-FFF2-40B4-BE49-F238E27FC236}">
                  <a16:creationId xmlns:a16="http://schemas.microsoft.com/office/drawing/2014/main" id="{FA24CAD4-AB11-2062-490A-BF8292D08FC3}"/>
                </a:ext>
              </a:extLst>
            </p:cNvPr>
            <p:cNvSpPr txBox="1"/>
            <p:nvPr/>
          </p:nvSpPr>
          <p:spPr>
            <a:xfrm>
              <a:off x="2862806" y="2706455"/>
              <a:ext cx="1492716" cy="1107676"/>
            </a:xfrm>
            <a:prstGeom prst="rect">
              <a:avLst/>
            </a:prstGeom>
            <a:noFill/>
          </p:spPr>
          <p:txBody>
            <a:bodyPr wrap="none" rtlCol="0" anchor="ctr">
              <a:spAutoFit/>
            </a:bodyPr>
            <a:lstStyle/>
            <a:p>
              <a:pPr algn="ctr"/>
              <a:r>
                <a:rPr lang="en-US" sz="6598" b="1" dirty="0">
                  <a:solidFill>
                    <a:schemeClr val="bg1"/>
                  </a:solidFill>
                </a:rPr>
                <a:t>76</a:t>
              </a:r>
              <a:r>
                <a:rPr lang="en-US" sz="4799" b="1" baseline="48000" dirty="0">
                  <a:solidFill>
                    <a:schemeClr val="bg1"/>
                  </a:solidFill>
                </a:rPr>
                <a:t>%</a:t>
              </a:r>
            </a:p>
          </p:txBody>
        </p:sp>
        <p:sp>
          <p:nvSpPr>
            <p:cNvPr id="33" name="Isosceles Triangle 32">
              <a:extLst>
                <a:ext uri="{FF2B5EF4-FFF2-40B4-BE49-F238E27FC236}">
                  <a16:creationId xmlns:a16="http://schemas.microsoft.com/office/drawing/2014/main" id="{E2341439-92A1-C175-DEC7-9D090B7A33D4}"/>
                </a:ext>
              </a:extLst>
            </p:cNvPr>
            <p:cNvSpPr/>
            <p:nvPr/>
          </p:nvSpPr>
          <p:spPr>
            <a:xfrm rot="4663423">
              <a:off x="5130690" y="2249689"/>
              <a:ext cx="407090" cy="114608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grpSp>
        <p:nvGrpSpPr>
          <p:cNvPr id="34" name="Group 33">
            <a:extLst>
              <a:ext uri="{FF2B5EF4-FFF2-40B4-BE49-F238E27FC236}">
                <a16:creationId xmlns:a16="http://schemas.microsoft.com/office/drawing/2014/main" id="{118232FF-A84F-CCE4-8D2D-56DF06B1C88C}"/>
              </a:ext>
            </a:extLst>
          </p:cNvPr>
          <p:cNvGrpSpPr/>
          <p:nvPr/>
        </p:nvGrpSpPr>
        <p:grpSpPr>
          <a:xfrm>
            <a:off x="6231015" y="2113157"/>
            <a:ext cx="3940825" cy="3027590"/>
            <a:chOff x="6634479" y="2112814"/>
            <a:chExt cx="3941851" cy="3028379"/>
          </a:xfrm>
        </p:grpSpPr>
        <p:sp>
          <p:nvSpPr>
            <p:cNvPr id="35" name="Oval 34">
              <a:extLst>
                <a:ext uri="{FF2B5EF4-FFF2-40B4-BE49-F238E27FC236}">
                  <a16:creationId xmlns:a16="http://schemas.microsoft.com/office/drawing/2014/main" id="{04F34E76-7A93-38B9-CE8C-40F40EA4C6DC}"/>
                </a:ext>
              </a:extLst>
            </p:cNvPr>
            <p:cNvSpPr>
              <a:spLocks noChangeAspect="1"/>
            </p:cNvSpPr>
            <p:nvPr/>
          </p:nvSpPr>
          <p:spPr>
            <a:xfrm>
              <a:off x="7531001" y="2112814"/>
              <a:ext cx="3028378" cy="3028379"/>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36" name="Rectangle 35">
              <a:extLst>
                <a:ext uri="{FF2B5EF4-FFF2-40B4-BE49-F238E27FC236}">
                  <a16:creationId xmlns:a16="http://schemas.microsoft.com/office/drawing/2014/main" id="{FB1B90F1-A027-719E-F638-476092B9B887}"/>
                </a:ext>
              </a:extLst>
            </p:cNvPr>
            <p:cNvSpPr/>
            <p:nvPr/>
          </p:nvSpPr>
          <p:spPr>
            <a:xfrm>
              <a:off x="7514051" y="3314781"/>
              <a:ext cx="3062279" cy="103253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2399"/>
                </a:lnSpc>
              </a:pPr>
              <a:r>
                <a:rPr lang="en-US" dirty="0">
                  <a:solidFill>
                    <a:schemeClr val="bg1"/>
                  </a:solidFill>
                </a:rPr>
                <a:t>were </a:t>
              </a:r>
              <a:r>
                <a:rPr lang="en-US" b="1" dirty="0">
                  <a:solidFill>
                    <a:schemeClr val="bg1"/>
                  </a:solidFill>
                </a:rPr>
                <a:t>embarrassed </a:t>
              </a:r>
              <a:br>
                <a:rPr lang="en-US" b="1" dirty="0">
                  <a:solidFill>
                    <a:schemeClr val="bg1"/>
                  </a:solidFill>
                </a:rPr>
              </a:br>
              <a:r>
                <a:rPr lang="en-US" b="1" dirty="0">
                  <a:solidFill>
                    <a:schemeClr val="bg1"/>
                  </a:solidFill>
                </a:rPr>
                <a:t>by or self-conscious</a:t>
              </a:r>
              <a:br>
                <a:rPr lang="en-US" b="1" dirty="0">
                  <a:solidFill>
                    <a:schemeClr val="bg1"/>
                  </a:solidFill>
                </a:rPr>
              </a:br>
              <a:r>
                <a:rPr lang="en-US" b="1" dirty="0">
                  <a:solidFill>
                    <a:schemeClr val="bg1"/>
                  </a:solidFill>
                </a:rPr>
                <a:t>about their involuntary </a:t>
              </a:r>
              <a:br>
                <a:rPr lang="en-US" b="1" dirty="0">
                  <a:solidFill>
                    <a:schemeClr val="bg1"/>
                  </a:solidFill>
                </a:rPr>
              </a:br>
              <a:r>
                <a:rPr lang="en-US" b="1" dirty="0">
                  <a:solidFill>
                    <a:schemeClr val="bg1"/>
                  </a:solidFill>
                </a:rPr>
                <a:t>movements</a:t>
              </a:r>
            </a:p>
          </p:txBody>
        </p:sp>
        <p:sp>
          <p:nvSpPr>
            <p:cNvPr id="37" name="TextBox 36">
              <a:extLst>
                <a:ext uri="{FF2B5EF4-FFF2-40B4-BE49-F238E27FC236}">
                  <a16:creationId xmlns:a16="http://schemas.microsoft.com/office/drawing/2014/main" id="{F36B4B08-9329-98C4-C736-9F5041EBC142}"/>
                </a:ext>
              </a:extLst>
            </p:cNvPr>
            <p:cNvSpPr txBox="1"/>
            <p:nvPr/>
          </p:nvSpPr>
          <p:spPr>
            <a:xfrm>
              <a:off x="8298833" y="2431096"/>
              <a:ext cx="1492716" cy="1107676"/>
            </a:xfrm>
            <a:prstGeom prst="rect">
              <a:avLst/>
            </a:prstGeom>
            <a:noFill/>
          </p:spPr>
          <p:txBody>
            <a:bodyPr wrap="none" rtlCol="0" anchor="ctr">
              <a:spAutoFit/>
            </a:bodyPr>
            <a:lstStyle/>
            <a:p>
              <a:pPr algn="ctr"/>
              <a:r>
                <a:rPr lang="en-US" sz="6598" b="1" dirty="0">
                  <a:solidFill>
                    <a:schemeClr val="bg1"/>
                  </a:solidFill>
                </a:rPr>
                <a:t>76</a:t>
              </a:r>
              <a:r>
                <a:rPr lang="en-US" sz="4799" b="1" baseline="48000" dirty="0">
                  <a:solidFill>
                    <a:schemeClr val="bg1"/>
                  </a:solidFill>
                </a:rPr>
                <a:t>%</a:t>
              </a:r>
            </a:p>
          </p:txBody>
        </p:sp>
        <p:sp>
          <p:nvSpPr>
            <p:cNvPr id="38" name="Isosceles Triangle 37">
              <a:extLst>
                <a:ext uri="{FF2B5EF4-FFF2-40B4-BE49-F238E27FC236}">
                  <a16:creationId xmlns:a16="http://schemas.microsoft.com/office/drawing/2014/main" id="{BD155F36-C874-951C-7A7E-877B6214134C}"/>
                </a:ext>
              </a:extLst>
            </p:cNvPr>
            <p:cNvSpPr/>
            <p:nvPr/>
          </p:nvSpPr>
          <p:spPr>
            <a:xfrm rot="16936577" flipH="1">
              <a:off x="7031552" y="2227977"/>
              <a:ext cx="407090" cy="1201235"/>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sp>
        <p:nvSpPr>
          <p:cNvPr id="39" name="TextBox 38">
            <a:extLst>
              <a:ext uri="{FF2B5EF4-FFF2-40B4-BE49-F238E27FC236}">
                <a16:creationId xmlns:a16="http://schemas.microsoft.com/office/drawing/2014/main" id="{A2F42117-EC31-EA4C-F458-E2D840B5B35C}"/>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spcAft>
                <a:spcPts val="300"/>
              </a:spcAft>
              <a:defRPr/>
            </a:pPr>
            <a:r>
              <a:rPr lang="en-US" sz="1050" b="1" dirty="0">
                <a:latin typeface="+mn-lt"/>
              </a:rPr>
              <a:t>In a prospective, observational study of 739 individuals with 3 or more months of cumulative exposure to antipsychotics and at least 1 psychiatric diagnosis, 204 patients had clinician-confirmed probable or possible TD. In these patients, the burden and impact of abnormal movements was measured by clinician- and patient-rated assessments that included the severity of involuntary movements in each of 4 body regions and awareness of possible TD symptoms. Patients who reported awareness of involuntary movements within the past 4 weeks were also asked to rate the impact of involuntary movements and self-consciousness or embarrassment about involuntary movements.</a:t>
            </a:r>
          </a:p>
          <a:p>
            <a:pPr marL="0">
              <a:defRPr/>
            </a:pPr>
            <a:r>
              <a:rPr lang="en-US" dirty="0">
                <a:latin typeface="+mn-lt"/>
              </a:rPr>
              <a:t>Caroff SN, et al. </a:t>
            </a:r>
            <a:r>
              <a:rPr lang="en-US" i="1" dirty="0">
                <a:latin typeface="+mn-lt"/>
              </a:rPr>
              <a:t>J Clin Psychopharmacol. </a:t>
            </a:r>
            <a:r>
              <a:rPr lang="en-US" dirty="0">
                <a:latin typeface="+mn-lt"/>
              </a:rPr>
              <a:t>2020;40:259-268</a:t>
            </a:r>
            <a:r>
              <a:rPr lang="en-US" dirty="0"/>
              <a:t>.</a:t>
            </a:r>
          </a:p>
        </p:txBody>
      </p:sp>
    </p:spTree>
    <p:extLst>
      <p:ext uri="{BB962C8B-B14F-4D97-AF65-F5344CB8AC3E}">
        <p14:creationId xmlns:p14="http://schemas.microsoft.com/office/powerpoint/2010/main" val="35062596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TD Might Negatively Impact Mental Well-being</a:t>
            </a:r>
          </a:p>
        </p:txBody>
      </p:sp>
      <p:sp>
        <p:nvSpPr>
          <p:cNvPr id="7" name="Slide Number Placeholder 6"/>
          <p:cNvSpPr>
            <a:spLocks noGrp="1"/>
          </p:cNvSpPr>
          <p:nvPr>
            <p:ph type="sldNum" sz="quarter" idx="4"/>
          </p:nvPr>
        </p:nvSpPr>
        <p:spPr/>
        <p:txBody>
          <a:bodyPr/>
          <a:lstStyle/>
          <a:p>
            <a:fld id="{F3C1FD0B-2342-48FB-A867-BE1FD0EAA53B}" type="slidenum">
              <a:rPr lang="en-US"/>
              <a:pPr/>
              <a:t>59</a:t>
            </a:fld>
            <a:endParaRPr lang="en-US" dirty="0"/>
          </a:p>
        </p:txBody>
      </p:sp>
      <p:sp>
        <p:nvSpPr>
          <p:cNvPr id="11" name="Text Placeholder 10">
            <a:extLst>
              <a:ext uri="{FF2B5EF4-FFF2-40B4-BE49-F238E27FC236}">
                <a16:creationId xmlns:a16="http://schemas.microsoft.com/office/drawing/2014/main" id="{90FC0FF7-E954-9AFD-A0BF-715A78852CFC}"/>
              </a:ext>
            </a:extLst>
          </p:cNvPr>
          <p:cNvSpPr>
            <a:spLocks noGrp="1"/>
          </p:cNvSpPr>
          <p:nvPr>
            <p:ph type="body" sz="quarter" idx="10"/>
          </p:nvPr>
        </p:nvSpPr>
        <p:spPr/>
        <p:txBody>
          <a:bodyPr/>
          <a:lstStyle/>
          <a:p>
            <a:r>
              <a:rPr lang="en-US" dirty="0"/>
              <a:t>Burden And Impact of Tardive Dyskinesia</a:t>
            </a:r>
          </a:p>
        </p:txBody>
      </p:sp>
      <p:sp>
        <p:nvSpPr>
          <p:cNvPr id="56" name="Content Placeholder 4">
            <a:extLst>
              <a:ext uri="{FF2B5EF4-FFF2-40B4-BE49-F238E27FC236}">
                <a16:creationId xmlns:a16="http://schemas.microsoft.com/office/drawing/2014/main" id="{0706253C-18B9-3A87-4D79-2FDF3D8A25F0}"/>
              </a:ext>
            </a:extLst>
          </p:cNvPr>
          <p:cNvSpPr>
            <a:spLocks noGrp="1"/>
          </p:cNvSpPr>
          <p:nvPr>
            <p:ph idx="1"/>
          </p:nvPr>
        </p:nvSpPr>
        <p:spPr>
          <a:xfrm>
            <a:off x="988717" y="1699418"/>
            <a:ext cx="4996137" cy="3955148"/>
          </a:xfrm>
        </p:spPr>
        <p:txBody>
          <a:bodyPr>
            <a:normAutofit/>
          </a:bodyPr>
          <a:lstStyle/>
          <a:p>
            <a:r>
              <a:rPr lang="en-US" sz="1600" dirty="0"/>
              <a:t>A 2019 survey of 1000 patients receiving antipsychotic therapy sought to understand their awareness of and experience with TD</a:t>
            </a:r>
            <a:r>
              <a:rPr lang="en-US" sz="1600" baseline="30000" dirty="0"/>
              <a:t>1</a:t>
            </a:r>
          </a:p>
        </p:txBody>
      </p:sp>
      <p:sp>
        <p:nvSpPr>
          <p:cNvPr id="57" name="Content Placeholder 4">
            <a:extLst>
              <a:ext uri="{FF2B5EF4-FFF2-40B4-BE49-F238E27FC236}">
                <a16:creationId xmlns:a16="http://schemas.microsoft.com/office/drawing/2014/main" id="{E170D4D0-7387-6521-A124-2C611A05913A}"/>
              </a:ext>
            </a:extLst>
          </p:cNvPr>
          <p:cNvSpPr txBox="1">
            <a:spLocks/>
          </p:cNvSpPr>
          <p:nvPr/>
        </p:nvSpPr>
        <p:spPr>
          <a:xfrm>
            <a:off x="6323551" y="1676856"/>
            <a:ext cx="5427836" cy="1192950"/>
          </a:xfrm>
          <a:prstGeom prst="rect">
            <a:avLst/>
          </a:prstGeom>
        </p:spPr>
        <p:txBody>
          <a:bodyPr vert="horz" lIns="0" tIns="45708" rIns="0" bIns="45708" rtlCol="0">
            <a:no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In a web-based survey of 416 patients with bipolar disorder, major depressive disorder, or schizophrenia, patients with TD reported a significantly lower score on </a:t>
            </a:r>
            <a:br>
              <a:rPr lang="en-US" sz="1600" dirty="0"/>
            </a:br>
            <a:r>
              <a:rPr lang="en-US" sz="1600" dirty="0"/>
              <a:t>a health-related quality of life scale than did patients without TD</a:t>
            </a:r>
            <a:r>
              <a:rPr lang="en-US" sz="1600" baseline="30000" dirty="0"/>
              <a:t>2</a:t>
            </a:r>
          </a:p>
        </p:txBody>
      </p:sp>
      <p:sp>
        <p:nvSpPr>
          <p:cNvPr id="58" name="TextBox 57">
            <a:extLst>
              <a:ext uri="{FF2B5EF4-FFF2-40B4-BE49-F238E27FC236}">
                <a16:creationId xmlns:a16="http://schemas.microsoft.com/office/drawing/2014/main" id="{570D3056-FBFF-9BA8-7D16-7C8C685440EA}"/>
              </a:ext>
            </a:extLst>
          </p:cNvPr>
          <p:cNvSpPr txBox="1"/>
          <p:nvPr/>
        </p:nvSpPr>
        <p:spPr>
          <a:xfrm>
            <a:off x="986953" y="4753951"/>
            <a:ext cx="4351791" cy="1076937"/>
          </a:xfrm>
          <a:prstGeom prst="rect">
            <a:avLst/>
          </a:prstGeom>
          <a:noFill/>
        </p:spPr>
        <p:txBody>
          <a:bodyPr wrap="square" lIns="0" tIns="0" rIns="0" rtlCol="0">
            <a:noAutofit/>
          </a:bodyPr>
          <a:lstStyle/>
          <a:p>
            <a:r>
              <a:rPr lang="en-US" sz="1600" dirty="0">
                <a:solidFill>
                  <a:srgbClr val="000000"/>
                </a:solidFill>
              </a:rPr>
              <a:t>Q66d: Since first experiencing involuntary movements, how have the following areas of your life been affected? (1=not affected at all, 5=extremely negatively affected).</a:t>
            </a:r>
          </a:p>
        </p:txBody>
      </p:sp>
      <p:sp>
        <p:nvSpPr>
          <p:cNvPr id="59" name="TextBox 58">
            <a:extLst>
              <a:ext uri="{FF2B5EF4-FFF2-40B4-BE49-F238E27FC236}">
                <a16:creationId xmlns:a16="http://schemas.microsoft.com/office/drawing/2014/main" id="{BDEB3161-8276-2098-1C68-40E2F0FC7323}"/>
              </a:ext>
            </a:extLst>
          </p:cNvPr>
          <p:cNvSpPr txBox="1"/>
          <p:nvPr/>
        </p:nvSpPr>
        <p:spPr>
          <a:xfrm>
            <a:off x="986953" y="3586192"/>
            <a:ext cx="4551764" cy="1067289"/>
          </a:xfrm>
          <a:prstGeom prst="rect">
            <a:avLst/>
          </a:prstGeom>
          <a:noFill/>
          <a:ln>
            <a:noFill/>
          </a:ln>
        </p:spPr>
        <p:txBody>
          <a:bodyPr wrap="square" lIns="0" tIns="0" rIns="0" bIns="0" rtlCol="0" anchor="t" anchorCtr="0">
            <a:noAutofit/>
          </a:bodyPr>
          <a:lstStyle/>
          <a:p>
            <a:r>
              <a:rPr lang="en-US" sz="1600" dirty="0"/>
              <a:t>of target participants with diagnosed TD (n=74) reported </a:t>
            </a:r>
            <a:r>
              <a:rPr lang="en-US" sz="1600" b="1" dirty="0">
                <a:solidFill>
                  <a:schemeClr val="accent1"/>
                </a:solidFill>
              </a:rPr>
              <a:t>moderately to extremely negative effects on confidence </a:t>
            </a:r>
            <a:r>
              <a:rPr lang="en-US" sz="1600" dirty="0"/>
              <a:t>(76%), </a:t>
            </a:r>
            <a:r>
              <a:rPr lang="en-US" sz="1600" b="1" dirty="0">
                <a:solidFill>
                  <a:schemeClr val="accent1"/>
                </a:solidFill>
              </a:rPr>
              <a:t>self-esteem</a:t>
            </a:r>
            <a:r>
              <a:rPr lang="en-US" sz="1600" dirty="0"/>
              <a:t> </a:t>
            </a:r>
            <a:br>
              <a:rPr lang="en-US" sz="1600" dirty="0"/>
            </a:br>
            <a:r>
              <a:rPr lang="en-US" sz="1600" dirty="0"/>
              <a:t>(73%),</a:t>
            </a:r>
            <a:r>
              <a:rPr lang="en-US" sz="1600" b="1" dirty="0"/>
              <a:t> </a:t>
            </a:r>
            <a:r>
              <a:rPr lang="en-US" sz="1600" dirty="0"/>
              <a:t>and</a:t>
            </a:r>
            <a:r>
              <a:rPr lang="en-US" sz="1600" b="1" dirty="0"/>
              <a:t> </a:t>
            </a:r>
            <a:r>
              <a:rPr lang="en-US" sz="1600" b="1" dirty="0">
                <a:solidFill>
                  <a:schemeClr val="accent1"/>
                </a:solidFill>
              </a:rPr>
              <a:t>self-worth</a:t>
            </a:r>
            <a:r>
              <a:rPr lang="en-US" sz="1600" b="1" dirty="0"/>
              <a:t> </a:t>
            </a:r>
            <a:r>
              <a:rPr lang="en-US" sz="1600" dirty="0"/>
              <a:t>(69%)</a:t>
            </a:r>
            <a:r>
              <a:rPr lang="en-US" sz="1600" baseline="30000" dirty="0"/>
              <a:t>1,a</a:t>
            </a:r>
            <a:endParaRPr lang="en-US" sz="1100" baseline="30000" dirty="0"/>
          </a:p>
        </p:txBody>
      </p:sp>
      <p:sp>
        <p:nvSpPr>
          <p:cNvPr id="60" name="Rectangle 59">
            <a:extLst>
              <a:ext uri="{FF2B5EF4-FFF2-40B4-BE49-F238E27FC236}">
                <a16:creationId xmlns:a16="http://schemas.microsoft.com/office/drawing/2014/main" id="{48FA0A88-D108-0D96-830C-FCA2121A03FF}"/>
              </a:ext>
            </a:extLst>
          </p:cNvPr>
          <p:cNvSpPr/>
          <p:nvPr/>
        </p:nvSpPr>
        <p:spPr>
          <a:xfrm>
            <a:off x="1024195" y="2516492"/>
            <a:ext cx="4085312" cy="1199695"/>
          </a:xfrm>
          <a:prstGeom prst="rect">
            <a:avLst/>
          </a:prstGeom>
        </p:spPr>
        <p:txBody>
          <a:bodyPr wrap="none">
            <a:spAutoFit/>
          </a:bodyPr>
          <a:lstStyle/>
          <a:p>
            <a:pPr algn="ctr"/>
            <a:r>
              <a:rPr lang="en-US" sz="7198" b="1" dirty="0">
                <a:solidFill>
                  <a:schemeClr val="accent1"/>
                </a:solidFill>
              </a:rPr>
              <a:t>~70</a:t>
            </a:r>
            <a:r>
              <a:rPr lang="en-US" sz="6598" b="1" baseline="30000" dirty="0">
                <a:solidFill>
                  <a:schemeClr val="accent1"/>
                </a:solidFill>
              </a:rPr>
              <a:t>%</a:t>
            </a:r>
            <a:r>
              <a:rPr lang="en-US" sz="7198" b="1" dirty="0">
                <a:solidFill>
                  <a:schemeClr val="accent1"/>
                </a:solidFill>
              </a:rPr>
              <a:t>-75</a:t>
            </a:r>
            <a:r>
              <a:rPr lang="en-US" sz="6598" b="1" baseline="30000" dirty="0">
                <a:solidFill>
                  <a:schemeClr val="accent1"/>
                </a:solidFill>
              </a:rPr>
              <a:t>%</a:t>
            </a:r>
            <a:endParaRPr lang="en-US" sz="7198" b="1" baseline="30000" dirty="0">
              <a:solidFill>
                <a:schemeClr val="accent1"/>
              </a:solidFill>
            </a:endParaRPr>
          </a:p>
        </p:txBody>
      </p:sp>
      <p:grpSp>
        <p:nvGrpSpPr>
          <p:cNvPr id="61" name="Group 60">
            <a:extLst>
              <a:ext uri="{FF2B5EF4-FFF2-40B4-BE49-F238E27FC236}">
                <a16:creationId xmlns:a16="http://schemas.microsoft.com/office/drawing/2014/main" id="{BC67DFB3-B4D2-3C99-42BD-09EE8D4BF19F}"/>
              </a:ext>
            </a:extLst>
          </p:cNvPr>
          <p:cNvGrpSpPr/>
          <p:nvPr/>
        </p:nvGrpSpPr>
        <p:grpSpPr>
          <a:xfrm>
            <a:off x="6373813" y="2767085"/>
            <a:ext cx="5542106" cy="3350226"/>
            <a:chOff x="6430186" y="2957088"/>
            <a:chExt cx="5543550" cy="3351100"/>
          </a:xfrm>
        </p:grpSpPr>
        <p:graphicFrame>
          <p:nvGraphicFramePr>
            <p:cNvPr id="62" name="Chart 61">
              <a:extLst>
                <a:ext uri="{FF2B5EF4-FFF2-40B4-BE49-F238E27FC236}">
                  <a16:creationId xmlns:a16="http://schemas.microsoft.com/office/drawing/2014/main" id="{807661D4-DE9F-B02F-0209-7C69CAD97B82}"/>
                </a:ext>
              </a:extLst>
            </p:cNvPr>
            <p:cNvGraphicFramePr/>
            <p:nvPr/>
          </p:nvGraphicFramePr>
          <p:xfrm>
            <a:off x="7081736" y="3136363"/>
            <a:ext cx="4662588" cy="3171825"/>
          </p:xfrm>
          <a:graphic>
            <a:graphicData uri="http://schemas.openxmlformats.org/drawingml/2006/chart">
              <c:chart xmlns:c="http://schemas.openxmlformats.org/drawingml/2006/chart" xmlns:r="http://schemas.openxmlformats.org/officeDocument/2006/relationships" r:id="rId3"/>
            </a:graphicData>
          </a:graphic>
        </p:graphicFrame>
        <p:sp>
          <p:nvSpPr>
            <p:cNvPr id="63" name="TextBox 62">
              <a:extLst>
                <a:ext uri="{FF2B5EF4-FFF2-40B4-BE49-F238E27FC236}">
                  <a16:creationId xmlns:a16="http://schemas.microsoft.com/office/drawing/2014/main" id="{DE63BBC3-CFA3-F803-548B-6FB7AE1F2756}"/>
                </a:ext>
              </a:extLst>
            </p:cNvPr>
            <p:cNvSpPr txBox="1"/>
            <p:nvPr/>
          </p:nvSpPr>
          <p:spPr>
            <a:xfrm>
              <a:off x="6430186" y="2957088"/>
              <a:ext cx="5543550" cy="400110"/>
            </a:xfrm>
            <a:prstGeom prst="rect">
              <a:avLst/>
            </a:prstGeom>
            <a:noFill/>
          </p:spPr>
          <p:txBody>
            <a:bodyPr wrap="square" rtlCol="0">
              <a:spAutoFit/>
            </a:bodyPr>
            <a:lstStyle/>
            <a:p>
              <a:pPr marL="63481" lvl="1" algn="ctr"/>
              <a:r>
                <a:rPr lang="en-US" sz="1999" b="1" dirty="0"/>
                <a:t>Q-LES-Q-SF Score</a:t>
              </a:r>
              <a:r>
                <a:rPr lang="en-US" sz="1999" b="1" baseline="30000" dirty="0"/>
                <a:t>2</a:t>
              </a:r>
            </a:p>
          </p:txBody>
        </p:sp>
        <p:grpSp>
          <p:nvGrpSpPr>
            <p:cNvPr id="64" name="Group 63">
              <a:extLst>
                <a:ext uri="{FF2B5EF4-FFF2-40B4-BE49-F238E27FC236}">
                  <a16:creationId xmlns:a16="http://schemas.microsoft.com/office/drawing/2014/main" id="{C4FDCE80-DEB8-7AD2-B030-D52F66551915}"/>
                </a:ext>
              </a:extLst>
            </p:cNvPr>
            <p:cNvGrpSpPr/>
            <p:nvPr/>
          </p:nvGrpSpPr>
          <p:grpSpPr>
            <a:xfrm rot="10800000">
              <a:off x="8108257" y="3477663"/>
              <a:ext cx="2849362" cy="451755"/>
              <a:chOff x="1750978" y="1821120"/>
              <a:chExt cx="2849362" cy="451755"/>
            </a:xfrm>
          </p:grpSpPr>
          <p:grpSp>
            <p:nvGrpSpPr>
              <p:cNvPr id="87" name="Group 86">
                <a:extLst>
                  <a:ext uri="{FF2B5EF4-FFF2-40B4-BE49-F238E27FC236}">
                    <a16:creationId xmlns:a16="http://schemas.microsoft.com/office/drawing/2014/main" id="{9BFA9805-0187-F9AE-4A56-53F54C5B6CAC}"/>
                  </a:ext>
                </a:extLst>
              </p:cNvPr>
              <p:cNvGrpSpPr/>
              <p:nvPr/>
            </p:nvGrpSpPr>
            <p:grpSpPr>
              <a:xfrm>
                <a:off x="1750978" y="1821120"/>
                <a:ext cx="2849362" cy="451755"/>
                <a:chOff x="447673" y="3486150"/>
                <a:chExt cx="10193109" cy="1616075"/>
              </a:xfrm>
              <a:solidFill>
                <a:srgbClr val="8CAFBA"/>
              </a:solidFill>
            </p:grpSpPr>
            <p:sp>
              <p:nvSpPr>
                <p:cNvPr id="89" name="Freeform 6">
                  <a:extLst>
                    <a:ext uri="{FF2B5EF4-FFF2-40B4-BE49-F238E27FC236}">
                      <a16:creationId xmlns:a16="http://schemas.microsoft.com/office/drawing/2014/main" id="{512B7604-1D1E-753D-CD31-53FA47E9562E}"/>
                    </a:ext>
                  </a:extLst>
                </p:cNvPr>
                <p:cNvSpPr>
                  <a:spLocks/>
                </p:cNvSpPr>
                <p:nvPr/>
              </p:nvSpPr>
              <p:spPr bwMode="auto">
                <a:xfrm>
                  <a:off x="8730627" y="3486150"/>
                  <a:ext cx="1910155" cy="1616075"/>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2" h="1000">
                      <a:moveTo>
                        <a:pt x="0" y="679"/>
                      </a:moveTo>
                      <a:cubicBezTo>
                        <a:pt x="0" y="558"/>
                        <a:pt x="0" y="439"/>
                        <a:pt x="0" y="318"/>
                      </a:cubicBezTo>
                      <a:cubicBezTo>
                        <a:pt x="212" y="318"/>
                        <a:pt x="423" y="318"/>
                        <a:pt x="636" y="318"/>
                      </a:cubicBezTo>
                      <a:cubicBezTo>
                        <a:pt x="636" y="315"/>
                        <a:pt x="636" y="312"/>
                        <a:pt x="636" y="309"/>
                      </a:cubicBezTo>
                      <a:cubicBezTo>
                        <a:pt x="636" y="224"/>
                        <a:pt x="636" y="138"/>
                        <a:pt x="636" y="53"/>
                      </a:cubicBezTo>
                      <a:cubicBezTo>
                        <a:pt x="636" y="32"/>
                        <a:pt x="643" y="16"/>
                        <a:pt x="663" y="7"/>
                      </a:cubicBezTo>
                      <a:cubicBezTo>
                        <a:pt x="679" y="0"/>
                        <a:pt x="696" y="2"/>
                        <a:pt x="711" y="13"/>
                      </a:cubicBezTo>
                      <a:cubicBezTo>
                        <a:pt x="713" y="15"/>
                        <a:pt x="715" y="17"/>
                        <a:pt x="716" y="18"/>
                      </a:cubicBezTo>
                      <a:cubicBezTo>
                        <a:pt x="865" y="167"/>
                        <a:pt x="1013" y="315"/>
                        <a:pt x="1162" y="463"/>
                      </a:cubicBezTo>
                      <a:cubicBezTo>
                        <a:pt x="1179" y="480"/>
                        <a:pt x="1182" y="501"/>
                        <a:pt x="1172" y="520"/>
                      </a:cubicBezTo>
                      <a:cubicBezTo>
                        <a:pt x="1169" y="524"/>
                        <a:pt x="1166" y="528"/>
                        <a:pt x="1163" y="532"/>
                      </a:cubicBezTo>
                      <a:cubicBezTo>
                        <a:pt x="1014" y="681"/>
                        <a:pt x="866" y="830"/>
                        <a:pt x="718" y="978"/>
                      </a:cubicBezTo>
                      <a:cubicBezTo>
                        <a:pt x="701" y="996"/>
                        <a:pt x="679" y="1000"/>
                        <a:pt x="660" y="989"/>
                      </a:cubicBezTo>
                      <a:cubicBezTo>
                        <a:pt x="642" y="980"/>
                        <a:pt x="636" y="964"/>
                        <a:pt x="636" y="945"/>
                      </a:cubicBezTo>
                      <a:cubicBezTo>
                        <a:pt x="636" y="861"/>
                        <a:pt x="636" y="777"/>
                        <a:pt x="636" y="692"/>
                      </a:cubicBezTo>
                      <a:cubicBezTo>
                        <a:pt x="636" y="688"/>
                        <a:pt x="636" y="684"/>
                        <a:pt x="636" y="679"/>
                      </a:cubicBezTo>
                      <a:cubicBezTo>
                        <a:pt x="424" y="679"/>
                        <a:pt x="212" y="679"/>
                        <a:pt x="0" y="679"/>
                      </a:cubicBezTo>
                      <a:close/>
                    </a:path>
                  </a:pathLst>
                </a:custGeom>
                <a:solidFill>
                  <a:schemeClr val="accent4"/>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90" name="Round Same Side Corner Rectangle 45">
                  <a:extLst>
                    <a:ext uri="{FF2B5EF4-FFF2-40B4-BE49-F238E27FC236}">
                      <a16:creationId xmlns:a16="http://schemas.microsoft.com/office/drawing/2014/main" id="{937C1981-DD4B-6A7F-B63C-DFF272DCD572}"/>
                    </a:ext>
                  </a:extLst>
                </p:cNvPr>
                <p:cNvSpPr/>
                <p:nvPr/>
              </p:nvSpPr>
              <p:spPr>
                <a:xfrm rot="16200000">
                  <a:off x="4723145" y="-438486"/>
                  <a:ext cx="914400" cy="9465343"/>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sp>
            <p:nvSpPr>
              <p:cNvPr id="88" name="TextBox 87">
                <a:extLst>
                  <a:ext uri="{FF2B5EF4-FFF2-40B4-BE49-F238E27FC236}">
                    <a16:creationId xmlns:a16="http://schemas.microsoft.com/office/drawing/2014/main" id="{A13FF601-0B38-F5EB-4DAD-EB60D62AB633}"/>
                  </a:ext>
                </a:extLst>
              </p:cNvPr>
              <p:cNvSpPr txBox="1"/>
              <p:nvPr/>
            </p:nvSpPr>
            <p:spPr>
              <a:xfrm rot="10800000">
                <a:off x="2359404" y="1954686"/>
                <a:ext cx="1560844" cy="184623"/>
              </a:xfrm>
              <a:prstGeom prst="rect">
                <a:avLst/>
              </a:prstGeom>
              <a:noFill/>
            </p:spPr>
            <p:txBody>
              <a:bodyPr wrap="none" lIns="0" tIns="0" rIns="0" bIns="0" rtlCol="0" anchor="ctr" anchorCtr="0">
                <a:noAutofit/>
              </a:bodyPr>
              <a:lstStyle/>
              <a:p>
                <a:pPr algn="ctr"/>
                <a:r>
                  <a:rPr lang="en-US" sz="1400" b="1" dirty="0">
                    <a:solidFill>
                      <a:schemeClr val="bg1"/>
                    </a:solidFill>
                  </a:rPr>
                  <a:t>Worse Quality of Life</a:t>
                </a:r>
              </a:p>
            </p:txBody>
          </p:sp>
        </p:grpSp>
        <p:sp>
          <p:nvSpPr>
            <p:cNvPr id="65" name="TextBox 64">
              <a:extLst>
                <a:ext uri="{FF2B5EF4-FFF2-40B4-BE49-F238E27FC236}">
                  <a16:creationId xmlns:a16="http://schemas.microsoft.com/office/drawing/2014/main" id="{FD2C8BF6-F4A3-865D-1478-661F6A928278}"/>
                </a:ext>
              </a:extLst>
            </p:cNvPr>
            <p:cNvSpPr txBox="1"/>
            <p:nvPr/>
          </p:nvSpPr>
          <p:spPr>
            <a:xfrm>
              <a:off x="9739412" y="4572382"/>
              <a:ext cx="954107" cy="338554"/>
            </a:xfrm>
            <a:prstGeom prst="rect">
              <a:avLst/>
            </a:prstGeom>
            <a:noFill/>
          </p:spPr>
          <p:txBody>
            <a:bodyPr wrap="none" rtlCol="0">
              <a:spAutoFit/>
            </a:bodyPr>
            <a:lstStyle/>
            <a:p>
              <a:pPr algn="ctr"/>
              <a:r>
                <a:rPr lang="en-US" sz="1600" i="1" dirty="0"/>
                <a:t>P</a:t>
              </a:r>
              <a:r>
                <a:rPr lang="en-US" sz="1600" dirty="0"/>
                <a:t>&lt;0.001</a:t>
              </a:r>
              <a:endParaRPr lang="en-US" sz="1600" i="1" dirty="0"/>
            </a:p>
          </p:txBody>
        </p:sp>
        <p:cxnSp>
          <p:nvCxnSpPr>
            <p:cNvPr id="66" name="Straight Connector 65">
              <a:extLst>
                <a:ext uri="{FF2B5EF4-FFF2-40B4-BE49-F238E27FC236}">
                  <a16:creationId xmlns:a16="http://schemas.microsoft.com/office/drawing/2014/main" id="{2A37132C-D256-886C-D333-0CC9A2036D66}"/>
                </a:ext>
              </a:extLst>
            </p:cNvPr>
            <p:cNvCxnSpPr/>
            <p:nvPr/>
          </p:nvCxnSpPr>
          <p:spPr>
            <a:xfrm flipV="1">
              <a:off x="9781001" y="4216338"/>
              <a:ext cx="0" cy="1019174"/>
            </a:xfrm>
            <a:prstGeom prst="line">
              <a:avLst/>
            </a:prstGeom>
            <a:ln w="15875"/>
          </p:spPr>
          <p:style>
            <a:lnRef idx="1">
              <a:schemeClr val="dk1"/>
            </a:lnRef>
            <a:fillRef idx="0">
              <a:schemeClr val="dk1"/>
            </a:fillRef>
            <a:effectRef idx="0">
              <a:schemeClr val="dk1"/>
            </a:effectRef>
            <a:fontRef idx="minor">
              <a:schemeClr val="tx1"/>
            </a:fontRef>
          </p:style>
        </p:cxnSp>
        <p:grpSp>
          <p:nvGrpSpPr>
            <p:cNvPr id="67" name="Group 66">
              <a:extLst>
                <a:ext uri="{FF2B5EF4-FFF2-40B4-BE49-F238E27FC236}">
                  <a16:creationId xmlns:a16="http://schemas.microsoft.com/office/drawing/2014/main" id="{D5F9B7B7-F513-6846-CF76-7121320E9F56}"/>
                </a:ext>
              </a:extLst>
            </p:cNvPr>
            <p:cNvGrpSpPr/>
            <p:nvPr/>
          </p:nvGrpSpPr>
          <p:grpSpPr>
            <a:xfrm>
              <a:off x="6439914" y="4759262"/>
              <a:ext cx="3164549" cy="859682"/>
              <a:chOff x="6439914" y="4759262"/>
              <a:chExt cx="3164549" cy="859682"/>
            </a:xfrm>
          </p:grpSpPr>
          <p:grpSp>
            <p:nvGrpSpPr>
              <p:cNvPr id="78" name="Group 77">
                <a:extLst>
                  <a:ext uri="{FF2B5EF4-FFF2-40B4-BE49-F238E27FC236}">
                    <a16:creationId xmlns:a16="http://schemas.microsoft.com/office/drawing/2014/main" id="{80F236A4-CA0A-9E79-DEDA-5FCA100FBAA9}"/>
                  </a:ext>
                </a:extLst>
              </p:cNvPr>
              <p:cNvGrpSpPr/>
              <p:nvPr/>
            </p:nvGrpSpPr>
            <p:grpSpPr>
              <a:xfrm rot="5400000">
                <a:off x="8062447" y="4006648"/>
                <a:ext cx="576072" cy="2364911"/>
                <a:chOff x="9256635" y="2933700"/>
                <a:chExt cx="1001139" cy="2285595"/>
              </a:xfrm>
            </p:grpSpPr>
            <p:sp>
              <p:nvSpPr>
                <p:cNvPr id="85" name="Round Same Side Corner Rectangle 75">
                  <a:extLst>
                    <a:ext uri="{FF2B5EF4-FFF2-40B4-BE49-F238E27FC236}">
                      <a16:creationId xmlns:a16="http://schemas.microsoft.com/office/drawing/2014/main" id="{231C3B60-C2EB-F3CD-2D65-18383053A605}"/>
                    </a:ext>
                  </a:extLst>
                </p:cNvPr>
                <p:cNvSpPr/>
                <p:nvPr/>
              </p:nvSpPr>
              <p:spPr>
                <a:xfrm>
                  <a:off x="9305274" y="2933700"/>
                  <a:ext cx="952500" cy="2285595"/>
                </a:xfrm>
                <a:prstGeom prst="round2SameRect">
                  <a:avLst>
                    <a:gd name="adj1" fmla="val 50000"/>
                    <a:gd name="adj2" fmla="val 0"/>
                  </a:avLst>
                </a:prstGeom>
                <a:solidFill>
                  <a:schemeClr val="accent5">
                    <a:lumMod val="50000"/>
                  </a:schemeClr>
                </a:solidFill>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86" name="Round Same Side Corner Rectangle 76">
                  <a:extLst>
                    <a:ext uri="{FF2B5EF4-FFF2-40B4-BE49-F238E27FC236}">
                      <a16:creationId xmlns:a16="http://schemas.microsoft.com/office/drawing/2014/main" id="{7E2D6EE9-E210-4B65-6A3A-B6CE0EDCACFD}"/>
                    </a:ext>
                  </a:extLst>
                </p:cNvPr>
                <p:cNvSpPr/>
                <p:nvPr/>
              </p:nvSpPr>
              <p:spPr>
                <a:xfrm>
                  <a:off x="9256635" y="2933700"/>
                  <a:ext cx="952500" cy="2285595"/>
                </a:xfrm>
                <a:prstGeom prst="round2SameRect">
                  <a:avLst>
                    <a:gd name="adj1" fmla="val 50000"/>
                    <a:gd name="adj2" fmla="val 0"/>
                  </a:avLst>
                </a:prstGeom>
                <a:solidFill>
                  <a:schemeClr val="accent5">
                    <a:lumMod val="75000"/>
                  </a:schemeClr>
                </a:solidFill>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sp>
            <p:nvSpPr>
              <p:cNvPr id="79" name="Rounded Rectangle 77">
                <a:extLst>
                  <a:ext uri="{FF2B5EF4-FFF2-40B4-BE49-F238E27FC236}">
                    <a16:creationId xmlns:a16="http://schemas.microsoft.com/office/drawing/2014/main" id="{BC66FD48-AC47-695B-F2F0-7A736B5DB7B6}"/>
                  </a:ext>
                </a:extLst>
              </p:cNvPr>
              <p:cNvSpPr/>
              <p:nvPr/>
            </p:nvSpPr>
            <p:spPr>
              <a:xfrm>
                <a:off x="6439914" y="4759262"/>
                <a:ext cx="821320" cy="859682"/>
              </a:xfrm>
              <a:prstGeom prst="roundRect">
                <a:avLst>
                  <a:gd name="adj" fmla="val 20784"/>
                </a:avLst>
              </a:prstGeom>
              <a:solidFill>
                <a:schemeClr val="bg1"/>
              </a:solidFill>
              <a:ln>
                <a:noFill/>
              </a:ln>
              <a:effectLst>
                <a:innerShdw blurRad="76200">
                  <a:schemeClr val="accent5">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899"/>
                  </a:lnSpc>
                </a:pPr>
                <a:r>
                  <a:rPr lang="en-US" sz="1400" b="1" dirty="0">
                    <a:solidFill>
                      <a:schemeClr val="accent5">
                        <a:lumMod val="75000"/>
                      </a:schemeClr>
                    </a:solidFill>
                  </a:rPr>
                  <a:t>Non-TD</a:t>
                </a:r>
              </a:p>
            </p:txBody>
          </p:sp>
          <p:grpSp>
            <p:nvGrpSpPr>
              <p:cNvPr id="80" name="Group 79">
                <a:extLst>
                  <a:ext uri="{FF2B5EF4-FFF2-40B4-BE49-F238E27FC236}">
                    <a16:creationId xmlns:a16="http://schemas.microsoft.com/office/drawing/2014/main" id="{9A27587B-C57A-283A-527A-05F5434D3152}"/>
                  </a:ext>
                </a:extLst>
              </p:cNvPr>
              <p:cNvGrpSpPr/>
              <p:nvPr/>
            </p:nvGrpSpPr>
            <p:grpSpPr>
              <a:xfrm>
                <a:off x="9478780" y="5145627"/>
                <a:ext cx="125683" cy="86953"/>
                <a:chOff x="4743100" y="3054544"/>
                <a:chExt cx="143051" cy="86953"/>
              </a:xfrm>
            </p:grpSpPr>
            <p:cxnSp>
              <p:nvCxnSpPr>
                <p:cNvPr id="82" name="Straight Connector 81">
                  <a:extLst>
                    <a:ext uri="{FF2B5EF4-FFF2-40B4-BE49-F238E27FC236}">
                      <a16:creationId xmlns:a16="http://schemas.microsoft.com/office/drawing/2014/main" id="{FEB036D8-80F6-354E-D54E-BDAFF4287A3E}"/>
                    </a:ext>
                  </a:extLst>
                </p:cNvPr>
                <p:cNvCxnSpPr/>
                <p:nvPr/>
              </p:nvCxnSpPr>
              <p:spPr>
                <a:xfrm>
                  <a:off x="4749644" y="3098020"/>
                  <a:ext cx="13650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CE14D1EB-40AC-1230-3D9B-7C3DDE7ABC30}"/>
                    </a:ext>
                  </a:extLst>
                </p:cNvPr>
                <p:cNvCxnSpPr/>
                <p:nvPr/>
              </p:nvCxnSpPr>
              <p:spPr>
                <a:xfrm>
                  <a:off x="4743100" y="3054544"/>
                  <a:ext cx="0" cy="8695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119E530-C241-3A02-56CD-866EF5D65962}"/>
                    </a:ext>
                  </a:extLst>
                </p:cNvPr>
                <p:cNvCxnSpPr/>
                <p:nvPr/>
              </p:nvCxnSpPr>
              <p:spPr>
                <a:xfrm>
                  <a:off x="4886151" y="3054544"/>
                  <a:ext cx="0" cy="8695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1" name="TextBox 80">
                <a:extLst>
                  <a:ext uri="{FF2B5EF4-FFF2-40B4-BE49-F238E27FC236}">
                    <a16:creationId xmlns:a16="http://schemas.microsoft.com/office/drawing/2014/main" id="{AFFCD6DF-17EE-6880-F9A7-CFF657DE2609}"/>
                  </a:ext>
                </a:extLst>
              </p:cNvPr>
              <p:cNvSpPr txBox="1"/>
              <p:nvPr/>
            </p:nvSpPr>
            <p:spPr>
              <a:xfrm>
                <a:off x="7206756" y="5019826"/>
                <a:ext cx="771366" cy="338554"/>
              </a:xfrm>
              <a:prstGeom prst="rect">
                <a:avLst/>
              </a:prstGeom>
              <a:noFill/>
            </p:spPr>
            <p:txBody>
              <a:bodyPr wrap="none" rtlCol="0">
                <a:spAutoFit/>
              </a:bodyPr>
              <a:lstStyle/>
              <a:p>
                <a:pPr algn="ctr"/>
                <a:r>
                  <a:rPr lang="en-US" sz="1600" b="1" dirty="0">
                    <a:solidFill>
                      <a:schemeClr val="bg1">
                        <a:alpha val="75000"/>
                      </a:schemeClr>
                    </a:solidFill>
                  </a:rPr>
                  <a:t>n=219</a:t>
                </a:r>
              </a:p>
            </p:txBody>
          </p:sp>
        </p:grpSp>
        <p:grpSp>
          <p:nvGrpSpPr>
            <p:cNvPr id="68" name="Group 67">
              <a:extLst>
                <a:ext uri="{FF2B5EF4-FFF2-40B4-BE49-F238E27FC236}">
                  <a16:creationId xmlns:a16="http://schemas.microsoft.com/office/drawing/2014/main" id="{08C613F5-56C7-76CB-957B-D79238909BA9}"/>
                </a:ext>
              </a:extLst>
            </p:cNvPr>
            <p:cNvGrpSpPr/>
            <p:nvPr/>
          </p:nvGrpSpPr>
          <p:grpSpPr>
            <a:xfrm>
              <a:off x="6439914" y="3852361"/>
              <a:ext cx="2862924" cy="859682"/>
              <a:chOff x="6439914" y="3852361"/>
              <a:chExt cx="2862924" cy="859682"/>
            </a:xfrm>
          </p:grpSpPr>
          <p:grpSp>
            <p:nvGrpSpPr>
              <p:cNvPr id="69" name="Group 68">
                <a:extLst>
                  <a:ext uri="{FF2B5EF4-FFF2-40B4-BE49-F238E27FC236}">
                    <a16:creationId xmlns:a16="http://schemas.microsoft.com/office/drawing/2014/main" id="{2CC99E45-667D-EE8A-BA14-9391FBF14603}"/>
                  </a:ext>
                </a:extLst>
              </p:cNvPr>
              <p:cNvGrpSpPr/>
              <p:nvPr/>
            </p:nvGrpSpPr>
            <p:grpSpPr>
              <a:xfrm rot="5400000">
                <a:off x="7910068" y="3250559"/>
                <a:ext cx="579203" cy="2063286"/>
                <a:chOff x="7399260" y="2509534"/>
                <a:chExt cx="1001139" cy="2638425"/>
              </a:xfrm>
            </p:grpSpPr>
            <p:sp>
              <p:nvSpPr>
                <p:cNvPr id="76" name="Round Same Side Corner Rectangle 85">
                  <a:extLst>
                    <a:ext uri="{FF2B5EF4-FFF2-40B4-BE49-F238E27FC236}">
                      <a16:creationId xmlns:a16="http://schemas.microsoft.com/office/drawing/2014/main" id="{A4209B2B-1201-4F46-697D-7AF6BA3C5000}"/>
                    </a:ext>
                  </a:extLst>
                </p:cNvPr>
                <p:cNvSpPr/>
                <p:nvPr/>
              </p:nvSpPr>
              <p:spPr>
                <a:xfrm>
                  <a:off x="7447899" y="2509534"/>
                  <a:ext cx="952500" cy="2638425"/>
                </a:xfrm>
                <a:prstGeom prst="round2SameRect">
                  <a:avLst>
                    <a:gd name="adj1" fmla="val 50000"/>
                    <a:gd name="adj2" fmla="val 0"/>
                  </a:avLst>
                </a:prstGeom>
                <a:solidFill>
                  <a:schemeClr val="accent1">
                    <a:lumMod val="75000"/>
                  </a:schemeClr>
                </a:solidFill>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77" name="Round Same Side Corner Rectangle 86">
                  <a:extLst>
                    <a:ext uri="{FF2B5EF4-FFF2-40B4-BE49-F238E27FC236}">
                      <a16:creationId xmlns:a16="http://schemas.microsoft.com/office/drawing/2014/main" id="{A629F03F-2481-2FD0-73AE-8D6DB4740AB7}"/>
                    </a:ext>
                  </a:extLst>
                </p:cNvPr>
                <p:cNvSpPr/>
                <p:nvPr/>
              </p:nvSpPr>
              <p:spPr>
                <a:xfrm>
                  <a:off x="7399260" y="2509534"/>
                  <a:ext cx="952500" cy="2638425"/>
                </a:xfrm>
                <a:prstGeom prst="round2SameRect">
                  <a:avLst>
                    <a:gd name="adj1" fmla="val 50000"/>
                    <a:gd name="adj2" fmla="val 0"/>
                  </a:avLst>
                </a:prstGeom>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grpSp>
            <p:nvGrpSpPr>
              <p:cNvPr id="70" name="Group 69">
                <a:extLst>
                  <a:ext uri="{FF2B5EF4-FFF2-40B4-BE49-F238E27FC236}">
                    <a16:creationId xmlns:a16="http://schemas.microsoft.com/office/drawing/2014/main" id="{6AF5EB5E-13EA-E216-C516-5621A5872836}"/>
                  </a:ext>
                </a:extLst>
              </p:cNvPr>
              <p:cNvGrpSpPr/>
              <p:nvPr/>
            </p:nvGrpSpPr>
            <p:grpSpPr>
              <a:xfrm>
                <a:off x="9176479" y="4238726"/>
                <a:ext cx="126359" cy="86953"/>
                <a:chOff x="4743100" y="3054544"/>
                <a:chExt cx="143051" cy="86953"/>
              </a:xfrm>
            </p:grpSpPr>
            <p:cxnSp>
              <p:nvCxnSpPr>
                <p:cNvPr id="73" name="Straight Connector 72">
                  <a:extLst>
                    <a:ext uri="{FF2B5EF4-FFF2-40B4-BE49-F238E27FC236}">
                      <a16:creationId xmlns:a16="http://schemas.microsoft.com/office/drawing/2014/main" id="{FC00FCDF-7672-B4C2-67E4-73FC5F4D349E}"/>
                    </a:ext>
                  </a:extLst>
                </p:cNvPr>
                <p:cNvCxnSpPr/>
                <p:nvPr/>
              </p:nvCxnSpPr>
              <p:spPr>
                <a:xfrm>
                  <a:off x="4749644" y="3098020"/>
                  <a:ext cx="13650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3D80ABC-75C8-20BC-0D49-7BFA6EB54BF9}"/>
                    </a:ext>
                  </a:extLst>
                </p:cNvPr>
                <p:cNvCxnSpPr/>
                <p:nvPr/>
              </p:nvCxnSpPr>
              <p:spPr>
                <a:xfrm>
                  <a:off x="4743100" y="3054544"/>
                  <a:ext cx="0" cy="8695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FE82AE6-BA8E-5F64-1525-2B66016FB81B}"/>
                    </a:ext>
                  </a:extLst>
                </p:cNvPr>
                <p:cNvCxnSpPr/>
                <p:nvPr/>
              </p:nvCxnSpPr>
              <p:spPr>
                <a:xfrm>
                  <a:off x="4886151" y="3054544"/>
                  <a:ext cx="0" cy="8695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1" name="TextBox 70">
                <a:extLst>
                  <a:ext uri="{FF2B5EF4-FFF2-40B4-BE49-F238E27FC236}">
                    <a16:creationId xmlns:a16="http://schemas.microsoft.com/office/drawing/2014/main" id="{0DB75350-B34E-089A-CCC4-2E4A4E2C2B2C}"/>
                  </a:ext>
                </a:extLst>
              </p:cNvPr>
              <p:cNvSpPr txBox="1"/>
              <p:nvPr/>
            </p:nvSpPr>
            <p:spPr>
              <a:xfrm>
                <a:off x="7206756" y="4112925"/>
                <a:ext cx="771366" cy="338554"/>
              </a:xfrm>
              <a:prstGeom prst="rect">
                <a:avLst/>
              </a:prstGeom>
              <a:noFill/>
            </p:spPr>
            <p:txBody>
              <a:bodyPr wrap="none" rtlCol="0">
                <a:spAutoFit/>
              </a:bodyPr>
              <a:lstStyle/>
              <a:p>
                <a:pPr algn="ctr"/>
                <a:r>
                  <a:rPr lang="en-US" sz="1600" b="1" dirty="0">
                    <a:solidFill>
                      <a:schemeClr val="bg1">
                        <a:alpha val="75000"/>
                      </a:schemeClr>
                    </a:solidFill>
                  </a:rPr>
                  <a:t>n=196</a:t>
                </a:r>
              </a:p>
            </p:txBody>
          </p:sp>
          <p:sp>
            <p:nvSpPr>
              <p:cNvPr id="72" name="Rounded Rectangle 69">
                <a:extLst>
                  <a:ext uri="{FF2B5EF4-FFF2-40B4-BE49-F238E27FC236}">
                    <a16:creationId xmlns:a16="http://schemas.microsoft.com/office/drawing/2014/main" id="{A5DB3656-3AD4-1CDA-69CC-74313D4073D4}"/>
                  </a:ext>
                </a:extLst>
              </p:cNvPr>
              <p:cNvSpPr/>
              <p:nvPr/>
            </p:nvSpPr>
            <p:spPr>
              <a:xfrm>
                <a:off x="6439914" y="3852361"/>
                <a:ext cx="821320" cy="859682"/>
              </a:xfrm>
              <a:prstGeom prst="roundRect">
                <a:avLst>
                  <a:gd name="adj" fmla="val 20784"/>
                </a:avLst>
              </a:prstGeom>
              <a:solidFill>
                <a:schemeClr val="bg1"/>
              </a:solidFill>
              <a:ln>
                <a:noFill/>
              </a:ln>
              <a:effectLst>
                <a:innerShdw blurRad="76200">
                  <a:schemeClr val="accent1"/>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899"/>
                  </a:lnSpc>
                </a:pPr>
                <a:r>
                  <a:rPr lang="en-US" sz="1400" b="1" dirty="0">
                    <a:solidFill>
                      <a:schemeClr val="accent1"/>
                    </a:solidFill>
                  </a:rPr>
                  <a:t>TD</a:t>
                </a:r>
              </a:p>
            </p:txBody>
          </p:sp>
        </p:grpSp>
      </p:grpSp>
      <p:cxnSp>
        <p:nvCxnSpPr>
          <p:cNvPr id="91" name="Straight Connector 90">
            <a:extLst>
              <a:ext uri="{FF2B5EF4-FFF2-40B4-BE49-F238E27FC236}">
                <a16:creationId xmlns:a16="http://schemas.microsoft.com/office/drawing/2014/main" id="{58EB7470-7A27-21FD-427F-2629E2F6E7DA}"/>
              </a:ext>
            </a:extLst>
          </p:cNvPr>
          <p:cNvCxnSpPr/>
          <p:nvPr/>
        </p:nvCxnSpPr>
        <p:spPr>
          <a:xfrm>
            <a:off x="6104533" y="1667334"/>
            <a:ext cx="0" cy="4513674"/>
          </a:xfrm>
          <a:prstGeom prst="line">
            <a:avLst/>
          </a:prstGeom>
          <a:ln w="28575" cap="rnd">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EDEEBA3C-5010-2EAB-6361-BA576586082B}"/>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spcAft>
                <a:spcPts val="300"/>
              </a:spcAft>
              <a:defRPr/>
            </a:pPr>
            <a:r>
              <a:rPr lang="en-US" sz="1050" b="1" baseline="30000" dirty="0">
                <a:latin typeface="+mn-lt"/>
              </a:rPr>
              <a:t>a</a:t>
            </a:r>
            <a:r>
              <a:rPr lang="en-US" sz="1050" b="1" dirty="0">
                <a:latin typeface="+mn-lt"/>
              </a:rPr>
              <a:t>Reflects percentage of patients who answered with 3, 4, or 5.</a:t>
            </a:r>
          </a:p>
          <a:p>
            <a:pPr marL="0">
              <a:spcAft>
                <a:spcPts val="300"/>
              </a:spcAft>
              <a:defRPr/>
            </a:pPr>
            <a:r>
              <a:rPr lang="en-US" b="1" dirty="0">
                <a:latin typeface="+mn-lt"/>
              </a:rPr>
              <a:t>Q-LES-Q-SF, Quality of Life Enjoyment and Satisfaction Questionnaire, Short Form</a:t>
            </a:r>
            <a:r>
              <a:rPr lang="en-US" b="1" dirty="0"/>
              <a:t>. </a:t>
            </a:r>
          </a:p>
          <a:p>
            <a:pPr marL="0">
              <a:defRPr/>
            </a:pPr>
            <a:r>
              <a:rPr lang="en-US" b="1" dirty="0">
                <a:latin typeface="+mn-lt"/>
                <a:ea typeface="Calibri" panose="020F0502020204030204" pitchFamily="34" charset="0"/>
                <a:cs typeface="Times New Roman" panose="02020603050405020304" pitchFamily="18" charset="0"/>
              </a:rPr>
              <a:t>1. </a:t>
            </a:r>
            <a:r>
              <a:rPr lang="en-US" dirty="0">
                <a:latin typeface="+mn-lt"/>
              </a:rPr>
              <a:t>Data on file. Neurocrine Biosciences, Inc. </a:t>
            </a:r>
            <a:r>
              <a:rPr lang="en-US" b="1" dirty="0">
                <a:latin typeface="+mn-lt"/>
              </a:rPr>
              <a:t>2</a:t>
            </a:r>
            <a:r>
              <a:rPr lang="en-US" dirty="0">
                <a:latin typeface="+mn-lt"/>
              </a:rPr>
              <a:t>. McEvoy J, et al. </a:t>
            </a:r>
            <a:r>
              <a:rPr lang="en-US" i="1" dirty="0">
                <a:latin typeface="+mn-lt"/>
              </a:rPr>
              <a:t>Qual Life Res</a:t>
            </a:r>
            <a:r>
              <a:rPr lang="en-US" dirty="0">
                <a:latin typeface="+mn-lt"/>
              </a:rPr>
              <a:t>. 2019;28(12):3303-3312</a:t>
            </a:r>
            <a:r>
              <a:rPr lang="en-US" dirty="0"/>
              <a:t>.</a:t>
            </a:r>
          </a:p>
        </p:txBody>
      </p:sp>
    </p:spTree>
    <p:extLst>
      <p:ext uri="{BB962C8B-B14F-4D97-AF65-F5344CB8AC3E}">
        <p14:creationId xmlns:p14="http://schemas.microsoft.com/office/powerpoint/2010/main" val="1660985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Based on the patient presentation, </a:t>
            </a:r>
            <a:br>
              <a:rPr lang="en-US" dirty="0"/>
            </a:br>
            <a:r>
              <a:rPr lang="en-US" dirty="0"/>
              <a:t>what are your current goals for Paul?</a:t>
            </a:r>
          </a:p>
        </p:txBody>
      </p:sp>
      <p:sp>
        <p:nvSpPr>
          <p:cNvPr id="11" name="Text Placeholder 10"/>
          <p:cNvSpPr>
            <a:spLocks noGrp="1"/>
          </p:cNvSpPr>
          <p:nvPr>
            <p:ph type="body" sz="quarter" idx="4294967295"/>
          </p:nvPr>
        </p:nvSpPr>
        <p:spPr>
          <a:xfrm>
            <a:off x="978408" y="173736"/>
            <a:ext cx="9381744" cy="256032"/>
          </a:xfrm>
        </p:spPr>
        <p:txBody>
          <a:bodyPr>
            <a:normAutofit/>
          </a:bodyPr>
          <a:lstStyle/>
          <a:p>
            <a:pPr marL="0" indent="0">
              <a:lnSpc>
                <a:spcPct val="105000"/>
              </a:lnSpc>
              <a:buNone/>
            </a:pPr>
            <a:r>
              <a:rPr lang="en-US" sz="1600" cap="all" dirty="0">
                <a:solidFill>
                  <a:schemeClr val="bg1"/>
                </a:solidFill>
              </a:rPr>
              <a:t>Hypothetical Patient Case 1</a:t>
            </a:r>
          </a:p>
        </p:txBody>
      </p:sp>
      <p:sp>
        <p:nvSpPr>
          <p:cNvPr id="4" name="Content Placeholder 3"/>
          <p:cNvSpPr>
            <a:spLocks noGrp="1"/>
          </p:cNvSpPr>
          <p:nvPr>
            <p:ph type="body" sz="quarter" idx="11"/>
          </p:nvPr>
        </p:nvSpPr>
        <p:spPr/>
        <p:txBody>
          <a:bodyPr/>
          <a:lstStyle/>
          <a:p>
            <a:r>
              <a:rPr lang="en-US" dirty="0"/>
              <a:t>Question</a:t>
            </a:r>
          </a:p>
        </p:txBody>
      </p:sp>
      <p:grpSp>
        <p:nvGrpSpPr>
          <p:cNvPr id="21" name="Group 20">
            <a:extLst>
              <a:ext uri="{FF2B5EF4-FFF2-40B4-BE49-F238E27FC236}">
                <a16:creationId xmlns:a16="http://schemas.microsoft.com/office/drawing/2014/main" id="{AF3A5DC9-DAF2-928B-1E20-22A6112DA7DE}"/>
              </a:ext>
            </a:extLst>
          </p:cNvPr>
          <p:cNvGrpSpPr/>
          <p:nvPr/>
        </p:nvGrpSpPr>
        <p:grpSpPr>
          <a:xfrm>
            <a:off x="8075092" y="-8633"/>
            <a:ext cx="3666170" cy="531147"/>
            <a:chOff x="8077195" y="-9529"/>
            <a:chExt cx="3667125" cy="485778"/>
          </a:xfrm>
        </p:grpSpPr>
        <p:sp>
          <p:nvSpPr>
            <p:cNvPr id="22" name="Round Same Side Corner Rectangle 21">
              <a:extLst>
                <a:ext uri="{FF2B5EF4-FFF2-40B4-BE49-F238E27FC236}">
                  <a16:creationId xmlns:a16="http://schemas.microsoft.com/office/drawing/2014/main" id="{A61E9223-FAE0-3147-8963-C96EB4ABE1C6}"/>
                </a:ext>
              </a:extLst>
            </p:cNvPr>
            <p:cNvSpPr/>
            <p:nvPr/>
          </p:nvSpPr>
          <p:spPr>
            <a:xfrm rot="10800000">
              <a:off x="8077195" y="-9528"/>
              <a:ext cx="3667125" cy="485777"/>
            </a:xfrm>
            <a:prstGeom prst="round2SameRect">
              <a:avLst>
                <a:gd name="adj1" fmla="val 50000"/>
                <a:gd name="adj2" fmla="val 0"/>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b="1" dirty="0">
                <a:solidFill>
                  <a:schemeClr val="bg1">
                    <a:alpha val="75000"/>
                  </a:schemeClr>
                </a:solidFill>
                <a:latin typeface="Arial Narrow"/>
              </a:endParaRPr>
            </a:p>
          </p:txBody>
        </p:sp>
        <p:sp>
          <p:nvSpPr>
            <p:cNvPr id="23" name="Round Same Side Corner Rectangle 22">
              <a:extLst>
                <a:ext uri="{FF2B5EF4-FFF2-40B4-BE49-F238E27FC236}">
                  <a16:creationId xmlns:a16="http://schemas.microsoft.com/office/drawing/2014/main" id="{3CC6E54A-B22C-6B02-4C88-A43D1B086B6F}"/>
                </a:ext>
              </a:extLst>
            </p:cNvPr>
            <p:cNvSpPr/>
            <p:nvPr/>
          </p:nvSpPr>
          <p:spPr>
            <a:xfrm>
              <a:off x="8077195" y="-9529"/>
              <a:ext cx="3667125" cy="485777"/>
            </a:xfrm>
            <a:prstGeom prst="round2SameRect">
              <a:avLst>
                <a:gd name="adj1" fmla="val 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chemeClr val="bg1"/>
                  </a:solidFill>
                  <a:latin typeface="Arial Narrow"/>
                </a:rPr>
                <a:t>CASE STUDY – PAUL</a:t>
              </a:r>
            </a:p>
          </p:txBody>
        </p:sp>
      </p:grpSp>
    </p:spTree>
    <p:extLst>
      <p:ext uri="{BB962C8B-B14F-4D97-AF65-F5344CB8AC3E}">
        <p14:creationId xmlns:p14="http://schemas.microsoft.com/office/powerpoint/2010/main" val="6064617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TD Symptoms May Go Beyond Bodily Movements</a:t>
            </a:r>
          </a:p>
        </p:txBody>
      </p:sp>
      <p:sp>
        <p:nvSpPr>
          <p:cNvPr id="6" name="Slide Number Placeholder 5"/>
          <p:cNvSpPr>
            <a:spLocks noGrp="1"/>
          </p:cNvSpPr>
          <p:nvPr>
            <p:ph type="sldNum" sz="quarter" idx="4"/>
          </p:nvPr>
        </p:nvSpPr>
        <p:spPr/>
        <p:txBody>
          <a:bodyPr/>
          <a:lstStyle/>
          <a:p>
            <a:fld id="{F3C1FD0B-2342-48FB-A867-BE1FD0EAA53B}" type="slidenum">
              <a:rPr lang="en-US"/>
              <a:pPr/>
              <a:t>60</a:t>
            </a:fld>
            <a:endParaRPr lang="en-US" dirty="0"/>
          </a:p>
        </p:txBody>
      </p:sp>
      <p:sp>
        <p:nvSpPr>
          <p:cNvPr id="10" name="Text Placeholder 9">
            <a:extLst>
              <a:ext uri="{FF2B5EF4-FFF2-40B4-BE49-F238E27FC236}">
                <a16:creationId xmlns:a16="http://schemas.microsoft.com/office/drawing/2014/main" id="{D851BF1B-6E9E-FE30-6A98-9EF87BF2ACB2}"/>
              </a:ext>
            </a:extLst>
          </p:cNvPr>
          <p:cNvSpPr>
            <a:spLocks noGrp="1"/>
          </p:cNvSpPr>
          <p:nvPr>
            <p:ph type="body" sz="quarter" idx="10"/>
          </p:nvPr>
        </p:nvSpPr>
        <p:spPr/>
        <p:txBody>
          <a:bodyPr/>
          <a:lstStyle/>
          <a:p>
            <a:r>
              <a:rPr lang="en-US" dirty="0"/>
              <a:t>Burden And Impact of Tardive Dyskinesia</a:t>
            </a:r>
          </a:p>
        </p:txBody>
      </p:sp>
      <p:sp>
        <p:nvSpPr>
          <p:cNvPr id="31" name="TextBox 30"/>
          <p:cNvSpPr txBox="1"/>
          <p:nvPr/>
        </p:nvSpPr>
        <p:spPr>
          <a:xfrm>
            <a:off x="1067480" y="4191000"/>
            <a:ext cx="2819400" cy="1277273"/>
          </a:xfrm>
          <a:prstGeom prst="rect">
            <a:avLst/>
          </a:prstGeom>
          <a:noFill/>
        </p:spPr>
        <p:txBody>
          <a:bodyPr wrap="square" rtlCol="0">
            <a:spAutoFit/>
          </a:bodyPr>
          <a:lstStyle/>
          <a:p>
            <a:pPr marL="63481" lvl="1" algn="ctr" defTabSz="914126">
              <a:defRPr/>
            </a:pPr>
            <a:r>
              <a:rPr lang="en-US" b="1" dirty="0">
                <a:latin typeface="+mj-lt"/>
              </a:rPr>
              <a:t>Respiratory dyskinesia</a:t>
            </a:r>
          </a:p>
          <a:p>
            <a:pPr marL="63481" lvl="1" algn="ctr" defTabSz="914126">
              <a:defRPr/>
            </a:pPr>
            <a:r>
              <a:rPr lang="en-US" dirty="0">
                <a:latin typeface="+mj-lt"/>
              </a:rPr>
              <a:t>Difficulty breathing, </a:t>
            </a:r>
            <a:br>
              <a:rPr lang="en-US" dirty="0">
                <a:latin typeface="+mj-lt"/>
              </a:rPr>
            </a:br>
            <a:r>
              <a:rPr lang="en-US" dirty="0">
                <a:latin typeface="+mj-lt"/>
              </a:rPr>
              <a:t>swallowing, or speaking</a:t>
            </a:r>
          </a:p>
          <a:p>
            <a:pPr marL="63481" lvl="1" algn="ctr" defTabSz="914126">
              <a:spcBef>
                <a:spcPts val="600"/>
              </a:spcBef>
              <a:defRPr/>
            </a:pPr>
            <a:r>
              <a:rPr lang="en-US" dirty="0">
                <a:latin typeface="+mj-lt"/>
              </a:rPr>
              <a:t>Grunting or barking </a:t>
            </a:r>
          </a:p>
        </p:txBody>
      </p:sp>
      <p:sp>
        <p:nvSpPr>
          <p:cNvPr id="48" name="TextBox 47"/>
          <p:cNvSpPr txBox="1"/>
          <p:nvPr/>
        </p:nvSpPr>
        <p:spPr>
          <a:xfrm>
            <a:off x="5063767" y="4191000"/>
            <a:ext cx="2751627" cy="646331"/>
          </a:xfrm>
          <a:prstGeom prst="rect">
            <a:avLst/>
          </a:prstGeom>
          <a:noFill/>
        </p:spPr>
        <p:txBody>
          <a:bodyPr wrap="square" rtlCol="0">
            <a:spAutoFit/>
          </a:bodyPr>
          <a:lstStyle/>
          <a:p>
            <a:pPr marL="63481" lvl="1" algn="ctr" defTabSz="914126">
              <a:defRPr/>
            </a:pPr>
            <a:r>
              <a:rPr lang="en-US" dirty="0">
                <a:latin typeface="+mj-lt"/>
              </a:rPr>
              <a:t>Loss of strength in extremities</a:t>
            </a:r>
          </a:p>
        </p:txBody>
      </p:sp>
      <p:sp>
        <p:nvSpPr>
          <p:cNvPr id="54" name="TextBox 53"/>
          <p:cNvSpPr txBox="1"/>
          <p:nvPr/>
        </p:nvSpPr>
        <p:spPr>
          <a:xfrm>
            <a:off x="8992280" y="4191000"/>
            <a:ext cx="2091709" cy="646331"/>
          </a:xfrm>
          <a:prstGeom prst="rect">
            <a:avLst/>
          </a:prstGeom>
          <a:noFill/>
        </p:spPr>
        <p:txBody>
          <a:bodyPr wrap="square" rtlCol="0">
            <a:spAutoFit/>
          </a:bodyPr>
          <a:lstStyle/>
          <a:p>
            <a:pPr marL="63481" lvl="1" algn="ctr" defTabSz="914126">
              <a:defRPr/>
            </a:pPr>
            <a:r>
              <a:rPr lang="en-US" dirty="0">
                <a:latin typeface="+mj-lt"/>
              </a:rPr>
              <a:t>Reduced range of motion/flexibility</a:t>
            </a:r>
          </a:p>
        </p:txBody>
      </p:sp>
      <p:grpSp>
        <p:nvGrpSpPr>
          <p:cNvPr id="65" name="Group 64">
            <a:extLst>
              <a:ext uri="{FF2B5EF4-FFF2-40B4-BE49-F238E27FC236}">
                <a16:creationId xmlns:a16="http://schemas.microsoft.com/office/drawing/2014/main" id="{FA089A6D-291A-02B9-8514-F4E2C5A1E38A}"/>
              </a:ext>
            </a:extLst>
          </p:cNvPr>
          <p:cNvGrpSpPr/>
          <p:nvPr/>
        </p:nvGrpSpPr>
        <p:grpSpPr>
          <a:xfrm>
            <a:off x="5294127" y="1802713"/>
            <a:ext cx="2291850" cy="2297752"/>
            <a:chOff x="10514012" y="2209800"/>
            <a:chExt cx="1249563" cy="1252783"/>
          </a:xfrm>
        </p:grpSpPr>
        <p:sp>
          <p:nvSpPr>
            <p:cNvPr id="66" name="Freeform 12">
              <a:extLst>
                <a:ext uri="{FF2B5EF4-FFF2-40B4-BE49-F238E27FC236}">
                  <a16:creationId xmlns:a16="http://schemas.microsoft.com/office/drawing/2014/main" id="{BBADB839-E334-0E97-EE3B-190A6C58112B}"/>
                </a:ext>
              </a:extLst>
            </p:cNvPr>
            <p:cNvSpPr>
              <a:spLocks/>
            </p:cNvSpPr>
            <p:nvPr/>
          </p:nvSpPr>
          <p:spPr bwMode="auto">
            <a:xfrm>
              <a:off x="10795893" y="2469635"/>
              <a:ext cx="685801" cy="733113"/>
            </a:xfrm>
            <a:custGeom>
              <a:avLst/>
              <a:gdLst>
                <a:gd name="T0" fmla="*/ 466 w 935"/>
                <a:gd name="T1" fmla="*/ 959 h 999"/>
                <a:gd name="T2" fmla="*/ 405 w 935"/>
                <a:gd name="T3" fmla="*/ 952 h 999"/>
                <a:gd name="T4" fmla="*/ 345 w 935"/>
                <a:gd name="T5" fmla="*/ 955 h 999"/>
                <a:gd name="T6" fmla="*/ 250 w 935"/>
                <a:gd name="T7" fmla="*/ 986 h 999"/>
                <a:gd name="T8" fmla="*/ 212 w 935"/>
                <a:gd name="T9" fmla="*/ 995 h 999"/>
                <a:gd name="T10" fmla="*/ 167 w 935"/>
                <a:gd name="T11" fmla="*/ 978 h 999"/>
                <a:gd name="T12" fmla="*/ 66 w 935"/>
                <a:gd name="T13" fmla="*/ 848 h 999"/>
                <a:gd name="T14" fmla="*/ 11 w 935"/>
                <a:gd name="T15" fmla="*/ 738 h 999"/>
                <a:gd name="T16" fmla="*/ 3 w 935"/>
                <a:gd name="T17" fmla="*/ 680 h 999"/>
                <a:gd name="T18" fmla="*/ 23 w 935"/>
                <a:gd name="T19" fmla="*/ 645 h 999"/>
                <a:gd name="T20" fmla="*/ 25 w 935"/>
                <a:gd name="T21" fmla="*/ 644 h 999"/>
                <a:gd name="T22" fmla="*/ 52 w 935"/>
                <a:gd name="T23" fmla="*/ 617 h 999"/>
                <a:gd name="T24" fmla="*/ 159 w 935"/>
                <a:gd name="T25" fmla="*/ 552 h 999"/>
                <a:gd name="T26" fmla="*/ 282 w 935"/>
                <a:gd name="T27" fmla="*/ 562 h 999"/>
                <a:gd name="T28" fmla="*/ 328 w 935"/>
                <a:gd name="T29" fmla="*/ 577 h 999"/>
                <a:gd name="T30" fmla="*/ 338 w 935"/>
                <a:gd name="T31" fmla="*/ 576 h 999"/>
                <a:gd name="T32" fmla="*/ 388 w 935"/>
                <a:gd name="T33" fmla="*/ 540 h 999"/>
                <a:gd name="T34" fmla="*/ 533 w 935"/>
                <a:gd name="T35" fmla="*/ 522 h 999"/>
                <a:gd name="T36" fmla="*/ 567 w 935"/>
                <a:gd name="T37" fmla="*/ 536 h 999"/>
                <a:gd name="T38" fmla="*/ 597 w 935"/>
                <a:gd name="T39" fmla="*/ 556 h 999"/>
                <a:gd name="T40" fmla="*/ 638 w 935"/>
                <a:gd name="T41" fmla="*/ 557 h 999"/>
                <a:gd name="T42" fmla="*/ 643 w 935"/>
                <a:gd name="T43" fmla="*/ 546 h 999"/>
                <a:gd name="T44" fmla="*/ 622 w 935"/>
                <a:gd name="T45" fmla="*/ 396 h 999"/>
                <a:gd name="T46" fmla="*/ 613 w 935"/>
                <a:gd name="T47" fmla="*/ 297 h 999"/>
                <a:gd name="T48" fmla="*/ 601 w 935"/>
                <a:gd name="T49" fmla="*/ 250 h 999"/>
                <a:gd name="T50" fmla="*/ 553 w 935"/>
                <a:gd name="T51" fmla="*/ 174 h 999"/>
                <a:gd name="T52" fmla="*/ 545 w 935"/>
                <a:gd name="T53" fmla="*/ 170 h 999"/>
                <a:gd name="T54" fmla="*/ 491 w 935"/>
                <a:gd name="T55" fmla="*/ 168 h 999"/>
                <a:gd name="T56" fmla="*/ 392 w 935"/>
                <a:gd name="T57" fmla="*/ 172 h 999"/>
                <a:gd name="T58" fmla="*/ 354 w 935"/>
                <a:gd name="T59" fmla="*/ 167 h 999"/>
                <a:gd name="T60" fmla="*/ 336 w 935"/>
                <a:gd name="T61" fmla="*/ 154 h 999"/>
                <a:gd name="T62" fmla="*/ 316 w 935"/>
                <a:gd name="T63" fmla="*/ 129 h 999"/>
                <a:gd name="T64" fmla="*/ 313 w 935"/>
                <a:gd name="T65" fmla="*/ 115 h 999"/>
                <a:gd name="T66" fmla="*/ 355 w 935"/>
                <a:gd name="T67" fmla="*/ 29 h 999"/>
                <a:gd name="T68" fmla="*/ 374 w 935"/>
                <a:gd name="T69" fmla="*/ 10 h 999"/>
                <a:gd name="T70" fmla="*/ 380 w 935"/>
                <a:gd name="T71" fmla="*/ 5 h 999"/>
                <a:gd name="T72" fmla="*/ 394 w 935"/>
                <a:gd name="T73" fmla="*/ 0 h 999"/>
                <a:gd name="T74" fmla="*/ 541 w 935"/>
                <a:gd name="T75" fmla="*/ 15 h 999"/>
                <a:gd name="T76" fmla="*/ 653 w 935"/>
                <a:gd name="T77" fmla="*/ 75 h 999"/>
                <a:gd name="T78" fmla="*/ 658 w 935"/>
                <a:gd name="T79" fmla="*/ 80 h 999"/>
                <a:gd name="T80" fmla="*/ 757 w 935"/>
                <a:gd name="T81" fmla="*/ 229 h 999"/>
                <a:gd name="T82" fmla="*/ 848 w 935"/>
                <a:gd name="T83" fmla="*/ 384 h 999"/>
                <a:gd name="T84" fmla="*/ 877 w 935"/>
                <a:gd name="T85" fmla="*/ 459 h 999"/>
                <a:gd name="T86" fmla="*/ 881 w 935"/>
                <a:gd name="T87" fmla="*/ 482 h 999"/>
                <a:gd name="T88" fmla="*/ 888 w 935"/>
                <a:gd name="T89" fmla="*/ 507 h 999"/>
                <a:gd name="T90" fmla="*/ 930 w 935"/>
                <a:gd name="T91" fmla="*/ 624 h 999"/>
                <a:gd name="T92" fmla="*/ 931 w 935"/>
                <a:gd name="T93" fmla="*/ 694 h 999"/>
                <a:gd name="T94" fmla="*/ 918 w 935"/>
                <a:gd name="T95" fmla="*/ 722 h 999"/>
                <a:gd name="T96" fmla="*/ 851 w 935"/>
                <a:gd name="T97" fmla="*/ 778 h 999"/>
                <a:gd name="T98" fmla="*/ 805 w 935"/>
                <a:gd name="T99" fmla="*/ 791 h 999"/>
                <a:gd name="T100" fmla="*/ 797 w 935"/>
                <a:gd name="T101" fmla="*/ 794 h 999"/>
                <a:gd name="T102" fmla="*/ 741 w 935"/>
                <a:gd name="T103" fmla="*/ 841 h 999"/>
                <a:gd name="T104" fmla="*/ 604 w 935"/>
                <a:gd name="T105" fmla="*/ 927 h 999"/>
                <a:gd name="T106" fmla="*/ 494 w 935"/>
                <a:gd name="T107" fmla="*/ 958 h 999"/>
                <a:gd name="T108" fmla="*/ 467 w 935"/>
                <a:gd name="T109" fmla="*/ 958 h 999"/>
                <a:gd name="T110" fmla="*/ 466 w 935"/>
                <a:gd name="T111" fmla="*/ 959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5" h="999">
                  <a:moveTo>
                    <a:pt x="466" y="959"/>
                  </a:moveTo>
                  <a:cubicBezTo>
                    <a:pt x="446" y="957"/>
                    <a:pt x="425" y="956"/>
                    <a:pt x="405" y="952"/>
                  </a:cubicBezTo>
                  <a:cubicBezTo>
                    <a:pt x="385" y="947"/>
                    <a:pt x="365" y="950"/>
                    <a:pt x="345" y="955"/>
                  </a:cubicBezTo>
                  <a:cubicBezTo>
                    <a:pt x="313" y="965"/>
                    <a:pt x="282" y="976"/>
                    <a:pt x="250" y="986"/>
                  </a:cubicBezTo>
                  <a:cubicBezTo>
                    <a:pt x="238" y="990"/>
                    <a:pt x="225" y="992"/>
                    <a:pt x="212" y="995"/>
                  </a:cubicBezTo>
                  <a:cubicBezTo>
                    <a:pt x="193" y="999"/>
                    <a:pt x="179" y="991"/>
                    <a:pt x="167" y="978"/>
                  </a:cubicBezTo>
                  <a:cubicBezTo>
                    <a:pt x="129" y="938"/>
                    <a:pt x="95" y="895"/>
                    <a:pt x="66" y="848"/>
                  </a:cubicBezTo>
                  <a:cubicBezTo>
                    <a:pt x="44" y="813"/>
                    <a:pt x="23" y="777"/>
                    <a:pt x="11" y="738"/>
                  </a:cubicBezTo>
                  <a:cubicBezTo>
                    <a:pt x="5" y="719"/>
                    <a:pt x="0" y="700"/>
                    <a:pt x="3" y="680"/>
                  </a:cubicBezTo>
                  <a:cubicBezTo>
                    <a:pt x="5" y="665"/>
                    <a:pt x="10" y="653"/>
                    <a:pt x="23" y="645"/>
                  </a:cubicBezTo>
                  <a:cubicBezTo>
                    <a:pt x="24" y="644"/>
                    <a:pt x="24" y="644"/>
                    <a:pt x="25" y="644"/>
                  </a:cubicBezTo>
                  <a:cubicBezTo>
                    <a:pt x="36" y="637"/>
                    <a:pt x="44" y="628"/>
                    <a:pt x="52" y="617"/>
                  </a:cubicBezTo>
                  <a:cubicBezTo>
                    <a:pt x="78" y="579"/>
                    <a:pt x="115" y="559"/>
                    <a:pt x="159" y="552"/>
                  </a:cubicBezTo>
                  <a:cubicBezTo>
                    <a:pt x="201" y="546"/>
                    <a:pt x="242" y="550"/>
                    <a:pt x="282" y="562"/>
                  </a:cubicBezTo>
                  <a:cubicBezTo>
                    <a:pt x="298" y="567"/>
                    <a:pt x="313" y="572"/>
                    <a:pt x="328" y="577"/>
                  </a:cubicBezTo>
                  <a:cubicBezTo>
                    <a:pt x="332" y="579"/>
                    <a:pt x="335" y="578"/>
                    <a:pt x="338" y="576"/>
                  </a:cubicBezTo>
                  <a:cubicBezTo>
                    <a:pt x="354" y="564"/>
                    <a:pt x="370" y="551"/>
                    <a:pt x="388" y="540"/>
                  </a:cubicBezTo>
                  <a:cubicBezTo>
                    <a:pt x="433" y="511"/>
                    <a:pt x="482" y="507"/>
                    <a:pt x="533" y="522"/>
                  </a:cubicBezTo>
                  <a:cubicBezTo>
                    <a:pt x="544" y="525"/>
                    <a:pt x="556" y="530"/>
                    <a:pt x="567" y="536"/>
                  </a:cubicBezTo>
                  <a:cubicBezTo>
                    <a:pt x="577" y="541"/>
                    <a:pt x="587" y="549"/>
                    <a:pt x="597" y="556"/>
                  </a:cubicBezTo>
                  <a:cubicBezTo>
                    <a:pt x="607" y="563"/>
                    <a:pt x="629" y="564"/>
                    <a:pt x="638" y="557"/>
                  </a:cubicBezTo>
                  <a:cubicBezTo>
                    <a:pt x="642" y="554"/>
                    <a:pt x="644" y="551"/>
                    <a:pt x="643" y="546"/>
                  </a:cubicBezTo>
                  <a:cubicBezTo>
                    <a:pt x="636" y="496"/>
                    <a:pt x="628" y="446"/>
                    <a:pt x="622" y="396"/>
                  </a:cubicBezTo>
                  <a:cubicBezTo>
                    <a:pt x="618" y="363"/>
                    <a:pt x="616" y="330"/>
                    <a:pt x="613" y="297"/>
                  </a:cubicBezTo>
                  <a:cubicBezTo>
                    <a:pt x="612" y="280"/>
                    <a:pt x="606" y="265"/>
                    <a:pt x="601" y="250"/>
                  </a:cubicBezTo>
                  <a:cubicBezTo>
                    <a:pt x="591" y="220"/>
                    <a:pt x="571" y="197"/>
                    <a:pt x="553" y="174"/>
                  </a:cubicBezTo>
                  <a:cubicBezTo>
                    <a:pt x="551" y="172"/>
                    <a:pt x="548" y="170"/>
                    <a:pt x="545" y="170"/>
                  </a:cubicBezTo>
                  <a:cubicBezTo>
                    <a:pt x="527" y="169"/>
                    <a:pt x="509" y="167"/>
                    <a:pt x="491" y="168"/>
                  </a:cubicBezTo>
                  <a:cubicBezTo>
                    <a:pt x="458" y="171"/>
                    <a:pt x="425" y="174"/>
                    <a:pt x="392" y="172"/>
                  </a:cubicBezTo>
                  <a:cubicBezTo>
                    <a:pt x="379" y="171"/>
                    <a:pt x="366" y="170"/>
                    <a:pt x="354" y="167"/>
                  </a:cubicBezTo>
                  <a:cubicBezTo>
                    <a:pt x="346" y="166"/>
                    <a:pt x="340" y="162"/>
                    <a:pt x="336" y="154"/>
                  </a:cubicBezTo>
                  <a:cubicBezTo>
                    <a:pt x="331" y="144"/>
                    <a:pt x="325" y="136"/>
                    <a:pt x="316" y="129"/>
                  </a:cubicBezTo>
                  <a:cubicBezTo>
                    <a:pt x="313" y="127"/>
                    <a:pt x="312" y="119"/>
                    <a:pt x="313" y="115"/>
                  </a:cubicBezTo>
                  <a:cubicBezTo>
                    <a:pt x="326" y="86"/>
                    <a:pt x="338" y="56"/>
                    <a:pt x="355" y="29"/>
                  </a:cubicBezTo>
                  <a:cubicBezTo>
                    <a:pt x="360" y="21"/>
                    <a:pt x="364" y="14"/>
                    <a:pt x="374" y="10"/>
                  </a:cubicBezTo>
                  <a:cubicBezTo>
                    <a:pt x="376" y="9"/>
                    <a:pt x="379" y="8"/>
                    <a:pt x="380" y="5"/>
                  </a:cubicBezTo>
                  <a:cubicBezTo>
                    <a:pt x="384" y="0"/>
                    <a:pt x="389" y="0"/>
                    <a:pt x="394" y="0"/>
                  </a:cubicBezTo>
                  <a:cubicBezTo>
                    <a:pt x="443" y="1"/>
                    <a:pt x="493" y="4"/>
                    <a:pt x="541" y="15"/>
                  </a:cubicBezTo>
                  <a:cubicBezTo>
                    <a:pt x="583" y="26"/>
                    <a:pt x="620" y="48"/>
                    <a:pt x="653" y="75"/>
                  </a:cubicBezTo>
                  <a:cubicBezTo>
                    <a:pt x="655" y="77"/>
                    <a:pt x="656" y="79"/>
                    <a:pt x="658" y="80"/>
                  </a:cubicBezTo>
                  <a:cubicBezTo>
                    <a:pt x="691" y="130"/>
                    <a:pt x="724" y="179"/>
                    <a:pt x="757" y="229"/>
                  </a:cubicBezTo>
                  <a:cubicBezTo>
                    <a:pt x="789" y="279"/>
                    <a:pt x="822" y="330"/>
                    <a:pt x="848" y="384"/>
                  </a:cubicBezTo>
                  <a:cubicBezTo>
                    <a:pt x="860" y="408"/>
                    <a:pt x="871" y="433"/>
                    <a:pt x="877" y="459"/>
                  </a:cubicBezTo>
                  <a:cubicBezTo>
                    <a:pt x="879" y="466"/>
                    <a:pt x="879" y="474"/>
                    <a:pt x="881" y="482"/>
                  </a:cubicBezTo>
                  <a:cubicBezTo>
                    <a:pt x="882" y="490"/>
                    <a:pt x="884" y="500"/>
                    <a:pt x="888" y="507"/>
                  </a:cubicBezTo>
                  <a:cubicBezTo>
                    <a:pt x="908" y="544"/>
                    <a:pt x="921" y="583"/>
                    <a:pt x="930" y="624"/>
                  </a:cubicBezTo>
                  <a:cubicBezTo>
                    <a:pt x="935" y="647"/>
                    <a:pt x="935" y="670"/>
                    <a:pt x="931" y="694"/>
                  </a:cubicBezTo>
                  <a:cubicBezTo>
                    <a:pt x="929" y="704"/>
                    <a:pt x="925" y="714"/>
                    <a:pt x="918" y="722"/>
                  </a:cubicBezTo>
                  <a:cubicBezTo>
                    <a:pt x="898" y="744"/>
                    <a:pt x="877" y="764"/>
                    <a:pt x="851" y="778"/>
                  </a:cubicBezTo>
                  <a:cubicBezTo>
                    <a:pt x="837" y="786"/>
                    <a:pt x="822" y="791"/>
                    <a:pt x="805" y="791"/>
                  </a:cubicBezTo>
                  <a:cubicBezTo>
                    <a:pt x="802" y="791"/>
                    <a:pt x="799" y="792"/>
                    <a:pt x="797" y="794"/>
                  </a:cubicBezTo>
                  <a:cubicBezTo>
                    <a:pt x="778" y="809"/>
                    <a:pt x="760" y="825"/>
                    <a:pt x="741" y="841"/>
                  </a:cubicBezTo>
                  <a:cubicBezTo>
                    <a:pt x="699" y="876"/>
                    <a:pt x="653" y="904"/>
                    <a:pt x="604" y="927"/>
                  </a:cubicBezTo>
                  <a:cubicBezTo>
                    <a:pt x="569" y="943"/>
                    <a:pt x="532" y="954"/>
                    <a:pt x="494" y="958"/>
                  </a:cubicBezTo>
                  <a:cubicBezTo>
                    <a:pt x="485" y="959"/>
                    <a:pt x="476" y="958"/>
                    <a:pt x="467" y="958"/>
                  </a:cubicBezTo>
                  <a:cubicBezTo>
                    <a:pt x="467" y="958"/>
                    <a:pt x="466" y="959"/>
                    <a:pt x="466" y="959"/>
                  </a:cubicBezTo>
                  <a:close/>
                </a:path>
              </a:pathLst>
            </a:custGeom>
            <a:solidFill>
              <a:schemeClr val="bg1"/>
            </a:solidFill>
            <a:ln w="381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grpSp>
          <p:nvGrpSpPr>
            <p:cNvPr id="67" name="Group 66">
              <a:extLst>
                <a:ext uri="{FF2B5EF4-FFF2-40B4-BE49-F238E27FC236}">
                  <a16:creationId xmlns:a16="http://schemas.microsoft.com/office/drawing/2014/main" id="{DA6D47F2-AEF9-E471-C854-802EE186D4D5}"/>
                </a:ext>
              </a:extLst>
            </p:cNvPr>
            <p:cNvGrpSpPr>
              <a:grpSpLocks noChangeAspect="1"/>
            </p:cNvGrpSpPr>
            <p:nvPr/>
          </p:nvGrpSpPr>
          <p:grpSpPr>
            <a:xfrm>
              <a:off x="10514012" y="2209800"/>
              <a:ext cx="1249563" cy="1252783"/>
              <a:chOff x="-4083050" y="1579563"/>
              <a:chExt cx="3694112" cy="3703638"/>
            </a:xfrm>
            <a:solidFill>
              <a:schemeClr val="accent5"/>
            </a:solidFill>
          </p:grpSpPr>
          <p:sp>
            <p:nvSpPr>
              <p:cNvPr id="68" name="Freeform 5">
                <a:extLst>
                  <a:ext uri="{FF2B5EF4-FFF2-40B4-BE49-F238E27FC236}">
                    <a16:creationId xmlns:a16="http://schemas.microsoft.com/office/drawing/2014/main" id="{076EAE28-6788-DB4B-9CDD-0C98B597C965}"/>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6">
                <a:extLst>
                  <a:ext uri="{FF2B5EF4-FFF2-40B4-BE49-F238E27FC236}">
                    <a16:creationId xmlns:a16="http://schemas.microsoft.com/office/drawing/2014/main" id="{F909C835-8EA7-3259-DBC8-9E2BE828EBC9}"/>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7">
                <a:extLst>
                  <a:ext uri="{FF2B5EF4-FFF2-40B4-BE49-F238E27FC236}">
                    <a16:creationId xmlns:a16="http://schemas.microsoft.com/office/drawing/2014/main" id="{B82B111C-C55E-1CFF-A3BD-F6059A4D656A}"/>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8">
                <a:extLst>
                  <a:ext uri="{FF2B5EF4-FFF2-40B4-BE49-F238E27FC236}">
                    <a16:creationId xmlns:a16="http://schemas.microsoft.com/office/drawing/2014/main" id="{61144B6D-FE0D-3658-673B-71B2CBBD714C}"/>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9">
                <a:extLst>
                  <a:ext uri="{FF2B5EF4-FFF2-40B4-BE49-F238E27FC236}">
                    <a16:creationId xmlns:a16="http://schemas.microsoft.com/office/drawing/2014/main" id="{4A58C9C1-DB06-5EF5-63E7-DED63C749BDD}"/>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0">
                <a:extLst>
                  <a:ext uri="{FF2B5EF4-FFF2-40B4-BE49-F238E27FC236}">
                    <a16:creationId xmlns:a16="http://schemas.microsoft.com/office/drawing/2014/main" id="{F7B7A8A5-8715-BC3A-035C-9B9AAAA357EC}"/>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1">
                <a:extLst>
                  <a:ext uri="{FF2B5EF4-FFF2-40B4-BE49-F238E27FC236}">
                    <a16:creationId xmlns:a16="http://schemas.microsoft.com/office/drawing/2014/main" id="{BAE730C8-9A59-04B6-86F0-BBB367C68E7B}"/>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2">
                <a:extLst>
                  <a:ext uri="{FF2B5EF4-FFF2-40B4-BE49-F238E27FC236}">
                    <a16:creationId xmlns:a16="http://schemas.microsoft.com/office/drawing/2014/main" id="{EDE60D75-6735-FA77-DEB0-21007415A45B}"/>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3">
                <a:extLst>
                  <a:ext uri="{FF2B5EF4-FFF2-40B4-BE49-F238E27FC236}">
                    <a16:creationId xmlns:a16="http://schemas.microsoft.com/office/drawing/2014/main" id="{457667F1-9806-AF11-0060-09F7B124CA18}"/>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4">
                <a:extLst>
                  <a:ext uri="{FF2B5EF4-FFF2-40B4-BE49-F238E27FC236}">
                    <a16:creationId xmlns:a16="http://schemas.microsoft.com/office/drawing/2014/main" id="{063842C1-5531-5EFF-A486-9DCF3B3E981C}"/>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5">
                <a:extLst>
                  <a:ext uri="{FF2B5EF4-FFF2-40B4-BE49-F238E27FC236}">
                    <a16:creationId xmlns:a16="http://schemas.microsoft.com/office/drawing/2014/main" id="{01173033-D741-BC4F-4CE3-6E83B9BE4F1A}"/>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16">
                <a:extLst>
                  <a:ext uri="{FF2B5EF4-FFF2-40B4-BE49-F238E27FC236}">
                    <a16:creationId xmlns:a16="http://schemas.microsoft.com/office/drawing/2014/main" id="{C6ABF2A4-8406-A5E4-E329-A630F1B139A5}"/>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17">
                <a:extLst>
                  <a:ext uri="{FF2B5EF4-FFF2-40B4-BE49-F238E27FC236}">
                    <a16:creationId xmlns:a16="http://schemas.microsoft.com/office/drawing/2014/main" id="{B8DB058F-3DDA-717E-C86E-53200D383A34}"/>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18">
                <a:extLst>
                  <a:ext uri="{FF2B5EF4-FFF2-40B4-BE49-F238E27FC236}">
                    <a16:creationId xmlns:a16="http://schemas.microsoft.com/office/drawing/2014/main" id="{AB382B49-12E5-C00A-1CD1-6559AA70C720}"/>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19">
                <a:extLst>
                  <a:ext uri="{FF2B5EF4-FFF2-40B4-BE49-F238E27FC236}">
                    <a16:creationId xmlns:a16="http://schemas.microsoft.com/office/drawing/2014/main" id="{7C6B584F-E2E7-5596-1763-8B7EE5B988B6}"/>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20">
                <a:extLst>
                  <a:ext uri="{FF2B5EF4-FFF2-40B4-BE49-F238E27FC236}">
                    <a16:creationId xmlns:a16="http://schemas.microsoft.com/office/drawing/2014/main" id="{56338DE4-7566-4EB7-EB7B-873C1279FA53}"/>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21">
                <a:extLst>
                  <a:ext uri="{FF2B5EF4-FFF2-40B4-BE49-F238E27FC236}">
                    <a16:creationId xmlns:a16="http://schemas.microsoft.com/office/drawing/2014/main" id="{5E5BE30C-D692-6A5F-DE58-F969B9216C23}"/>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22">
                <a:extLst>
                  <a:ext uri="{FF2B5EF4-FFF2-40B4-BE49-F238E27FC236}">
                    <a16:creationId xmlns:a16="http://schemas.microsoft.com/office/drawing/2014/main" id="{3CB2DB72-9E2D-E13D-B194-92DBE3119DD1}"/>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23">
                <a:extLst>
                  <a:ext uri="{FF2B5EF4-FFF2-40B4-BE49-F238E27FC236}">
                    <a16:creationId xmlns:a16="http://schemas.microsoft.com/office/drawing/2014/main" id="{6BFBE97A-9694-CB71-B644-27ABB6BC3AA7}"/>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24">
                <a:extLst>
                  <a:ext uri="{FF2B5EF4-FFF2-40B4-BE49-F238E27FC236}">
                    <a16:creationId xmlns:a16="http://schemas.microsoft.com/office/drawing/2014/main" id="{76A2F9B0-4BC2-62BA-DD04-29D1CAF8FA5C}"/>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25">
                <a:extLst>
                  <a:ext uri="{FF2B5EF4-FFF2-40B4-BE49-F238E27FC236}">
                    <a16:creationId xmlns:a16="http://schemas.microsoft.com/office/drawing/2014/main" id="{77C73943-59F4-E5D5-D75D-812DCC29C5EA}"/>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26">
                <a:extLst>
                  <a:ext uri="{FF2B5EF4-FFF2-40B4-BE49-F238E27FC236}">
                    <a16:creationId xmlns:a16="http://schemas.microsoft.com/office/drawing/2014/main" id="{614DCC64-2598-5289-2A74-62ED616909A0}"/>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27">
                <a:extLst>
                  <a:ext uri="{FF2B5EF4-FFF2-40B4-BE49-F238E27FC236}">
                    <a16:creationId xmlns:a16="http://schemas.microsoft.com/office/drawing/2014/main" id="{BF55222A-8705-3FEE-814E-3B0F12273ECC}"/>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28">
                <a:extLst>
                  <a:ext uri="{FF2B5EF4-FFF2-40B4-BE49-F238E27FC236}">
                    <a16:creationId xmlns:a16="http://schemas.microsoft.com/office/drawing/2014/main" id="{724C3C51-A66C-BDA6-3D1C-254EA9F5EC05}"/>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29">
                <a:extLst>
                  <a:ext uri="{FF2B5EF4-FFF2-40B4-BE49-F238E27FC236}">
                    <a16:creationId xmlns:a16="http://schemas.microsoft.com/office/drawing/2014/main" id="{ED0CB3B7-C746-3771-CF26-35FA39BC7E3E}"/>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30">
                <a:extLst>
                  <a:ext uri="{FF2B5EF4-FFF2-40B4-BE49-F238E27FC236}">
                    <a16:creationId xmlns:a16="http://schemas.microsoft.com/office/drawing/2014/main" id="{D4DDA3CB-CA16-E591-7FF0-B2833A08F454}"/>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31">
                <a:extLst>
                  <a:ext uri="{FF2B5EF4-FFF2-40B4-BE49-F238E27FC236}">
                    <a16:creationId xmlns:a16="http://schemas.microsoft.com/office/drawing/2014/main" id="{243ACFC9-4AF8-F00B-9907-34E28D55E0C6}"/>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32">
                <a:extLst>
                  <a:ext uri="{FF2B5EF4-FFF2-40B4-BE49-F238E27FC236}">
                    <a16:creationId xmlns:a16="http://schemas.microsoft.com/office/drawing/2014/main" id="{1C2E0AD3-1AA4-3CCD-495A-599937DD8DDD}"/>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33">
                <a:extLst>
                  <a:ext uri="{FF2B5EF4-FFF2-40B4-BE49-F238E27FC236}">
                    <a16:creationId xmlns:a16="http://schemas.microsoft.com/office/drawing/2014/main" id="{316B59AE-D69A-2711-6599-65CC6F92D471}"/>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97" name="TextBox 96">
            <a:extLst>
              <a:ext uri="{FF2B5EF4-FFF2-40B4-BE49-F238E27FC236}">
                <a16:creationId xmlns:a16="http://schemas.microsoft.com/office/drawing/2014/main" id="{86CFE4EC-421C-F4FD-8DCA-442B70A89C4A}"/>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dirty="0">
                <a:solidFill>
                  <a:prstClr val="black"/>
                </a:solidFill>
                <a:latin typeface="+mj-lt"/>
              </a:rPr>
              <a:t>Tarsy D. </a:t>
            </a:r>
            <a:r>
              <a:rPr lang="en-US" i="1" dirty="0">
                <a:solidFill>
                  <a:prstClr val="black"/>
                </a:solidFill>
                <a:latin typeface="+mj-lt"/>
              </a:rPr>
              <a:t>Curr Treat Options Neurol</a:t>
            </a:r>
            <a:r>
              <a:rPr lang="en-US" dirty="0">
                <a:solidFill>
                  <a:prstClr val="black"/>
                </a:solidFill>
                <a:latin typeface="+mj-lt"/>
              </a:rPr>
              <a:t>. 2000;2(3):205-214</a:t>
            </a:r>
            <a:r>
              <a:rPr lang="en-US" dirty="0"/>
              <a:t>.</a:t>
            </a:r>
          </a:p>
        </p:txBody>
      </p:sp>
      <p:grpSp>
        <p:nvGrpSpPr>
          <p:cNvPr id="13" name="Group 12">
            <a:extLst>
              <a:ext uri="{FF2B5EF4-FFF2-40B4-BE49-F238E27FC236}">
                <a16:creationId xmlns:a16="http://schemas.microsoft.com/office/drawing/2014/main" id="{79F3C309-F6D2-E9DC-E31D-EC91A4AD6732}"/>
              </a:ext>
            </a:extLst>
          </p:cNvPr>
          <p:cNvGrpSpPr/>
          <p:nvPr/>
        </p:nvGrpSpPr>
        <p:grpSpPr>
          <a:xfrm>
            <a:off x="1331727" y="1802713"/>
            <a:ext cx="2291850" cy="2297752"/>
            <a:chOff x="-927306" y="2229415"/>
            <a:chExt cx="1249563" cy="1252783"/>
          </a:xfrm>
        </p:grpSpPr>
        <p:grpSp>
          <p:nvGrpSpPr>
            <p:cNvPr id="20" name="Group 19">
              <a:extLst>
                <a:ext uri="{FF2B5EF4-FFF2-40B4-BE49-F238E27FC236}">
                  <a16:creationId xmlns:a16="http://schemas.microsoft.com/office/drawing/2014/main" id="{1ACD08DD-B931-53BE-4B69-932A7C267E33}"/>
                </a:ext>
              </a:extLst>
            </p:cNvPr>
            <p:cNvGrpSpPr>
              <a:grpSpLocks noChangeAspect="1"/>
            </p:cNvGrpSpPr>
            <p:nvPr/>
          </p:nvGrpSpPr>
          <p:grpSpPr>
            <a:xfrm>
              <a:off x="-927306" y="2229415"/>
              <a:ext cx="1249563" cy="1252783"/>
              <a:chOff x="-4083050" y="1579563"/>
              <a:chExt cx="3694112" cy="3703638"/>
            </a:xfrm>
            <a:solidFill>
              <a:schemeClr val="accent5"/>
            </a:solidFill>
          </p:grpSpPr>
          <p:sp>
            <p:nvSpPr>
              <p:cNvPr id="21" name="Freeform 5">
                <a:extLst>
                  <a:ext uri="{FF2B5EF4-FFF2-40B4-BE49-F238E27FC236}">
                    <a16:creationId xmlns:a16="http://schemas.microsoft.com/office/drawing/2014/main" id="{932A3C87-1CA3-0BAF-1F6C-6BE9316C6C0A}"/>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6">
                <a:extLst>
                  <a:ext uri="{FF2B5EF4-FFF2-40B4-BE49-F238E27FC236}">
                    <a16:creationId xmlns:a16="http://schemas.microsoft.com/office/drawing/2014/main" id="{8CCD6B41-7C55-1417-8155-409F247817BC}"/>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7">
                <a:extLst>
                  <a:ext uri="{FF2B5EF4-FFF2-40B4-BE49-F238E27FC236}">
                    <a16:creationId xmlns:a16="http://schemas.microsoft.com/office/drawing/2014/main" id="{FE030739-D9E7-1946-D6C5-E14029731510}"/>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8">
                <a:extLst>
                  <a:ext uri="{FF2B5EF4-FFF2-40B4-BE49-F238E27FC236}">
                    <a16:creationId xmlns:a16="http://schemas.microsoft.com/office/drawing/2014/main" id="{F0D93645-65F8-6FC2-812A-4EC2B7887121}"/>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9">
                <a:extLst>
                  <a:ext uri="{FF2B5EF4-FFF2-40B4-BE49-F238E27FC236}">
                    <a16:creationId xmlns:a16="http://schemas.microsoft.com/office/drawing/2014/main" id="{C3B5A28E-41CF-7174-068E-32F5B9B6DB3E}"/>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10">
                <a:extLst>
                  <a:ext uri="{FF2B5EF4-FFF2-40B4-BE49-F238E27FC236}">
                    <a16:creationId xmlns:a16="http://schemas.microsoft.com/office/drawing/2014/main" id="{258A4980-E618-5EDA-D2DB-557D1ACE7D0F}"/>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11">
                <a:extLst>
                  <a:ext uri="{FF2B5EF4-FFF2-40B4-BE49-F238E27FC236}">
                    <a16:creationId xmlns:a16="http://schemas.microsoft.com/office/drawing/2014/main" id="{DB3DF39D-876C-016F-CA0C-F12714798ECC}"/>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2">
                <a:extLst>
                  <a:ext uri="{FF2B5EF4-FFF2-40B4-BE49-F238E27FC236}">
                    <a16:creationId xmlns:a16="http://schemas.microsoft.com/office/drawing/2014/main" id="{8BE3668A-C0EB-3519-C514-49EB7C9F8F7D}"/>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13">
                <a:extLst>
                  <a:ext uri="{FF2B5EF4-FFF2-40B4-BE49-F238E27FC236}">
                    <a16:creationId xmlns:a16="http://schemas.microsoft.com/office/drawing/2014/main" id="{93A5C6E2-FC79-627D-04E8-FF5208DA1D8D}"/>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4">
                <a:extLst>
                  <a:ext uri="{FF2B5EF4-FFF2-40B4-BE49-F238E27FC236}">
                    <a16:creationId xmlns:a16="http://schemas.microsoft.com/office/drawing/2014/main" id="{4FE20EC2-30EC-3932-1BE1-9A0E0AE3AA84}"/>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15">
                <a:extLst>
                  <a:ext uri="{FF2B5EF4-FFF2-40B4-BE49-F238E27FC236}">
                    <a16:creationId xmlns:a16="http://schemas.microsoft.com/office/drawing/2014/main" id="{0DDAF0BD-D58E-067F-A85B-447AE95D9024}"/>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6">
                <a:extLst>
                  <a:ext uri="{FF2B5EF4-FFF2-40B4-BE49-F238E27FC236}">
                    <a16:creationId xmlns:a16="http://schemas.microsoft.com/office/drawing/2014/main" id="{3C957F85-4E57-E992-A18A-7BDB4F264791}"/>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7">
                <a:extLst>
                  <a:ext uri="{FF2B5EF4-FFF2-40B4-BE49-F238E27FC236}">
                    <a16:creationId xmlns:a16="http://schemas.microsoft.com/office/drawing/2014/main" id="{3F6E208B-5082-4CF1-4689-A94C7D7532D2}"/>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8">
                <a:extLst>
                  <a:ext uri="{FF2B5EF4-FFF2-40B4-BE49-F238E27FC236}">
                    <a16:creationId xmlns:a16="http://schemas.microsoft.com/office/drawing/2014/main" id="{EF64355C-9925-DC66-C933-B2F89DF89E15}"/>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9">
                <a:extLst>
                  <a:ext uri="{FF2B5EF4-FFF2-40B4-BE49-F238E27FC236}">
                    <a16:creationId xmlns:a16="http://schemas.microsoft.com/office/drawing/2014/main" id="{87083C7E-4CB9-2792-E10B-3E75C5525EA2}"/>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20">
                <a:extLst>
                  <a:ext uri="{FF2B5EF4-FFF2-40B4-BE49-F238E27FC236}">
                    <a16:creationId xmlns:a16="http://schemas.microsoft.com/office/drawing/2014/main" id="{87C3670B-1AFB-29C0-6BAF-415F955232D5}"/>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21">
                <a:extLst>
                  <a:ext uri="{FF2B5EF4-FFF2-40B4-BE49-F238E27FC236}">
                    <a16:creationId xmlns:a16="http://schemas.microsoft.com/office/drawing/2014/main" id="{9EDC69EF-4BE3-6F0D-5014-73EB6DB6A5FC}"/>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22">
                <a:extLst>
                  <a:ext uri="{FF2B5EF4-FFF2-40B4-BE49-F238E27FC236}">
                    <a16:creationId xmlns:a16="http://schemas.microsoft.com/office/drawing/2014/main" id="{99413515-9A5A-033C-E32A-4D237B98C715}"/>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23">
                <a:extLst>
                  <a:ext uri="{FF2B5EF4-FFF2-40B4-BE49-F238E27FC236}">
                    <a16:creationId xmlns:a16="http://schemas.microsoft.com/office/drawing/2014/main" id="{3B0E8D40-651C-3275-731A-D841E9DA4372}"/>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24">
                <a:extLst>
                  <a:ext uri="{FF2B5EF4-FFF2-40B4-BE49-F238E27FC236}">
                    <a16:creationId xmlns:a16="http://schemas.microsoft.com/office/drawing/2014/main" id="{9D231463-3371-C375-702A-0FC2374E55F1}"/>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25">
                <a:extLst>
                  <a:ext uri="{FF2B5EF4-FFF2-40B4-BE49-F238E27FC236}">
                    <a16:creationId xmlns:a16="http://schemas.microsoft.com/office/drawing/2014/main" id="{7FE50A41-4C0F-2F9B-2B48-B31369B0D008}"/>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26">
                <a:extLst>
                  <a:ext uri="{FF2B5EF4-FFF2-40B4-BE49-F238E27FC236}">
                    <a16:creationId xmlns:a16="http://schemas.microsoft.com/office/drawing/2014/main" id="{3B5BE7B1-A4D5-C2F4-E290-D6562E05AE9F}"/>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27">
                <a:extLst>
                  <a:ext uri="{FF2B5EF4-FFF2-40B4-BE49-F238E27FC236}">
                    <a16:creationId xmlns:a16="http://schemas.microsoft.com/office/drawing/2014/main" id="{1D0BDFAC-8D08-A2E2-3D30-2B87A9AE08B8}"/>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8">
                <a:extLst>
                  <a:ext uri="{FF2B5EF4-FFF2-40B4-BE49-F238E27FC236}">
                    <a16:creationId xmlns:a16="http://schemas.microsoft.com/office/drawing/2014/main" id="{C80BBAB3-100D-9FB4-CEC4-E767230DA260}"/>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29">
                <a:extLst>
                  <a:ext uri="{FF2B5EF4-FFF2-40B4-BE49-F238E27FC236}">
                    <a16:creationId xmlns:a16="http://schemas.microsoft.com/office/drawing/2014/main" id="{06067E88-690C-6A38-5366-BD2426F41CD5}"/>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30">
                <a:extLst>
                  <a:ext uri="{FF2B5EF4-FFF2-40B4-BE49-F238E27FC236}">
                    <a16:creationId xmlns:a16="http://schemas.microsoft.com/office/drawing/2014/main" id="{112C7C08-35FF-D16B-D98D-BDB574FB7106}"/>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31">
                <a:extLst>
                  <a:ext uri="{FF2B5EF4-FFF2-40B4-BE49-F238E27FC236}">
                    <a16:creationId xmlns:a16="http://schemas.microsoft.com/office/drawing/2014/main" id="{C779F85B-2F71-00E2-027D-C686A386E738}"/>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32">
                <a:extLst>
                  <a:ext uri="{FF2B5EF4-FFF2-40B4-BE49-F238E27FC236}">
                    <a16:creationId xmlns:a16="http://schemas.microsoft.com/office/drawing/2014/main" id="{17144367-9932-D302-5BB1-D201552C7F18}"/>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33">
                <a:extLst>
                  <a:ext uri="{FF2B5EF4-FFF2-40B4-BE49-F238E27FC236}">
                    <a16:creationId xmlns:a16="http://schemas.microsoft.com/office/drawing/2014/main" id="{C799435E-739E-2DCB-BC46-E58E5E9B2ECD}"/>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2" name="Group 61">
              <a:extLst>
                <a:ext uri="{FF2B5EF4-FFF2-40B4-BE49-F238E27FC236}">
                  <a16:creationId xmlns:a16="http://schemas.microsoft.com/office/drawing/2014/main" id="{C2CDF7B5-0450-E0D9-0106-623ED5A673F1}"/>
                </a:ext>
              </a:extLst>
            </p:cNvPr>
            <p:cNvGrpSpPr/>
            <p:nvPr/>
          </p:nvGrpSpPr>
          <p:grpSpPr>
            <a:xfrm>
              <a:off x="-611188" y="2444436"/>
              <a:ext cx="622342" cy="808877"/>
              <a:chOff x="7329481" y="2206336"/>
              <a:chExt cx="325722" cy="423351"/>
            </a:xfrm>
            <a:solidFill>
              <a:schemeClr val="accent2"/>
            </a:solidFill>
          </p:grpSpPr>
          <p:sp>
            <p:nvSpPr>
              <p:cNvPr id="63" name="Freeform 6">
                <a:extLst>
                  <a:ext uri="{FF2B5EF4-FFF2-40B4-BE49-F238E27FC236}">
                    <a16:creationId xmlns:a16="http://schemas.microsoft.com/office/drawing/2014/main" id="{3F97CDD5-B01F-3FC7-0C97-324C860FC443}"/>
                  </a:ext>
                </a:extLst>
              </p:cNvPr>
              <p:cNvSpPr>
                <a:spLocks/>
              </p:cNvSpPr>
              <p:nvPr/>
            </p:nvSpPr>
            <p:spPr bwMode="auto">
              <a:xfrm>
                <a:off x="7329481" y="2206336"/>
                <a:ext cx="325722" cy="423351"/>
              </a:xfrm>
              <a:custGeom>
                <a:avLst/>
                <a:gdLst>
                  <a:gd name="T0" fmla="*/ 256 w 456"/>
                  <a:gd name="T1" fmla="*/ 592 h 592"/>
                  <a:gd name="T2" fmla="*/ 256 w 456"/>
                  <a:gd name="T3" fmla="*/ 586 h 592"/>
                  <a:gd name="T4" fmla="*/ 256 w 456"/>
                  <a:gd name="T5" fmla="*/ 425 h 592"/>
                  <a:gd name="T6" fmla="*/ 199 w 456"/>
                  <a:gd name="T7" fmla="*/ 354 h 592"/>
                  <a:gd name="T8" fmla="*/ 182 w 456"/>
                  <a:gd name="T9" fmla="*/ 352 h 592"/>
                  <a:gd name="T10" fmla="*/ 42 w 456"/>
                  <a:gd name="T11" fmla="*/ 352 h 592"/>
                  <a:gd name="T12" fmla="*/ 36 w 456"/>
                  <a:gd name="T13" fmla="*/ 352 h 592"/>
                  <a:gd name="T14" fmla="*/ 39 w 456"/>
                  <a:gd name="T15" fmla="*/ 346 h 592"/>
                  <a:gd name="T16" fmla="*/ 45 w 456"/>
                  <a:gd name="T17" fmla="*/ 330 h 592"/>
                  <a:gd name="T18" fmla="*/ 34 w 456"/>
                  <a:gd name="T19" fmla="*/ 315 h 592"/>
                  <a:gd name="T20" fmla="*/ 15 w 456"/>
                  <a:gd name="T21" fmla="*/ 310 h 592"/>
                  <a:gd name="T22" fmla="*/ 11 w 456"/>
                  <a:gd name="T23" fmla="*/ 309 h 592"/>
                  <a:gd name="T24" fmla="*/ 7 w 456"/>
                  <a:gd name="T25" fmla="*/ 288 h 592"/>
                  <a:gd name="T26" fmla="*/ 52 w 456"/>
                  <a:gd name="T27" fmla="*/ 219 h 592"/>
                  <a:gd name="T28" fmla="*/ 59 w 456"/>
                  <a:gd name="T29" fmla="*/ 201 h 592"/>
                  <a:gd name="T30" fmla="*/ 57 w 456"/>
                  <a:gd name="T31" fmla="*/ 196 h 592"/>
                  <a:gd name="T32" fmla="*/ 52 w 456"/>
                  <a:gd name="T33" fmla="*/ 182 h 592"/>
                  <a:gd name="T34" fmla="*/ 55 w 456"/>
                  <a:gd name="T35" fmla="*/ 172 h 592"/>
                  <a:gd name="T36" fmla="*/ 64 w 456"/>
                  <a:gd name="T37" fmla="*/ 143 h 592"/>
                  <a:gd name="T38" fmla="*/ 122 w 456"/>
                  <a:gd name="T39" fmla="*/ 43 h 592"/>
                  <a:gd name="T40" fmla="*/ 205 w 456"/>
                  <a:gd name="T41" fmla="*/ 6 h 592"/>
                  <a:gd name="T42" fmla="*/ 282 w 456"/>
                  <a:gd name="T43" fmla="*/ 3 h 592"/>
                  <a:gd name="T44" fmla="*/ 414 w 456"/>
                  <a:gd name="T45" fmla="*/ 74 h 592"/>
                  <a:gd name="T46" fmla="*/ 439 w 456"/>
                  <a:gd name="T47" fmla="*/ 118 h 592"/>
                  <a:gd name="T48" fmla="*/ 452 w 456"/>
                  <a:gd name="T49" fmla="*/ 209 h 592"/>
                  <a:gd name="T50" fmla="*/ 426 w 456"/>
                  <a:gd name="T51" fmla="*/ 287 h 592"/>
                  <a:gd name="T52" fmla="*/ 390 w 456"/>
                  <a:gd name="T53" fmla="*/ 340 h 592"/>
                  <a:gd name="T54" fmla="*/ 357 w 456"/>
                  <a:gd name="T55" fmla="*/ 422 h 592"/>
                  <a:gd name="T56" fmla="*/ 360 w 456"/>
                  <a:gd name="T57" fmla="*/ 472 h 592"/>
                  <a:gd name="T58" fmla="*/ 383 w 456"/>
                  <a:gd name="T59" fmla="*/ 568 h 592"/>
                  <a:gd name="T60" fmla="*/ 387 w 456"/>
                  <a:gd name="T61" fmla="*/ 592 h 592"/>
                  <a:gd name="T62" fmla="*/ 256 w 456"/>
                  <a:gd name="T63" fmla="*/ 59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6" h="592">
                    <a:moveTo>
                      <a:pt x="256" y="592"/>
                    </a:moveTo>
                    <a:cubicBezTo>
                      <a:pt x="256" y="590"/>
                      <a:pt x="256" y="588"/>
                      <a:pt x="256" y="586"/>
                    </a:cubicBezTo>
                    <a:cubicBezTo>
                      <a:pt x="256" y="532"/>
                      <a:pt x="256" y="478"/>
                      <a:pt x="256" y="425"/>
                    </a:cubicBezTo>
                    <a:cubicBezTo>
                      <a:pt x="256" y="390"/>
                      <a:pt x="233" y="361"/>
                      <a:pt x="199" y="354"/>
                    </a:cubicBezTo>
                    <a:cubicBezTo>
                      <a:pt x="193" y="353"/>
                      <a:pt x="188" y="352"/>
                      <a:pt x="182" y="352"/>
                    </a:cubicBezTo>
                    <a:cubicBezTo>
                      <a:pt x="135" y="352"/>
                      <a:pt x="89" y="352"/>
                      <a:pt x="42" y="352"/>
                    </a:cubicBezTo>
                    <a:cubicBezTo>
                      <a:pt x="40" y="352"/>
                      <a:pt x="39" y="352"/>
                      <a:pt x="36" y="352"/>
                    </a:cubicBezTo>
                    <a:cubicBezTo>
                      <a:pt x="37" y="350"/>
                      <a:pt x="38" y="348"/>
                      <a:pt x="39" y="346"/>
                    </a:cubicBezTo>
                    <a:cubicBezTo>
                      <a:pt x="41" y="340"/>
                      <a:pt x="44" y="335"/>
                      <a:pt x="45" y="330"/>
                    </a:cubicBezTo>
                    <a:cubicBezTo>
                      <a:pt x="46" y="322"/>
                      <a:pt x="42" y="317"/>
                      <a:pt x="34" y="315"/>
                    </a:cubicBezTo>
                    <a:cubicBezTo>
                      <a:pt x="28" y="313"/>
                      <a:pt x="21" y="312"/>
                      <a:pt x="15" y="310"/>
                    </a:cubicBezTo>
                    <a:cubicBezTo>
                      <a:pt x="14" y="310"/>
                      <a:pt x="12" y="309"/>
                      <a:pt x="11" y="309"/>
                    </a:cubicBezTo>
                    <a:cubicBezTo>
                      <a:pt x="1" y="304"/>
                      <a:pt x="0" y="297"/>
                      <a:pt x="7" y="288"/>
                    </a:cubicBezTo>
                    <a:cubicBezTo>
                      <a:pt x="24" y="267"/>
                      <a:pt x="39" y="243"/>
                      <a:pt x="52" y="219"/>
                    </a:cubicBezTo>
                    <a:cubicBezTo>
                      <a:pt x="55" y="213"/>
                      <a:pt x="57" y="207"/>
                      <a:pt x="59" y="201"/>
                    </a:cubicBezTo>
                    <a:cubicBezTo>
                      <a:pt x="59" y="200"/>
                      <a:pt x="58" y="197"/>
                      <a:pt x="57" y="196"/>
                    </a:cubicBezTo>
                    <a:cubicBezTo>
                      <a:pt x="53" y="192"/>
                      <a:pt x="52" y="187"/>
                      <a:pt x="52" y="182"/>
                    </a:cubicBezTo>
                    <a:cubicBezTo>
                      <a:pt x="53" y="179"/>
                      <a:pt x="54" y="175"/>
                      <a:pt x="55" y="172"/>
                    </a:cubicBezTo>
                    <a:cubicBezTo>
                      <a:pt x="61" y="163"/>
                      <a:pt x="62" y="153"/>
                      <a:pt x="64" y="143"/>
                    </a:cubicBezTo>
                    <a:cubicBezTo>
                      <a:pt x="72" y="103"/>
                      <a:pt x="91" y="69"/>
                      <a:pt x="122" y="43"/>
                    </a:cubicBezTo>
                    <a:cubicBezTo>
                      <a:pt x="146" y="23"/>
                      <a:pt x="174" y="12"/>
                      <a:pt x="205" y="6"/>
                    </a:cubicBezTo>
                    <a:cubicBezTo>
                      <a:pt x="230" y="1"/>
                      <a:pt x="256" y="0"/>
                      <a:pt x="282" y="3"/>
                    </a:cubicBezTo>
                    <a:cubicBezTo>
                      <a:pt x="335" y="10"/>
                      <a:pt x="380" y="31"/>
                      <a:pt x="414" y="74"/>
                    </a:cubicBezTo>
                    <a:cubicBezTo>
                      <a:pt x="425" y="87"/>
                      <a:pt x="433" y="102"/>
                      <a:pt x="439" y="118"/>
                    </a:cubicBezTo>
                    <a:cubicBezTo>
                      <a:pt x="452" y="147"/>
                      <a:pt x="456" y="177"/>
                      <a:pt x="452" y="209"/>
                    </a:cubicBezTo>
                    <a:cubicBezTo>
                      <a:pt x="448" y="236"/>
                      <a:pt x="439" y="262"/>
                      <a:pt x="426" y="287"/>
                    </a:cubicBezTo>
                    <a:cubicBezTo>
                      <a:pt x="416" y="306"/>
                      <a:pt x="402" y="322"/>
                      <a:pt x="390" y="340"/>
                    </a:cubicBezTo>
                    <a:cubicBezTo>
                      <a:pt x="374" y="365"/>
                      <a:pt x="361" y="392"/>
                      <a:pt x="357" y="422"/>
                    </a:cubicBezTo>
                    <a:cubicBezTo>
                      <a:pt x="355" y="439"/>
                      <a:pt x="356" y="456"/>
                      <a:pt x="360" y="472"/>
                    </a:cubicBezTo>
                    <a:cubicBezTo>
                      <a:pt x="368" y="504"/>
                      <a:pt x="376" y="536"/>
                      <a:pt x="383" y="568"/>
                    </a:cubicBezTo>
                    <a:cubicBezTo>
                      <a:pt x="385" y="575"/>
                      <a:pt x="385" y="583"/>
                      <a:pt x="387" y="592"/>
                    </a:cubicBezTo>
                    <a:cubicBezTo>
                      <a:pt x="343" y="592"/>
                      <a:pt x="300" y="592"/>
                      <a:pt x="256" y="592"/>
                    </a:cubicBezTo>
                    <a:close/>
                  </a:path>
                </a:pathLst>
              </a:custGeom>
              <a:grpFill/>
              <a:ln w="381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64" name="Freeform 7">
                <a:extLst>
                  <a:ext uri="{FF2B5EF4-FFF2-40B4-BE49-F238E27FC236}">
                    <a16:creationId xmlns:a16="http://schemas.microsoft.com/office/drawing/2014/main" id="{D4B33E70-4BD4-269C-2A64-0EC7AC657E9B}"/>
                  </a:ext>
                </a:extLst>
              </p:cNvPr>
              <p:cNvSpPr>
                <a:spLocks/>
              </p:cNvSpPr>
              <p:nvPr/>
            </p:nvSpPr>
            <p:spPr bwMode="auto">
              <a:xfrm>
                <a:off x="7365271" y="2490878"/>
                <a:ext cx="114288" cy="138809"/>
              </a:xfrm>
              <a:custGeom>
                <a:avLst/>
                <a:gdLst>
                  <a:gd name="T0" fmla="*/ 4 w 160"/>
                  <a:gd name="T1" fmla="*/ 0 h 194"/>
                  <a:gd name="T2" fmla="*/ 8 w 160"/>
                  <a:gd name="T3" fmla="*/ 0 h 194"/>
                  <a:gd name="T4" fmla="*/ 132 w 160"/>
                  <a:gd name="T5" fmla="*/ 0 h 194"/>
                  <a:gd name="T6" fmla="*/ 160 w 160"/>
                  <a:gd name="T7" fmla="*/ 28 h 194"/>
                  <a:gd name="T8" fmla="*/ 160 w 160"/>
                  <a:gd name="T9" fmla="*/ 171 h 194"/>
                  <a:gd name="T10" fmla="*/ 160 w 160"/>
                  <a:gd name="T11" fmla="*/ 191 h 194"/>
                  <a:gd name="T12" fmla="*/ 157 w 160"/>
                  <a:gd name="T13" fmla="*/ 194 h 194"/>
                  <a:gd name="T14" fmla="*/ 105 w 160"/>
                  <a:gd name="T15" fmla="*/ 194 h 194"/>
                  <a:gd name="T16" fmla="*/ 103 w 160"/>
                  <a:gd name="T17" fmla="*/ 194 h 194"/>
                  <a:gd name="T18" fmla="*/ 105 w 160"/>
                  <a:gd name="T19" fmla="*/ 174 h 194"/>
                  <a:gd name="T20" fmla="*/ 110 w 160"/>
                  <a:gd name="T21" fmla="*/ 95 h 194"/>
                  <a:gd name="T22" fmla="*/ 106 w 160"/>
                  <a:gd name="T23" fmla="*/ 73 h 194"/>
                  <a:gd name="T24" fmla="*/ 91 w 160"/>
                  <a:gd name="T25" fmla="*/ 63 h 194"/>
                  <a:gd name="T26" fmla="*/ 48 w 160"/>
                  <a:gd name="T27" fmla="*/ 67 h 194"/>
                  <a:gd name="T28" fmla="*/ 20 w 160"/>
                  <a:gd name="T29" fmla="*/ 65 h 194"/>
                  <a:gd name="T30" fmla="*/ 0 w 160"/>
                  <a:gd name="T31" fmla="*/ 42 h 194"/>
                  <a:gd name="T32" fmla="*/ 2 w 160"/>
                  <a:gd name="T33" fmla="*/ 20 h 194"/>
                  <a:gd name="T34" fmla="*/ 4 w 160"/>
                  <a:gd name="T3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0" h="194">
                    <a:moveTo>
                      <a:pt x="4" y="0"/>
                    </a:moveTo>
                    <a:cubicBezTo>
                      <a:pt x="5" y="0"/>
                      <a:pt x="6" y="0"/>
                      <a:pt x="8" y="0"/>
                    </a:cubicBezTo>
                    <a:cubicBezTo>
                      <a:pt x="49" y="0"/>
                      <a:pt x="91" y="0"/>
                      <a:pt x="132" y="0"/>
                    </a:cubicBezTo>
                    <a:cubicBezTo>
                      <a:pt x="149" y="0"/>
                      <a:pt x="160" y="11"/>
                      <a:pt x="160" y="28"/>
                    </a:cubicBezTo>
                    <a:cubicBezTo>
                      <a:pt x="160" y="76"/>
                      <a:pt x="160" y="124"/>
                      <a:pt x="160" y="171"/>
                    </a:cubicBezTo>
                    <a:cubicBezTo>
                      <a:pt x="160" y="178"/>
                      <a:pt x="160" y="184"/>
                      <a:pt x="160" y="191"/>
                    </a:cubicBezTo>
                    <a:cubicBezTo>
                      <a:pt x="160" y="193"/>
                      <a:pt x="160" y="194"/>
                      <a:pt x="157" y="194"/>
                    </a:cubicBezTo>
                    <a:cubicBezTo>
                      <a:pt x="140" y="194"/>
                      <a:pt x="122" y="194"/>
                      <a:pt x="105" y="194"/>
                    </a:cubicBezTo>
                    <a:cubicBezTo>
                      <a:pt x="104" y="194"/>
                      <a:pt x="104" y="194"/>
                      <a:pt x="103" y="194"/>
                    </a:cubicBezTo>
                    <a:cubicBezTo>
                      <a:pt x="104" y="187"/>
                      <a:pt x="105" y="181"/>
                      <a:pt x="105" y="174"/>
                    </a:cubicBezTo>
                    <a:cubicBezTo>
                      <a:pt x="109" y="148"/>
                      <a:pt x="111" y="121"/>
                      <a:pt x="110" y="95"/>
                    </a:cubicBezTo>
                    <a:cubicBezTo>
                      <a:pt x="110" y="87"/>
                      <a:pt x="108" y="80"/>
                      <a:pt x="106" y="73"/>
                    </a:cubicBezTo>
                    <a:cubicBezTo>
                      <a:pt x="104" y="66"/>
                      <a:pt x="100" y="62"/>
                      <a:pt x="91" y="63"/>
                    </a:cubicBezTo>
                    <a:cubicBezTo>
                      <a:pt x="77" y="66"/>
                      <a:pt x="62" y="67"/>
                      <a:pt x="48" y="67"/>
                    </a:cubicBezTo>
                    <a:cubicBezTo>
                      <a:pt x="39" y="67"/>
                      <a:pt x="29" y="66"/>
                      <a:pt x="20" y="65"/>
                    </a:cubicBezTo>
                    <a:cubicBezTo>
                      <a:pt x="5" y="63"/>
                      <a:pt x="0" y="57"/>
                      <a:pt x="0" y="42"/>
                    </a:cubicBezTo>
                    <a:cubicBezTo>
                      <a:pt x="0" y="34"/>
                      <a:pt x="1" y="27"/>
                      <a:pt x="2" y="20"/>
                    </a:cubicBezTo>
                    <a:cubicBezTo>
                      <a:pt x="3" y="13"/>
                      <a:pt x="3" y="7"/>
                      <a:pt x="4" y="0"/>
                    </a:cubicBezTo>
                    <a:close/>
                  </a:path>
                </a:pathLst>
              </a:custGeom>
              <a:grpFill/>
              <a:ln w="381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grpSp>
        <p:grpSp>
          <p:nvGrpSpPr>
            <p:cNvPr id="11" name="Group 10">
              <a:extLst>
                <a:ext uri="{FF2B5EF4-FFF2-40B4-BE49-F238E27FC236}">
                  <a16:creationId xmlns:a16="http://schemas.microsoft.com/office/drawing/2014/main" id="{FA5296C7-9069-D489-85D9-8F5B6B77CF82}"/>
                </a:ext>
              </a:extLst>
            </p:cNvPr>
            <p:cNvGrpSpPr/>
            <p:nvPr/>
          </p:nvGrpSpPr>
          <p:grpSpPr>
            <a:xfrm>
              <a:off x="-818622" y="2840606"/>
              <a:ext cx="212040" cy="232928"/>
              <a:chOff x="-863890" y="3592044"/>
              <a:chExt cx="588878" cy="646888"/>
            </a:xfrm>
          </p:grpSpPr>
          <p:sp>
            <p:nvSpPr>
              <p:cNvPr id="98" name="Freeform 7">
                <a:extLst>
                  <a:ext uri="{FF2B5EF4-FFF2-40B4-BE49-F238E27FC236}">
                    <a16:creationId xmlns:a16="http://schemas.microsoft.com/office/drawing/2014/main" id="{31B1EC17-A95C-4C1C-0612-43F12F522B10}"/>
                  </a:ext>
                </a:extLst>
              </p:cNvPr>
              <p:cNvSpPr>
                <a:spLocks/>
              </p:cNvSpPr>
              <p:nvPr/>
            </p:nvSpPr>
            <p:spPr bwMode="auto">
              <a:xfrm>
                <a:off x="-863890" y="3592044"/>
                <a:ext cx="588878" cy="292682"/>
              </a:xfrm>
              <a:custGeom>
                <a:avLst/>
                <a:gdLst>
                  <a:gd name="T0" fmla="*/ 170 w 282"/>
                  <a:gd name="T1" fmla="*/ 105 h 140"/>
                  <a:gd name="T2" fmla="*/ 262 w 282"/>
                  <a:gd name="T3" fmla="*/ 105 h 140"/>
                  <a:gd name="T4" fmla="*/ 279 w 282"/>
                  <a:gd name="T5" fmla="*/ 116 h 140"/>
                  <a:gd name="T6" fmla="*/ 276 w 282"/>
                  <a:gd name="T7" fmla="*/ 133 h 140"/>
                  <a:gd name="T8" fmla="*/ 261 w 282"/>
                  <a:gd name="T9" fmla="*/ 139 h 140"/>
                  <a:gd name="T10" fmla="*/ 77 w 282"/>
                  <a:gd name="T11" fmla="*/ 139 h 140"/>
                  <a:gd name="T12" fmla="*/ 11 w 282"/>
                  <a:gd name="T13" fmla="*/ 89 h 140"/>
                  <a:gd name="T14" fmla="*/ 65 w 282"/>
                  <a:gd name="T15" fmla="*/ 4 h 140"/>
                  <a:gd name="T16" fmla="*/ 140 w 282"/>
                  <a:gd name="T17" fmla="*/ 42 h 140"/>
                  <a:gd name="T18" fmla="*/ 140 w 282"/>
                  <a:gd name="T19" fmla="*/ 64 h 140"/>
                  <a:gd name="T20" fmla="*/ 120 w 282"/>
                  <a:gd name="T21" fmla="*/ 68 h 140"/>
                  <a:gd name="T22" fmla="*/ 111 w 282"/>
                  <a:gd name="T23" fmla="*/ 59 h 140"/>
                  <a:gd name="T24" fmla="*/ 98 w 282"/>
                  <a:gd name="T25" fmla="*/ 44 h 140"/>
                  <a:gd name="T26" fmla="*/ 56 w 282"/>
                  <a:gd name="T27" fmla="*/ 44 h 140"/>
                  <a:gd name="T28" fmla="*/ 45 w 282"/>
                  <a:gd name="T29" fmla="*/ 82 h 140"/>
                  <a:gd name="T30" fmla="*/ 79 w 282"/>
                  <a:gd name="T31" fmla="*/ 105 h 140"/>
                  <a:gd name="T32" fmla="*/ 170 w 282"/>
                  <a:gd name="T33" fmla="*/ 10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140">
                    <a:moveTo>
                      <a:pt x="170" y="105"/>
                    </a:moveTo>
                    <a:cubicBezTo>
                      <a:pt x="201" y="105"/>
                      <a:pt x="231" y="105"/>
                      <a:pt x="262" y="105"/>
                    </a:cubicBezTo>
                    <a:cubicBezTo>
                      <a:pt x="270" y="105"/>
                      <a:pt x="276" y="108"/>
                      <a:pt x="279" y="116"/>
                    </a:cubicBezTo>
                    <a:cubicBezTo>
                      <a:pt x="282" y="122"/>
                      <a:pt x="281" y="129"/>
                      <a:pt x="276" y="133"/>
                    </a:cubicBezTo>
                    <a:cubicBezTo>
                      <a:pt x="272" y="136"/>
                      <a:pt x="266" y="139"/>
                      <a:pt x="261" y="139"/>
                    </a:cubicBezTo>
                    <a:cubicBezTo>
                      <a:pt x="200" y="139"/>
                      <a:pt x="139" y="140"/>
                      <a:pt x="77" y="139"/>
                    </a:cubicBezTo>
                    <a:cubicBezTo>
                      <a:pt x="45" y="139"/>
                      <a:pt x="21" y="120"/>
                      <a:pt x="11" y="89"/>
                    </a:cubicBezTo>
                    <a:cubicBezTo>
                      <a:pt x="0" y="52"/>
                      <a:pt x="26" y="10"/>
                      <a:pt x="65" y="4"/>
                    </a:cubicBezTo>
                    <a:cubicBezTo>
                      <a:pt x="98" y="0"/>
                      <a:pt x="124" y="13"/>
                      <a:pt x="140" y="42"/>
                    </a:cubicBezTo>
                    <a:cubicBezTo>
                      <a:pt x="145" y="50"/>
                      <a:pt x="144" y="58"/>
                      <a:pt x="140" y="64"/>
                    </a:cubicBezTo>
                    <a:cubicBezTo>
                      <a:pt x="135" y="69"/>
                      <a:pt x="127" y="72"/>
                      <a:pt x="120" y="68"/>
                    </a:cubicBezTo>
                    <a:cubicBezTo>
                      <a:pt x="116" y="66"/>
                      <a:pt x="114" y="62"/>
                      <a:pt x="111" y="59"/>
                    </a:cubicBezTo>
                    <a:cubicBezTo>
                      <a:pt x="106" y="54"/>
                      <a:pt x="103" y="48"/>
                      <a:pt x="98" y="44"/>
                    </a:cubicBezTo>
                    <a:cubicBezTo>
                      <a:pt x="85" y="34"/>
                      <a:pt x="68" y="35"/>
                      <a:pt x="56" y="44"/>
                    </a:cubicBezTo>
                    <a:cubicBezTo>
                      <a:pt x="45" y="53"/>
                      <a:pt x="40" y="68"/>
                      <a:pt x="45" y="82"/>
                    </a:cubicBezTo>
                    <a:cubicBezTo>
                      <a:pt x="49" y="96"/>
                      <a:pt x="62" y="105"/>
                      <a:pt x="79" y="105"/>
                    </a:cubicBezTo>
                    <a:cubicBezTo>
                      <a:pt x="109" y="105"/>
                      <a:pt x="140" y="105"/>
                      <a:pt x="170" y="10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799" dirty="0">
                  <a:solidFill>
                    <a:prstClr val="black"/>
                  </a:solidFill>
                  <a:latin typeface="Arial Narrow"/>
                </a:endParaRPr>
              </a:p>
            </p:txBody>
          </p:sp>
          <p:sp>
            <p:nvSpPr>
              <p:cNvPr id="99" name="Freeform 8">
                <a:extLst>
                  <a:ext uri="{FF2B5EF4-FFF2-40B4-BE49-F238E27FC236}">
                    <a16:creationId xmlns:a16="http://schemas.microsoft.com/office/drawing/2014/main" id="{21D23777-3DA6-8F27-E1CA-4770CC159D0C}"/>
                  </a:ext>
                </a:extLst>
              </p:cNvPr>
              <p:cNvSpPr>
                <a:spLocks/>
              </p:cNvSpPr>
              <p:nvPr/>
            </p:nvSpPr>
            <p:spPr bwMode="auto">
              <a:xfrm>
                <a:off x="-784787" y="3953282"/>
                <a:ext cx="509775" cy="285650"/>
              </a:xfrm>
              <a:custGeom>
                <a:avLst/>
                <a:gdLst>
                  <a:gd name="T0" fmla="*/ 146 w 244"/>
                  <a:gd name="T1" fmla="*/ 0 h 137"/>
                  <a:gd name="T2" fmla="*/ 223 w 244"/>
                  <a:gd name="T3" fmla="*/ 0 h 137"/>
                  <a:gd name="T4" fmla="*/ 242 w 244"/>
                  <a:gd name="T5" fmla="*/ 21 h 137"/>
                  <a:gd name="T6" fmla="*/ 224 w 244"/>
                  <a:gd name="T7" fmla="*/ 34 h 137"/>
                  <a:gd name="T8" fmla="*/ 113 w 244"/>
                  <a:gd name="T9" fmla="*/ 34 h 137"/>
                  <a:gd name="T10" fmla="*/ 74 w 244"/>
                  <a:gd name="T11" fmla="*/ 34 h 137"/>
                  <a:gd name="T12" fmla="*/ 43 w 244"/>
                  <a:gd name="T13" fmla="*/ 85 h 137"/>
                  <a:gd name="T14" fmla="*/ 74 w 244"/>
                  <a:gd name="T15" fmla="*/ 102 h 137"/>
                  <a:gd name="T16" fmla="*/ 89 w 244"/>
                  <a:gd name="T17" fmla="*/ 102 h 137"/>
                  <a:gd name="T18" fmla="*/ 106 w 244"/>
                  <a:gd name="T19" fmla="*/ 118 h 137"/>
                  <a:gd name="T20" fmla="*/ 92 w 244"/>
                  <a:gd name="T21" fmla="*/ 136 h 137"/>
                  <a:gd name="T22" fmla="*/ 34 w 244"/>
                  <a:gd name="T23" fmla="*/ 124 h 137"/>
                  <a:gd name="T24" fmla="*/ 7 w 244"/>
                  <a:gd name="T25" fmla="*/ 51 h 137"/>
                  <a:gd name="T26" fmla="*/ 66 w 244"/>
                  <a:gd name="T27" fmla="*/ 1 h 137"/>
                  <a:gd name="T28" fmla="*/ 146 w 244"/>
                  <a:gd name="T29" fmla="*/ 1 h 137"/>
                  <a:gd name="T30" fmla="*/ 146 w 244"/>
                  <a:gd name="T3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 h="137">
                    <a:moveTo>
                      <a:pt x="146" y="0"/>
                    </a:moveTo>
                    <a:cubicBezTo>
                      <a:pt x="171" y="0"/>
                      <a:pt x="197" y="0"/>
                      <a:pt x="223" y="0"/>
                    </a:cubicBezTo>
                    <a:cubicBezTo>
                      <a:pt x="237" y="0"/>
                      <a:pt x="244" y="9"/>
                      <a:pt x="242" y="21"/>
                    </a:cubicBezTo>
                    <a:cubicBezTo>
                      <a:pt x="240" y="29"/>
                      <a:pt x="234" y="34"/>
                      <a:pt x="224" y="34"/>
                    </a:cubicBezTo>
                    <a:cubicBezTo>
                      <a:pt x="187" y="34"/>
                      <a:pt x="150" y="34"/>
                      <a:pt x="113" y="34"/>
                    </a:cubicBezTo>
                    <a:cubicBezTo>
                      <a:pt x="100" y="34"/>
                      <a:pt x="87" y="34"/>
                      <a:pt x="74" y="34"/>
                    </a:cubicBezTo>
                    <a:cubicBezTo>
                      <a:pt x="46" y="35"/>
                      <a:pt x="30" y="61"/>
                      <a:pt x="43" y="85"/>
                    </a:cubicBezTo>
                    <a:cubicBezTo>
                      <a:pt x="50" y="97"/>
                      <a:pt x="61" y="101"/>
                      <a:pt x="74" y="102"/>
                    </a:cubicBezTo>
                    <a:cubicBezTo>
                      <a:pt x="79" y="102"/>
                      <a:pt x="84" y="102"/>
                      <a:pt x="89" y="102"/>
                    </a:cubicBezTo>
                    <a:cubicBezTo>
                      <a:pt x="98" y="102"/>
                      <a:pt x="106" y="109"/>
                      <a:pt x="106" y="118"/>
                    </a:cubicBezTo>
                    <a:cubicBezTo>
                      <a:pt x="107" y="126"/>
                      <a:pt x="101" y="135"/>
                      <a:pt x="92" y="136"/>
                    </a:cubicBezTo>
                    <a:cubicBezTo>
                      <a:pt x="72" y="137"/>
                      <a:pt x="52" y="136"/>
                      <a:pt x="34" y="124"/>
                    </a:cubicBezTo>
                    <a:cubicBezTo>
                      <a:pt x="11" y="109"/>
                      <a:pt x="0" y="79"/>
                      <a:pt x="7" y="51"/>
                    </a:cubicBezTo>
                    <a:cubicBezTo>
                      <a:pt x="14" y="23"/>
                      <a:pt x="38" y="2"/>
                      <a:pt x="66" y="1"/>
                    </a:cubicBezTo>
                    <a:cubicBezTo>
                      <a:pt x="93" y="0"/>
                      <a:pt x="119" y="1"/>
                      <a:pt x="146" y="1"/>
                    </a:cubicBezTo>
                    <a:cubicBezTo>
                      <a:pt x="146" y="0"/>
                      <a:pt x="146" y="0"/>
                      <a:pt x="14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799" dirty="0">
                  <a:solidFill>
                    <a:prstClr val="black"/>
                  </a:solidFill>
                  <a:latin typeface="Arial Narrow"/>
                </a:endParaRPr>
              </a:p>
            </p:txBody>
          </p:sp>
        </p:grpSp>
      </p:grpSp>
      <p:grpSp>
        <p:nvGrpSpPr>
          <p:cNvPr id="102" name="Group 101">
            <a:extLst>
              <a:ext uri="{FF2B5EF4-FFF2-40B4-BE49-F238E27FC236}">
                <a16:creationId xmlns:a16="http://schemas.microsoft.com/office/drawing/2014/main" id="{C1160F8B-6FA7-DC43-D88A-A7CEB7754C0A}"/>
              </a:ext>
            </a:extLst>
          </p:cNvPr>
          <p:cNvGrpSpPr>
            <a:grpSpLocks noChangeAspect="1"/>
          </p:cNvGrpSpPr>
          <p:nvPr/>
        </p:nvGrpSpPr>
        <p:grpSpPr>
          <a:xfrm>
            <a:off x="8902686" y="1802713"/>
            <a:ext cx="2291850" cy="2297752"/>
            <a:chOff x="-4083050" y="1579563"/>
            <a:chExt cx="3694112" cy="3703638"/>
          </a:xfrm>
          <a:solidFill>
            <a:schemeClr val="accent5"/>
          </a:solidFill>
        </p:grpSpPr>
        <p:sp>
          <p:nvSpPr>
            <p:cNvPr id="103" name="Freeform 5">
              <a:extLst>
                <a:ext uri="{FF2B5EF4-FFF2-40B4-BE49-F238E27FC236}">
                  <a16:creationId xmlns:a16="http://schemas.microsoft.com/office/drawing/2014/main" id="{9C816964-FE15-AB13-AA45-8453ACCAE736}"/>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6">
              <a:extLst>
                <a:ext uri="{FF2B5EF4-FFF2-40B4-BE49-F238E27FC236}">
                  <a16:creationId xmlns:a16="http://schemas.microsoft.com/office/drawing/2014/main" id="{41432A3A-724C-95D4-15E6-C1C5C2137490}"/>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7">
              <a:extLst>
                <a:ext uri="{FF2B5EF4-FFF2-40B4-BE49-F238E27FC236}">
                  <a16:creationId xmlns:a16="http://schemas.microsoft.com/office/drawing/2014/main" id="{8E0247F9-C8EC-EFDE-672D-95492EE48B90}"/>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8">
              <a:extLst>
                <a:ext uri="{FF2B5EF4-FFF2-40B4-BE49-F238E27FC236}">
                  <a16:creationId xmlns:a16="http://schemas.microsoft.com/office/drawing/2014/main" id="{285C5EBA-0BA1-77D4-302D-952D93A5A4D7}"/>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9">
              <a:extLst>
                <a:ext uri="{FF2B5EF4-FFF2-40B4-BE49-F238E27FC236}">
                  <a16:creationId xmlns:a16="http://schemas.microsoft.com/office/drawing/2014/main" id="{441B21D7-D332-C3FB-75D3-4DC4C7CFDC57}"/>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10">
              <a:extLst>
                <a:ext uri="{FF2B5EF4-FFF2-40B4-BE49-F238E27FC236}">
                  <a16:creationId xmlns:a16="http://schemas.microsoft.com/office/drawing/2014/main" id="{0C8A1392-E04E-C234-0972-85B7179A3387}"/>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11">
              <a:extLst>
                <a:ext uri="{FF2B5EF4-FFF2-40B4-BE49-F238E27FC236}">
                  <a16:creationId xmlns:a16="http://schemas.microsoft.com/office/drawing/2014/main" id="{7AC87F02-009D-4DBD-0008-365A4907F3A5}"/>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12">
              <a:extLst>
                <a:ext uri="{FF2B5EF4-FFF2-40B4-BE49-F238E27FC236}">
                  <a16:creationId xmlns:a16="http://schemas.microsoft.com/office/drawing/2014/main" id="{398B32F5-5181-0E9D-A9EC-B48D9C99AD63}"/>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13">
              <a:extLst>
                <a:ext uri="{FF2B5EF4-FFF2-40B4-BE49-F238E27FC236}">
                  <a16:creationId xmlns:a16="http://schemas.microsoft.com/office/drawing/2014/main" id="{2256B002-4D45-A988-FDBD-DDAFCD6D47BD}"/>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14">
              <a:extLst>
                <a:ext uri="{FF2B5EF4-FFF2-40B4-BE49-F238E27FC236}">
                  <a16:creationId xmlns:a16="http://schemas.microsoft.com/office/drawing/2014/main" id="{11F906D1-FB84-6CE3-4C62-A421D4094C85}"/>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15">
              <a:extLst>
                <a:ext uri="{FF2B5EF4-FFF2-40B4-BE49-F238E27FC236}">
                  <a16:creationId xmlns:a16="http://schemas.microsoft.com/office/drawing/2014/main" id="{D28F673F-5A50-5F04-48CF-5C977D7E55EB}"/>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16">
              <a:extLst>
                <a:ext uri="{FF2B5EF4-FFF2-40B4-BE49-F238E27FC236}">
                  <a16:creationId xmlns:a16="http://schemas.microsoft.com/office/drawing/2014/main" id="{25AE6D11-4C37-8231-EABD-C636BB7AFABB}"/>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17">
              <a:extLst>
                <a:ext uri="{FF2B5EF4-FFF2-40B4-BE49-F238E27FC236}">
                  <a16:creationId xmlns:a16="http://schemas.microsoft.com/office/drawing/2014/main" id="{100F2B65-46A8-4ADE-978B-3FD64EBDA52F}"/>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18">
              <a:extLst>
                <a:ext uri="{FF2B5EF4-FFF2-40B4-BE49-F238E27FC236}">
                  <a16:creationId xmlns:a16="http://schemas.microsoft.com/office/drawing/2014/main" id="{FB67A7C9-C115-4933-693D-B23D32B3C91F}"/>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19">
              <a:extLst>
                <a:ext uri="{FF2B5EF4-FFF2-40B4-BE49-F238E27FC236}">
                  <a16:creationId xmlns:a16="http://schemas.microsoft.com/office/drawing/2014/main" id="{7718F287-F498-A3C8-AAB2-C6429DACB51B}"/>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20">
              <a:extLst>
                <a:ext uri="{FF2B5EF4-FFF2-40B4-BE49-F238E27FC236}">
                  <a16:creationId xmlns:a16="http://schemas.microsoft.com/office/drawing/2014/main" id="{31CBC74B-285E-CAAD-E9D7-B5225CAFB7A2}"/>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21">
              <a:extLst>
                <a:ext uri="{FF2B5EF4-FFF2-40B4-BE49-F238E27FC236}">
                  <a16:creationId xmlns:a16="http://schemas.microsoft.com/office/drawing/2014/main" id="{8DE8DAB3-DB89-2F45-410A-7BAEBD540C6B}"/>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22">
              <a:extLst>
                <a:ext uri="{FF2B5EF4-FFF2-40B4-BE49-F238E27FC236}">
                  <a16:creationId xmlns:a16="http://schemas.microsoft.com/office/drawing/2014/main" id="{773F5DD2-A24A-D0CB-A118-F4D248FD7CAE}"/>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23">
              <a:extLst>
                <a:ext uri="{FF2B5EF4-FFF2-40B4-BE49-F238E27FC236}">
                  <a16:creationId xmlns:a16="http://schemas.microsoft.com/office/drawing/2014/main" id="{ECC961CC-DBF6-1A70-9E6B-81222E532D25}"/>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24">
              <a:extLst>
                <a:ext uri="{FF2B5EF4-FFF2-40B4-BE49-F238E27FC236}">
                  <a16:creationId xmlns:a16="http://schemas.microsoft.com/office/drawing/2014/main" id="{AB481BCB-DAC8-5505-5F29-789D6DDA21AB}"/>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25">
              <a:extLst>
                <a:ext uri="{FF2B5EF4-FFF2-40B4-BE49-F238E27FC236}">
                  <a16:creationId xmlns:a16="http://schemas.microsoft.com/office/drawing/2014/main" id="{732988F1-4C86-D0B3-E92A-94304225473A}"/>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26">
              <a:extLst>
                <a:ext uri="{FF2B5EF4-FFF2-40B4-BE49-F238E27FC236}">
                  <a16:creationId xmlns:a16="http://schemas.microsoft.com/office/drawing/2014/main" id="{59E226F8-A0DF-5E96-D7F4-9AC86F8406F3}"/>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27">
              <a:extLst>
                <a:ext uri="{FF2B5EF4-FFF2-40B4-BE49-F238E27FC236}">
                  <a16:creationId xmlns:a16="http://schemas.microsoft.com/office/drawing/2014/main" id="{0E575AC7-1235-E5A3-8410-1AE8E64DF9CC}"/>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28">
              <a:extLst>
                <a:ext uri="{FF2B5EF4-FFF2-40B4-BE49-F238E27FC236}">
                  <a16:creationId xmlns:a16="http://schemas.microsoft.com/office/drawing/2014/main" id="{9766C80D-D791-576F-234E-459C975DA0A0}"/>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29">
              <a:extLst>
                <a:ext uri="{FF2B5EF4-FFF2-40B4-BE49-F238E27FC236}">
                  <a16:creationId xmlns:a16="http://schemas.microsoft.com/office/drawing/2014/main" id="{F664783B-96D3-F58D-836F-5A43459A9432}"/>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30">
              <a:extLst>
                <a:ext uri="{FF2B5EF4-FFF2-40B4-BE49-F238E27FC236}">
                  <a16:creationId xmlns:a16="http://schemas.microsoft.com/office/drawing/2014/main" id="{5651C69C-1B91-9E0E-2BF5-8B4B1F30BBF0}"/>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31">
              <a:extLst>
                <a:ext uri="{FF2B5EF4-FFF2-40B4-BE49-F238E27FC236}">
                  <a16:creationId xmlns:a16="http://schemas.microsoft.com/office/drawing/2014/main" id="{7910758C-84C1-6A06-4AC7-3F722DCC7DE7}"/>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32">
              <a:extLst>
                <a:ext uri="{FF2B5EF4-FFF2-40B4-BE49-F238E27FC236}">
                  <a16:creationId xmlns:a16="http://schemas.microsoft.com/office/drawing/2014/main" id="{833F3889-7745-CC15-7B1A-78DDD4D01047}"/>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33">
              <a:extLst>
                <a:ext uri="{FF2B5EF4-FFF2-40B4-BE49-F238E27FC236}">
                  <a16:creationId xmlns:a16="http://schemas.microsoft.com/office/drawing/2014/main" id="{FFC87264-7AF4-0F15-AABC-BC9C7CF99B5D}"/>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2" name="Group 131">
            <a:extLst>
              <a:ext uri="{FF2B5EF4-FFF2-40B4-BE49-F238E27FC236}">
                <a16:creationId xmlns:a16="http://schemas.microsoft.com/office/drawing/2014/main" id="{25F8BC8C-4B8E-FBA6-6455-E912D94CFD11}"/>
              </a:ext>
            </a:extLst>
          </p:cNvPr>
          <p:cNvGrpSpPr/>
          <p:nvPr/>
        </p:nvGrpSpPr>
        <p:grpSpPr>
          <a:xfrm>
            <a:off x="9596144" y="2293543"/>
            <a:ext cx="989823" cy="1371601"/>
            <a:chOff x="14285913" y="2374901"/>
            <a:chExt cx="2132013" cy="2954338"/>
          </a:xfrm>
          <a:solidFill>
            <a:schemeClr val="accent2"/>
          </a:solidFill>
        </p:grpSpPr>
        <p:sp>
          <p:nvSpPr>
            <p:cNvPr id="133" name="Freeform 13">
              <a:extLst>
                <a:ext uri="{FF2B5EF4-FFF2-40B4-BE49-F238E27FC236}">
                  <a16:creationId xmlns:a16="http://schemas.microsoft.com/office/drawing/2014/main" id="{B14909DB-05DD-23F5-AA5D-0E96F8ECA717}"/>
                </a:ext>
              </a:extLst>
            </p:cNvPr>
            <p:cNvSpPr>
              <a:spLocks/>
            </p:cNvSpPr>
            <p:nvPr/>
          </p:nvSpPr>
          <p:spPr bwMode="auto">
            <a:xfrm>
              <a:off x="14285913" y="2374901"/>
              <a:ext cx="2132013" cy="2954338"/>
            </a:xfrm>
            <a:custGeom>
              <a:avLst/>
              <a:gdLst>
                <a:gd name="T0" fmla="*/ 220 w 565"/>
                <a:gd name="T1" fmla="*/ 223 h 783"/>
                <a:gd name="T2" fmla="*/ 193 w 565"/>
                <a:gd name="T3" fmla="*/ 202 h 783"/>
                <a:gd name="T4" fmla="*/ 81 w 565"/>
                <a:gd name="T5" fmla="*/ 66 h 783"/>
                <a:gd name="T6" fmla="*/ 72 w 565"/>
                <a:gd name="T7" fmla="*/ 40 h 783"/>
                <a:gd name="T8" fmla="*/ 81 w 565"/>
                <a:gd name="T9" fmla="*/ 16 h 783"/>
                <a:gd name="T10" fmla="*/ 120 w 565"/>
                <a:gd name="T11" fmla="*/ 3 h 783"/>
                <a:gd name="T12" fmla="*/ 142 w 565"/>
                <a:gd name="T13" fmla="*/ 20 h 783"/>
                <a:gd name="T14" fmla="*/ 162 w 565"/>
                <a:gd name="T15" fmla="*/ 48 h 783"/>
                <a:gd name="T16" fmla="*/ 235 w 565"/>
                <a:gd name="T17" fmla="*/ 118 h 783"/>
                <a:gd name="T18" fmla="*/ 362 w 565"/>
                <a:gd name="T19" fmla="*/ 198 h 783"/>
                <a:gd name="T20" fmla="*/ 479 w 565"/>
                <a:gd name="T21" fmla="*/ 298 h 783"/>
                <a:gd name="T22" fmla="*/ 518 w 565"/>
                <a:gd name="T23" fmla="*/ 367 h 783"/>
                <a:gd name="T24" fmla="*/ 555 w 565"/>
                <a:gd name="T25" fmla="*/ 445 h 783"/>
                <a:gd name="T26" fmla="*/ 565 w 565"/>
                <a:gd name="T27" fmla="*/ 484 h 783"/>
                <a:gd name="T28" fmla="*/ 539 w 565"/>
                <a:gd name="T29" fmla="*/ 516 h 783"/>
                <a:gd name="T30" fmla="*/ 503 w 565"/>
                <a:gd name="T31" fmla="*/ 501 h 783"/>
                <a:gd name="T32" fmla="*/ 492 w 565"/>
                <a:gd name="T33" fmla="*/ 476 h 783"/>
                <a:gd name="T34" fmla="*/ 416 w 565"/>
                <a:gd name="T35" fmla="*/ 362 h 783"/>
                <a:gd name="T36" fmla="*/ 370 w 565"/>
                <a:gd name="T37" fmla="*/ 328 h 783"/>
                <a:gd name="T38" fmla="*/ 364 w 565"/>
                <a:gd name="T39" fmla="*/ 328 h 783"/>
                <a:gd name="T40" fmla="*/ 293 w 565"/>
                <a:gd name="T41" fmla="*/ 424 h 783"/>
                <a:gd name="T42" fmla="*/ 301 w 565"/>
                <a:gd name="T43" fmla="*/ 484 h 783"/>
                <a:gd name="T44" fmla="*/ 359 w 565"/>
                <a:gd name="T45" fmla="*/ 722 h 783"/>
                <a:gd name="T46" fmla="*/ 340 w 565"/>
                <a:gd name="T47" fmla="*/ 770 h 783"/>
                <a:gd name="T48" fmla="*/ 282 w 565"/>
                <a:gd name="T49" fmla="*/ 747 h 783"/>
                <a:gd name="T50" fmla="*/ 258 w 565"/>
                <a:gd name="T51" fmla="*/ 667 h 783"/>
                <a:gd name="T52" fmla="*/ 216 w 565"/>
                <a:gd name="T53" fmla="*/ 528 h 783"/>
                <a:gd name="T54" fmla="*/ 209 w 565"/>
                <a:gd name="T55" fmla="*/ 523 h 783"/>
                <a:gd name="T56" fmla="*/ 158 w 565"/>
                <a:gd name="T57" fmla="*/ 523 h 783"/>
                <a:gd name="T58" fmla="*/ 151 w 565"/>
                <a:gd name="T59" fmla="*/ 528 h 783"/>
                <a:gd name="T60" fmla="*/ 87 w 565"/>
                <a:gd name="T61" fmla="*/ 740 h 783"/>
                <a:gd name="T62" fmla="*/ 51 w 565"/>
                <a:gd name="T63" fmla="*/ 774 h 783"/>
                <a:gd name="T64" fmla="*/ 7 w 565"/>
                <a:gd name="T65" fmla="*/ 725 h 783"/>
                <a:gd name="T66" fmla="*/ 50 w 565"/>
                <a:gd name="T67" fmla="*/ 550 h 783"/>
                <a:gd name="T68" fmla="*/ 79 w 565"/>
                <a:gd name="T69" fmla="*/ 435 h 783"/>
                <a:gd name="T70" fmla="*/ 152 w 565"/>
                <a:gd name="T71" fmla="*/ 288 h 783"/>
                <a:gd name="T72" fmla="*/ 214 w 565"/>
                <a:gd name="T73" fmla="*/ 227 h 783"/>
                <a:gd name="T74" fmla="*/ 220 w 565"/>
                <a:gd name="T75" fmla="*/ 223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5" h="783">
                  <a:moveTo>
                    <a:pt x="220" y="223"/>
                  </a:moveTo>
                  <a:cubicBezTo>
                    <a:pt x="211" y="216"/>
                    <a:pt x="202" y="209"/>
                    <a:pt x="193" y="202"/>
                  </a:cubicBezTo>
                  <a:cubicBezTo>
                    <a:pt x="148" y="163"/>
                    <a:pt x="111" y="118"/>
                    <a:pt x="81" y="66"/>
                  </a:cubicBezTo>
                  <a:cubicBezTo>
                    <a:pt x="77" y="58"/>
                    <a:pt x="72" y="50"/>
                    <a:pt x="72" y="40"/>
                  </a:cubicBezTo>
                  <a:cubicBezTo>
                    <a:pt x="71" y="31"/>
                    <a:pt x="74" y="22"/>
                    <a:pt x="81" y="16"/>
                  </a:cubicBezTo>
                  <a:cubicBezTo>
                    <a:pt x="92" y="6"/>
                    <a:pt x="105" y="0"/>
                    <a:pt x="120" y="3"/>
                  </a:cubicBezTo>
                  <a:cubicBezTo>
                    <a:pt x="130" y="6"/>
                    <a:pt x="137" y="12"/>
                    <a:pt x="142" y="20"/>
                  </a:cubicBezTo>
                  <a:cubicBezTo>
                    <a:pt x="149" y="30"/>
                    <a:pt x="155" y="39"/>
                    <a:pt x="162" y="48"/>
                  </a:cubicBezTo>
                  <a:cubicBezTo>
                    <a:pt x="183" y="75"/>
                    <a:pt x="208" y="97"/>
                    <a:pt x="235" y="118"/>
                  </a:cubicBezTo>
                  <a:cubicBezTo>
                    <a:pt x="275" y="148"/>
                    <a:pt x="318" y="174"/>
                    <a:pt x="362" y="198"/>
                  </a:cubicBezTo>
                  <a:cubicBezTo>
                    <a:pt x="409" y="222"/>
                    <a:pt x="450" y="253"/>
                    <a:pt x="479" y="298"/>
                  </a:cubicBezTo>
                  <a:cubicBezTo>
                    <a:pt x="493" y="321"/>
                    <a:pt x="506" y="344"/>
                    <a:pt x="518" y="367"/>
                  </a:cubicBezTo>
                  <a:cubicBezTo>
                    <a:pt x="531" y="393"/>
                    <a:pt x="543" y="419"/>
                    <a:pt x="555" y="445"/>
                  </a:cubicBezTo>
                  <a:cubicBezTo>
                    <a:pt x="560" y="457"/>
                    <a:pt x="565" y="470"/>
                    <a:pt x="565" y="484"/>
                  </a:cubicBezTo>
                  <a:cubicBezTo>
                    <a:pt x="565" y="500"/>
                    <a:pt x="556" y="511"/>
                    <a:pt x="539" y="516"/>
                  </a:cubicBezTo>
                  <a:cubicBezTo>
                    <a:pt x="525" y="520"/>
                    <a:pt x="510" y="515"/>
                    <a:pt x="503" y="501"/>
                  </a:cubicBezTo>
                  <a:cubicBezTo>
                    <a:pt x="498" y="493"/>
                    <a:pt x="495" y="485"/>
                    <a:pt x="492" y="476"/>
                  </a:cubicBezTo>
                  <a:cubicBezTo>
                    <a:pt x="474" y="433"/>
                    <a:pt x="450" y="394"/>
                    <a:pt x="416" y="362"/>
                  </a:cubicBezTo>
                  <a:cubicBezTo>
                    <a:pt x="402" y="349"/>
                    <a:pt x="387" y="338"/>
                    <a:pt x="370" y="328"/>
                  </a:cubicBezTo>
                  <a:cubicBezTo>
                    <a:pt x="369" y="327"/>
                    <a:pt x="366" y="327"/>
                    <a:pt x="364" y="328"/>
                  </a:cubicBezTo>
                  <a:cubicBezTo>
                    <a:pt x="320" y="345"/>
                    <a:pt x="297" y="378"/>
                    <a:pt x="293" y="424"/>
                  </a:cubicBezTo>
                  <a:cubicBezTo>
                    <a:pt x="291" y="445"/>
                    <a:pt x="296" y="465"/>
                    <a:pt x="301" y="484"/>
                  </a:cubicBezTo>
                  <a:cubicBezTo>
                    <a:pt x="320" y="563"/>
                    <a:pt x="339" y="643"/>
                    <a:pt x="359" y="722"/>
                  </a:cubicBezTo>
                  <a:cubicBezTo>
                    <a:pt x="364" y="742"/>
                    <a:pt x="356" y="761"/>
                    <a:pt x="340" y="770"/>
                  </a:cubicBezTo>
                  <a:cubicBezTo>
                    <a:pt x="318" y="783"/>
                    <a:pt x="290" y="772"/>
                    <a:pt x="282" y="747"/>
                  </a:cubicBezTo>
                  <a:cubicBezTo>
                    <a:pt x="273" y="720"/>
                    <a:pt x="266" y="694"/>
                    <a:pt x="258" y="667"/>
                  </a:cubicBezTo>
                  <a:cubicBezTo>
                    <a:pt x="244" y="621"/>
                    <a:pt x="230" y="574"/>
                    <a:pt x="216" y="528"/>
                  </a:cubicBezTo>
                  <a:cubicBezTo>
                    <a:pt x="215" y="524"/>
                    <a:pt x="213" y="523"/>
                    <a:pt x="209" y="523"/>
                  </a:cubicBezTo>
                  <a:cubicBezTo>
                    <a:pt x="192" y="523"/>
                    <a:pt x="175" y="523"/>
                    <a:pt x="158" y="523"/>
                  </a:cubicBezTo>
                  <a:cubicBezTo>
                    <a:pt x="154" y="523"/>
                    <a:pt x="152" y="524"/>
                    <a:pt x="151" y="528"/>
                  </a:cubicBezTo>
                  <a:cubicBezTo>
                    <a:pt x="130" y="599"/>
                    <a:pt x="108" y="669"/>
                    <a:pt x="87" y="740"/>
                  </a:cubicBezTo>
                  <a:cubicBezTo>
                    <a:pt x="82" y="759"/>
                    <a:pt x="71" y="771"/>
                    <a:pt x="51" y="774"/>
                  </a:cubicBezTo>
                  <a:cubicBezTo>
                    <a:pt x="25" y="778"/>
                    <a:pt x="0" y="751"/>
                    <a:pt x="7" y="725"/>
                  </a:cubicBezTo>
                  <a:cubicBezTo>
                    <a:pt x="22" y="667"/>
                    <a:pt x="35" y="609"/>
                    <a:pt x="50" y="550"/>
                  </a:cubicBezTo>
                  <a:cubicBezTo>
                    <a:pt x="59" y="512"/>
                    <a:pt x="68" y="473"/>
                    <a:pt x="79" y="435"/>
                  </a:cubicBezTo>
                  <a:cubicBezTo>
                    <a:pt x="95" y="382"/>
                    <a:pt x="119" y="333"/>
                    <a:pt x="152" y="288"/>
                  </a:cubicBezTo>
                  <a:cubicBezTo>
                    <a:pt x="169" y="265"/>
                    <a:pt x="189" y="244"/>
                    <a:pt x="214" y="227"/>
                  </a:cubicBezTo>
                  <a:cubicBezTo>
                    <a:pt x="216" y="226"/>
                    <a:pt x="218" y="225"/>
                    <a:pt x="220" y="223"/>
                  </a:cubicBezTo>
                  <a:close/>
                </a:path>
              </a:pathLst>
            </a:custGeom>
            <a:solidFill>
              <a:schemeClr val="accent2"/>
            </a:solidFill>
            <a:ln w="381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134" name="Freeform 14">
              <a:extLst>
                <a:ext uri="{FF2B5EF4-FFF2-40B4-BE49-F238E27FC236}">
                  <a16:creationId xmlns:a16="http://schemas.microsoft.com/office/drawing/2014/main" id="{8C0239A7-5741-0109-6012-C29A03C4CC60}"/>
                </a:ext>
              </a:extLst>
            </p:cNvPr>
            <p:cNvSpPr>
              <a:spLocks/>
            </p:cNvSpPr>
            <p:nvPr/>
          </p:nvSpPr>
          <p:spPr bwMode="auto">
            <a:xfrm>
              <a:off x="15598775" y="2435226"/>
              <a:ext cx="614363" cy="614363"/>
            </a:xfrm>
            <a:custGeom>
              <a:avLst/>
              <a:gdLst>
                <a:gd name="T0" fmla="*/ 0 w 163"/>
                <a:gd name="T1" fmla="*/ 81 h 163"/>
                <a:gd name="T2" fmla="*/ 81 w 163"/>
                <a:gd name="T3" fmla="*/ 0 h 163"/>
                <a:gd name="T4" fmla="*/ 162 w 163"/>
                <a:gd name="T5" fmla="*/ 82 h 163"/>
                <a:gd name="T6" fmla="*/ 81 w 163"/>
                <a:gd name="T7" fmla="*/ 163 h 163"/>
                <a:gd name="T8" fmla="*/ 0 w 163"/>
                <a:gd name="T9" fmla="*/ 81 h 163"/>
              </a:gdLst>
              <a:ahLst/>
              <a:cxnLst>
                <a:cxn ang="0">
                  <a:pos x="T0" y="T1"/>
                </a:cxn>
                <a:cxn ang="0">
                  <a:pos x="T2" y="T3"/>
                </a:cxn>
                <a:cxn ang="0">
                  <a:pos x="T4" y="T5"/>
                </a:cxn>
                <a:cxn ang="0">
                  <a:pos x="T6" y="T7"/>
                </a:cxn>
                <a:cxn ang="0">
                  <a:pos x="T8" y="T9"/>
                </a:cxn>
              </a:cxnLst>
              <a:rect l="0" t="0" r="r" b="b"/>
              <a:pathLst>
                <a:path w="163" h="163">
                  <a:moveTo>
                    <a:pt x="0" y="81"/>
                  </a:moveTo>
                  <a:cubicBezTo>
                    <a:pt x="0" y="37"/>
                    <a:pt x="37" y="0"/>
                    <a:pt x="81" y="0"/>
                  </a:cubicBezTo>
                  <a:cubicBezTo>
                    <a:pt x="126" y="0"/>
                    <a:pt x="163" y="37"/>
                    <a:pt x="162" y="82"/>
                  </a:cubicBezTo>
                  <a:cubicBezTo>
                    <a:pt x="162" y="126"/>
                    <a:pt x="126" y="163"/>
                    <a:pt x="81" y="163"/>
                  </a:cubicBezTo>
                  <a:cubicBezTo>
                    <a:pt x="36" y="163"/>
                    <a:pt x="0" y="126"/>
                    <a:pt x="0" y="81"/>
                  </a:cubicBezTo>
                  <a:close/>
                </a:path>
              </a:pathLst>
            </a:custGeom>
            <a:solidFill>
              <a:schemeClr val="bg1"/>
            </a:solidFill>
            <a:ln w="381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grpSp>
    </p:spTree>
    <p:extLst>
      <p:ext uri="{BB962C8B-B14F-4D97-AF65-F5344CB8AC3E}">
        <p14:creationId xmlns:p14="http://schemas.microsoft.com/office/powerpoint/2010/main" val="7008083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Barriers Contributed to a Therapeutic Nihilism About TD </a:t>
            </a:r>
          </a:p>
        </p:txBody>
      </p:sp>
      <p:sp>
        <p:nvSpPr>
          <p:cNvPr id="23" name="Slide Number Placeholder 22"/>
          <p:cNvSpPr>
            <a:spLocks noGrp="1"/>
          </p:cNvSpPr>
          <p:nvPr>
            <p:ph type="sldNum" sz="quarter" idx="4"/>
          </p:nvPr>
        </p:nvSpPr>
        <p:spPr/>
        <p:txBody>
          <a:bodyPr/>
          <a:lstStyle/>
          <a:p>
            <a:fld id="{F3C1FD0B-2342-48FB-A867-BE1FD0EAA53B}" type="slidenum">
              <a:rPr lang="en-US"/>
              <a:pPr/>
              <a:t>61</a:t>
            </a:fld>
            <a:endParaRPr lang="en-US" dirty="0"/>
          </a:p>
        </p:txBody>
      </p:sp>
      <p:sp>
        <p:nvSpPr>
          <p:cNvPr id="8" name="Text Placeholder 7">
            <a:extLst>
              <a:ext uri="{FF2B5EF4-FFF2-40B4-BE49-F238E27FC236}">
                <a16:creationId xmlns:a16="http://schemas.microsoft.com/office/drawing/2014/main" id="{A7A56AD6-6018-325D-AC55-634BB6B55C22}"/>
              </a:ext>
            </a:extLst>
          </p:cNvPr>
          <p:cNvSpPr>
            <a:spLocks noGrp="1"/>
          </p:cNvSpPr>
          <p:nvPr>
            <p:ph type="body" sz="quarter" idx="10"/>
          </p:nvPr>
        </p:nvSpPr>
        <p:spPr/>
        <p:txBody>
          <a:bodyPr/>
          <a:lstStyle/>
          <a:p>
            <a:r>
              <a:rPr lang="en-US" dirty="0"/>
              <a:t>Burden And Impact of Tardive Dyskinesia</a:t>
            </a:r>
          </a:p>
        </p:txBody>
      </p:sp>
      <p:grpSp>
        <p:nvGrpSpPr>
          <p:cNvPr id="45" name="Group 44">
            <a:extLst>
              <a:ext uri="{FF2B5EF4-FFF2-40B4-BE49-F238E27FC236}">
                <a16:creationId xmlns:a16="http://schemas.microsoft.com/office/drawing/2014/main" id="{931897B2-6C78-D79E-21F1-E89E002DF5EC}"/>
              </a:ext>
            </a:extLst>
          </p:cNvPr>
          <p:cNvGrpSpPr/>
          <p:nvPr/>
        </p:nvGrpSpPr>
        <p:grpSpPr>
          <a:xfrm>
            <a:off x="977900" y="1600677"/>
            <a:ext cx="10574338" cy="4038933"/>
            <a:chOff x="-11439642" y="1600677"/>
            <a:chExt cx="11293708" cy="4313701"/>
          </a:xfrm>
        </p:grpSpPr>
        <p:sp>
          <p:nvSpPr>
            <p:cNvPr id="46" name="Text Placeholder 7">
              <a:extLst>
                <a:ext uri="{FF2B5EF4-FFF2-40B4-BE49-F238E27FC236}">
                  <a16:creationId xmlns:a16="http://schemas.microsoft.com/office/drawing/2014/main" id="{07D1C38B-69FC-FCEF-3639-8B5A123C267C}"/>
                </a:ext>
              </a:extLst>
            </p:cNvPr>
            <p:cNvSpPr txBox="1">
              <a:spLocks/>
            </p:cNvSpPr>
            <p:nvPr/>
          </p:nvSpPr>
          <p:spPr>
            <a:xfrm>
              <a:off x="-11439641" y="4914513"/>
              <a:ext cx="11293707" cy="999865"/>
            </a:xfrm>
            <a:prstGeom prst="rect">
              <a:avLst/>
            </a:prstGeom>
            <a:solidFill>
              <a:schemeClr val="bg2">
                <a:lumMod val="95000"/>
              </a:schemeClr>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1799" b="1" dirty="0">
                <a:solidFill>
                  <a:schemeClr val="bg1">
                    <a:alpha val="75000"/>
                  </a:schemeClr>
                </a:solidFill>
              </a:endParaRPr>
            </a:p>
          </p:txBody>
        </p:sp>
        <p:sp>
          <p:nvSpPr>
            <p:cNvPr id="47" name="Text Placeholder 7">
              <a:extLst>
                <a:ext uri="{FF2B5EF4-FFF2-40B4-BE49-F238E27FC236}">
                  <a16:creationId xmlns:a16="http://schemas.microsoft.com/office/drawing/2014/main" id="{30F68DDB-DF4A-B118-74E2-DC294CC29B89}"/>
                </a:ext>
              </a:extLst>
            </p:cNvPr>
            <p:cNvSpPr txBox="1">
              <a:spLocks/>
            </p:cNvSpPr>
            <p:nvPr/>
          </p:nvSpPr>
          <p:spPr>
            <a:xfrm>
              <a:off x="-11439641" y="3400433"/>
              <a:ext cx="11293707" cy="1447423"/>
            </a:xfrm>
            <a:prstGeom prst="rect">
              <a:avLst/>
            </a:prstGeom>
            <a:solidFill>
              <a:schemeClr val="bg2">
                <a:lumMod val="95000"/>
              </a:schemeClr>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1799" b="1" dirty="0">
                <a:solidFill>
                  <a:schemeClr val="bg1">
                    <a:alpha val="75000"/>
                  </a:schemeClr>
                </a:solidFill>
              </a:endParaRPr>
            </a:p>
          </p:txBody>
        </p:sp>
        <p:sp>
          <p:nvSpPr>
            <p:cNvPr id="48" name="Text Placeholder 7">
              <a:extLst>
                <a:ext uri="{FF2B5EF4-FFF2-40B4-BE49-F238E27FC236}">
                  <a16:creationId xmlns:a16="http://schemas.microsoft.com/office/drawing/2014/main" id="{D1BFCBE7-F519-5243-8629-B7D898D80238}"/>
                </a:ext>
              </a:extLst>
            </p:cNvPr>
            <p:cNvSpPr txBox="1">
              <a:spLocks/>
            </p:cNvSpPr>
            <p:nvPr/>
          </p:nvSpPr>
          <p:spPr>
            <a:xfrm>
              <a:off x="-11439641" y="2276775"/>
              <a:ext cx="11293707" cy="1057000"/>
            </a:xfrm>
            <a:prstGeom prst="rect">
              <a:avLst/>
            </a:prstGeom>
            <a:solidFill>
              <a:schemeClr val="bg2">
                <a:lumMod val="95000"/>
              </a:schemeClr>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1799" b="1" dirty="0">
                <a:solidFill>
                  <a:schemeClr val="bg1">
                    <a:alpha val="75000"/>
                  </a:schemeClr>
                </a:solidFill>
              </a:endParaRPr>
            </a:p>
          </p:txBody>
        </p:sp>
        <p:sp>
          <p:nvSpPr>
            <p:cNvPr id="49" name="Text Placeholder 7">
              <a:extLst>
                <a:ext uri="{FF2B5EF4-FFF2-40B4-BE49-F238E27FC236}">
                  <a16:creationId xmlns:a16="http://schemas.microsoft.com/office/drawing/2014/main" id="{24E4C744-258B-32D0-34AF-B19E11A9025B}"/>
                </a:ext>
              </a:extLst>
            </p:cNvPr>
            <p:cNvSpPr txBox="1">
              <a:spLocks/>
            </p:cNvSpPr>
            <p:nvPr/>
          </p:nvSpPr>
          <p:spPr>
            <a:xfrm>
              <a:off x="-11439641" y="1600677"/>
              <a:ext cx="3409062" cy="618964"/>
            </a:xfrm>
            <a:prstGeom prst="rect">
              <a:avLst/>
            </a:prstGeom>
            <a:solidFill>
              <a:schemeClr val="accent1"/>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799" b="1" dirty="0"/>
                <a:t>Historical Barriers</a:t>
              </a:r>
            </a:p>
          </p:txBody>
        </p:sp>
        <p:sp>
          <p:nvSpPr>
            <p:cNvPr id="50" name="Text Placeholder 7">
              <a:extLst>
                <a:ext uri="{FF2B5EF4-FFF2-40B4-BE49-F238E27FC236}">
                  <a16:creationId xmlns:a16="http://schemas.microsoft.com/office/drawing/2014/main" id="{D98E23C6-B509-8537-F904-816135CFB948}"/>
                </a:ext>
              </a:extLst>
            </p:cNvPr>
            <p:cNvSpPr txBox="1">
              <a:spLocks/>
            </p:cNvSpPr>
            <p:nvPr/>
          </p:nvSpPr>
          <p:spPr>
            <a:xfrm>
              <a:off x="-7497319" y="1600677"/>
              <a:ext cx="3409062" cy="618964"/>
            </a:xfrm>
            <a:prstGeom prst="rect">
              <a:avLst/>
            </a:prstGeom>
            <a:solidFill>
              <a:schemeClr val="accent5">
                <a:lumMod val="75000"/>
              </a:schemeClr>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799" b="1" dirty="0"/>
                <a:t>Recent Learnings</a:t>
              </a:r>
            </a:p>
          </p:txBody>
        </p:sp>
        <p:sp>
          <p:nvSpPr>
            <p:cNvPr id="51" name="Text Placeholder 7">
              <a:extLst>
                <a:ext uri="{FF2B5EF4-FFF2-40B4-BE49-F238E27FC236}">
                  <a16:creationId xmlns:a16="http://schemas.microsoft.com/office/drawing/2014/main" id="{4E5C52A8-C2C5-A011-5297-1D402E9AEDF8}"/>
                </a:ext>
              </a:extLst>
            </p:cNvPr>
            <p:cNvSpPr txBox="1">
              <a:spLocks/>
            </p:cNvSpPr>
            <p:nvPr/>
          </p:nvSpPr>
          <p:spPr>
            <a:xfrm>
              <a:off x="-3554996" y="1600677"/>
              <a:ext cx="3409062" cy="618964"/>
            </a:xfrm>
            <a:prstGeom prst="rect">
              <a:avLst/>
            </a:prstGeom>
            <a:solidFill>
              <a:schemeClr val="accent2">
                <a:lumMod val="75000"/>
              </a:schemeClr>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799" b="1" dirty="0"/>
                <a:t>New Recommendations</a:t>
              </a:r>
            </a:p>
          </p:txBody>
        </p:sp>
        <p:sp>
          <p:nvSpPr>
            <p:cNvPr id="52" name="Rounded Rectangle 27">
              <a:extLst>
                <a:ext uri="{FF2B5EF4-FFF2-40B4-BE49-F238E27FC236}">
                  <a16:creationId xmlns:a16="http://schemas.microsoft.com/office/drawing/2014/main" id="{46746AE4-075E-3F0F-D7E8-229CAE7F7C7D}"/>
                </a:ext>
              </a:extLst>
            </p:cNvPr>
            <p:cNvSpPr>
              <a:spLocks/>
            </p:cNvSpPr>
            <p:nvPr/>
          </p:nvSpPr>
          <p:spPr>
            <a:xfrm>
              <a:off x="-11439642" y="2295529"/>
              <a:ext cx="3409824" cy="947784"/>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spcAft>
                  <a:spcPts val="600"/>
                </a:spcAft>
              </a:pPr>
              <a:r>
                <a:rPr lang="en-US" sz="1500" b="1" dirty="0">
                  <a:solidFill>
                    <a:schemeClr val="accent1"/>
                  </a:solidFill>
                </a:rPr>
                <a:t>No evidence-based </a:t>
              </a:r>
              <a:br>
                <a:rPr lang="en-US" sz="1500" b="1" dirty="0">
                  <a:solidFill>
                    <a:schemeClr val="accent1"/>
                  </a:solidFill>
                </a:rPr>
              </a:br>
              <a:r>
                <a:rPr lang="en-US" sz="1500" b="1" dirty="0">
                  <a:solidFill>
                    <a:schemeClr val="accent1"/>
                  </a:solidFill>
                </a:rPr>
                <a:t>treatments </a:t>
              </a:r>
              <a:r>
                <a:rPr lang="en-US" sz="1500" dirty="0">
                  <a:solidFill>
                    <a:schemeClr val="tx1"/>
                  </a:solidFill>
                </a:rPr>
                <a:t>for TD</a:t>
              </a:r>
              <a:r>
                <a:rPr lang="en-US" sz="1500" baseline="30000" dirty="0">
                  <a:solidFill>
                    <a:schemeClr val="tx1"/>
                  </a:solidFill>
                </a:rPr>
                <a:t>1</a:t>
              </a:r>
            </a:p>
          </p:txBody>
        </p:sp>
        <p:sp>
          <p:nvSpPr>
            <p:cNvPr id="53" name="Rounded Rectangle 28">
              <a:extLst>
                <a:ext uri="{FF2B5EF4-FFF2-40B4-BE49-F238E27FC236}">
                  <a16:creationId xmlns:a16="http://schemas.microsoft.com/office/drawing/2014/main" id="{E7279C7C-40C8-9471-2300-0669705422F9}"/>
                </a:ext>
              </a:extLst>
            </p:cNvPr>
            <p:cNvSpPr>
              <a:spLocks/>
            </p:cNvSpPr>
            <p:nvPr/>
          </p:nvSpPr>
          <p:spPr>
            <a:xfrm>
              <a:off x="-7498081" y="2295529"/>
              <a:ext cx="3409824" cy="947784"/>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spcAft>
                  <a:spcPts val="600"/>
                </a:spcAft>
              </a:pPr>
              <a:r>
                <a:rPr lang="en-US" sz="1500" b="1" dirty="0">
                  <a:solidFill>
                    <a:schemeClr val="accent5">
                      <a:lumMod val="75000"/>
                    </a:schemeClr>
                  </a:solidFill>
                </a:rPr>
                <a:t>Strong evidence for</a:t>
              </a:r>
              <a:br>
                <a:rPr lang="en-US" sz="1500" b="1" dirty="0">
                  <a:solidFill>
                    <a:schemeClr val="accent5">
                      <a:lumMod val="75000"/>
                    </a:schemeClr>
                  </a:solidFill>
                </a:rPr>
              </a:br>
              <a:r>
                <a:rPr lang="en-US" sz="1500" b="1" dirty="0">
                  <a:solidFill>
                    <a:schemeClr val="accent5">
                      <a:lumMod val="75000"/>
                    </a:schemeClr>
                  </a:solidFill>
                </a:rPr>
                <a:t>the efficacy and tolerability </a:t>
              </a:r>
              <a:br>
                <a:rPr lang="en-US" sz="1500" b="1" dirty="0">
                  <a:solidFill>
                    <a:schemeClr val="accent5">
                      <a:lumMod val="75000"/>
                    </a:schemeClr>
                  </a:solidFill>
                </a:rPr>
              </a:br>
              <a:r>
                <a:rPr lang="en-US" sz="1500" b="1" dirty="0">
                  <a:solidFill>
                    <a:schemeClr val="accent5">
                      <a:lumMod val="75000"/>
                    </a:schemeClr>
                  </a:solidFill>
                </a:rPr>
                <a:t>of VMAT2 inhibitors </a:t>
              </a:r>
              <a:r>
                <a:rPr lang="en-US" sz="1500" dirty="0">
                  <a:solidFill>
                    <a:schemeClr val="tx1"/>
                  </a:solidFill>
                </a:rPr>
                <a:t>in TD</a:t>
              </a:r>
              <a:r>
                <a:rPr lang="en-US" sz="1500" baseline="30000" dirty="0">
                  <a:solidFill>
                    <a:schemeClr val="tx1"/>
                  </a:solidFill>
                </a:rPr>
                <a:t>2-5</a:t>
              </a:r>
            </a:p>
          </p:txBody>
        </p:sp>
        <p:sp>
          <p:nvSpPr>
            <p:cNvPr id="54" name="Rounded Rectangle 29">
              <a:extLst>
                <a:ext uri="{FF2B5EF4-FFF2-40B4-BE49-F238E27FC236}">
                  <a16:creationId xmlns:a16="http://schemas.microsoft.com/office/drawing/2014/main" id="{B6E478A4-EA04-726A-47EC-979913851863}"/>
                </a:ext>
              </a:extLst>
            </p:cNvPr>
            <p:cNvSpPr>
              <a:spLocks/>
            </p:cNvSpPr>
            <p:nvPr/>
          </p:nvSpPr>
          <p:spPr>
            <a:xfrm>
              <a:off x="-3555758" y="2295529"/>
              <a:ext cx="3409824" cy="947784"/>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spcAft>
                  <a:spcPts val="600"/>
                </a:spcAft>
              </a:pPr>
              <a:r>
                <a:rPr lang="en-US" sz="1500" b="1" dirty="0">
                  <a:solidFill>
                    <a:schemeClr val="accent2">
                      <a:lumMod val="75000"/>
                    </a:schemeClr>
                  </a:solidFill>
                </a:rPr>
                <a:t>Treatment with</a:t>
              </a:r>
              <a:br>
                <a:rPr lang="en-US" sz="1500" b="1" dirty="0">
                  <a:solidFill>
                    <a:schemeClr val="accent2">
                      <a:lumMod val="75000"/>
                    </a:schemeClr>
                  </a:solidFill>
                </a:rPr>
              </a:br>
              <a:r>
                <a:rPr lang="en-US" sz="1500" b="1" dirty="0">
                  <a:solidFill>
                    <a:schemeClr val="accent2">
                      <a:lumMod val="75000"/>
                    </a:schemeClr>
                  </a:solidFill>
                </a:rPr>
                <a:t>  VMAT2 inhibitors should be considered </a:t>
              </a:r>
              <a:r>
                <a:rPr lang="en-US" sz="1500" dirty="0">
                  <a:solidFill>
                    <a:schemeClr val="tx1"/>
                  </a:solidFill>
                </a:rPr>
                <a:t>for patients with TD</a:t>
              </a:r>
              <a:r>
                <a:rPr lang="en-US" sz="1500" baseline="30000" dirty="0">
                  <a:solidFill>
                    <a:schemeClr val="tx1"/>
                  </a:solidFill>
                </a:rPr>
                <a:t>8,9</a:t>
              </a:r>
            </a:p>
          </p:txBody>
        </p:sp>
        <p:sp>
          <p:nvSpPr>
            <p:cNvPr id="55" name="Rounded Rectangle 30">
              <a:extLst>
                <a:ext uri="{FF2B5EF4-FFF2-40B4-BE49-F238E27FC236}">
                  <a16:creationId xmlns:a16="http://schemas.microsoft.com/office/drawing/2014/main" id="{6289DC85-BA27-F3A1-85AE-0EC480962FEC}"/>
                </a:ext>
              </a:extLst>
            </p:cNvPr>
            <p:cNvSpPr>
              <a:spLocks/>
            </p:cNvSpPr>
            <p:nvPr/>
          </p:nvSpPr>
          <p:spPr>
            <a:xfrm>
              <a:off x="-11439641" y="3619451"/>
              <a:ext cx="3409824" cy="947784"/>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spcAft>
                  <a:spcPts val="600"/>
                </a:spcAft>
              </a:pPr>
              <a:r>
                <a:rPr lang="en-US" sz="1500" dirty="0">
                  <a:solidFill>
                    <a:schemeClr val="tx1"/>
                  </a:solidFill>
                </a:rPr>
                <a:t>Misconception that </a:t>
              </a:r>
              <a:r>
                <a:rPr lang="en-US" sz="1500" b="1" dirty="0">
                  <a:solidFill>
                    <a:schemeClr val="accent1"/>
                  </a:solidFill>
                </a:rPr>
                <a:t>TD is rare</a:t>
              </a:r>
              <a:r>
                <a:rPr lang="en-US" sz="1500" dirty="0">
                  <a:solidFill>
                    <a:schemeClr val="tx1"/>
                  </a:solidFill>
                </a:rPr>
                <a:t>, only in elderly patients, or not a concern with atypical antipsychotics</a:t>
              </a:r>
              <a:r>
                <a:rPr lang="en-US" sz="1500" baseline="30000" dirty="0">
                  <a:solidFill>
                    <a:schemeClr val="tx1"/>
                  </a:solidFill>
                </a:rPr>
                <a:t>1</a:t>
              </a:r>
            </a:p>
          </p:txBody>
        </p:sp>
        <p:sp>
          <p:nvSpPr>
            <p:cNvPr id="90" name="Rounded Rectangle 31">
              <a:extLst>
                <a:ext uri="{FF2B5EF4-FFF2-40B4-BE49-F238E27FC236}">
                  <a16:creationId xmlns:a16="http://schemas.microsoft.com/office/drawing/2014/main" id="{4ED4AD82-1C6D-C268-A1DB-20A07D799F31}"/>
                </a:ext>
              </a:extLst>
            </p:cNvPr>
            <p:cNvSpPr>
              <a:spLocks/>
            </p:cNvSpPr>
            <p:nvPr/>
          </p:nvSpPr>
          <p:spPr>
            <a:xfrm>
              <a:off x="-7498081" y="3550975"/>
              <a:ext cx="3409824" cy="1084732"/>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spAutoFit/>
            </a:bodyPr>
            <a:lstStyle/>
            <a:p>
              <a:pPr algn="ctr">
                <a:spcAft>
                  <a:spcPts val="600"/>
                </a:spcAft>
              </a:pPr>
              <a:r>
                <a:rPr lang="en-US" sz="1500" b="1" dirty="0">
                  <a:solidFill>
                    <a:schemeClr val="accent5">
                      <a:lumMod val="75000"/>
                    </a:schemeClr>
                  </a:solidFill>
                </a:rPr>
                <a:t>TD is prevalent </a:t>
              </a:r>
              <a:r>
                <a:rPr lang="en-US" sz="1500" dirty="0">
                  <a:solidFill>
                    <a:schemeClr val="tx1"/>
                  </a:solidFill>
                </a:rPr>
                <a:t>in patients on</a:t>
              </a:r>
              <a:br>
                <a:rPr lang="en-US" sz="1500" dirty="0">
                  <a:solidFill>
                    <a:schemeClr val="tx1"/>
                  </a:solidFill>
                </a:rPr>
              </a:br>
              <a:r>
                <a:rPr lang="en-US" sz="1500" dirty="0">
                  <a:solidFill>
                    <a:schemeClr val="tx1"/>
                  </a:solidFill>
                </a:rPr>
                <a:t>DRBAs (such as antipsychotics) and can occur regardless of age or type of antipsychotic medication</a:t>
              </a:r>
              <a:r>
                <a:rPr lang="en-US" sz="1500" baseline="30000" dirty="0">
                  <a:solidFill>
                    <a:schemeClr val="tx1"/>
                  </a:solidFill>
                </a:rPr>
                <a:t>6</a:t>
              </a:r>
            </a:p>
          </p:txBody>
        </p:sp>
        <p:sp>
          <p:nvSpPr>
            <p:cNvPr id="91" name="Rounded Rectangle 32">
              <a:extLst>
                <a:ext uri="{FF2B5EF4-FFF2-40B4-BE49-F238E27FC236}">
                  <a16:creationId xmlns:a16="http://schemas.microsoft.com/office/drawing/2014/main" id="{568E03A1-7F4D-7E13-770F-1DD1A418B06E}"/>
                </a:ext>
              </a:extLst>
            </p:cNvPr>
            <p:cNvSpPr>
              <a:spLocks/>
            </p:cNvSpPr>
            <p:nvPr/>
          </p:nvSpPr>
          <p:spPr>
            <a:xfrm>
              <a:off x="-3555758" y="3619451"/>
              <a:ext cx="3409824" cy="947784"/>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spcAft>
                  <a:spcPts val="600"/>
                </a:spcAft>
              </a:pPr>
              <a:r>
                <a:rPr lang="en-US" sz="1500" b="1" dirty="0">
                  <a:solidFill>
                    <a:schemeClr val="accent2">
                      <a:lumMod val="75000"/>
                    </a:schemeClr>
                  </a:solidFill>
                </a:rPr>
                <a:t>All patients taking antipsychotic medications should be assessed for TD </a:t>
              </a:r>
              <a:r>
                <a:rPr lang="en-US" sz="1500" dirty="0">
                  <a:solidFill>
                    <a:schemeClr val="tx1"/>
                  </a:solidFill>
                </a:rPr>
                <a:t>at each clinical encounter</a:t>
              </a:r>
              <a:r>
                <a:rPr lang="en-US" sz="1500" baseline="30000" dirty="0">
                  <a:solidFill>
                    <a:schemeClr val="tx1"/>
                  </a:solidFill>
                </a:rPr>
                <a:t>8,9</a:t>
              </a:r>
            </a:p>
          </p:txBody>
        </p:sp>
        <p:sp>
          <p:nvSpPr>
            <p:cNvPr id="92" name="Rounded Rectangle 33">
              <a:extLst>
                <a:ext uri="{FF2B5EF4-FFF2-40B4-BE49-F238E27FC236}">
                  <a16:creationId xmlns:a16="http://schemas.microsoft.com/office/drawing/2014/main" id="{00BE46CC-A6B9-8C37-B0D4-EE38A0E9E33A}"/>
                </a:ext>
              </a:extLst>
            </p:cNvPr>
            <p:cNvSpPr>
              <a:spLocks/>
            </p:cNvSpPr>
            <p:nvPr/>
          </p:nvSpPr>
          <p:spPr>
            <a:xfrm>
              <a:off x="-11439641" y="4940554"/>
              <a:ext cx="3409824" cy="947784"/>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spcAft>
                  <a:spcPts val="600"/>
                </a:spcAft>
              </a:pPr>
              <a:r>
                <a:rPr lang="en-US" sz="1500" dirty="0">
                  <a:solidFill>
                    <a:schemeClr val="tx1"/>
                  </a:solidFill>
                </a:rPr>
                <a:t>Misconception that </a:t>
              </a:r>
              <a:r>
                <a:rPr lang="en-US" sz="1500" b="1" dirty="0">
                  <a:solidFill>
                    <a:schemeClr val="accent1"/>
                  </a:solidFill>
                </a:rPr>
                <a:t>patients are unaware/unconcerned</a:t>
              </a:r>
              <a:r>
                <a:rPr lang="en-US" sz="1500" baseline="30000" dirty="0">
                  <a:solidFill>
                    <a:schemeClr val="tx1"/>
                  </a:solidFill>
                </a:rPr>
                <a:t>1</a:t>
              </a:r>
            </a:p>
          </p:txBody>
        </p:sp>
        <p:sp>
          <p:nvSpPr>
            <p:cNvPr id="93" name="Rounded Rectangle 34">
              <a:extLst>
                <a:ext uri="{FF2B5EF4-FFF2-40B4-BE49-F238E27FC236}">
                  <a16:creationId xmlns:a16="http://schemas.microsoft.com/office/drawing/2014/main" id="{F3ED843F-F46F-CD8C-8C84-A151008212DC}"/>
                </a:ext>
              </a:extLst>
            </p:cNvPr>
            <p:cNvSpPr>
              <a:spLocks/>
            </p:cNvSpPr>
            <p:nvPr/>
          </p:nvSpPr>
          <p:spPr>
            <a:xfrm>
              <a:off x="-7553301" y="4940554"/>
              <a:ext cx="3520263" cy="947784"/>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spcAft>
                  <a:spcPts val="600"/>
                </a:spcAft>
              </a:pPr>
              <a:r>
                <a:rPr lang="en-US" sz="1500" dirty="0">
                  <a:solidFill>
                    <a:schemeClr val="tx1"/>
                  </a:solidFill>
                </a:rPr>
                <a:t>Many patients with movements consistent with TD are </a:t>
              </a:r>
              <a:r>
                <a:rPr lang="en-US" sz="1500" b="1" dirty="0">
                  <a:solidFill>
                    <a:schemeClr val="accent5">
                      <a:lumMod val="75000"/>
                    </a:schemeClr>
                  </a:solidFill>
                </a:rPr>
                <a:t>aware and self-conscious</a:t>
              </a:r>
              <a:r>
                <a:rPr lang="en-US" sz="1500" b="1" dirty="0">
                  <a:solidFill>
                    <a:srgbClr val="D59325"/>
                  </a:solidFill>
                </a:rPr>
                <a:t> </a:t>
              </a:r>
              <a:r>
                <a:rPr lang="en-US" sz="1500" dirty="0">
                  <a:solidFill>
                    <a:schemeClr val="tx1"/>
                  </a:solidFill>
                </a:rPr>
                <a:t>of such movements</a:t>
              </a:r>
              <a:r>
                <a:rPr lang="en-US" sz="1500" baseline="30000" dirty="0">
                  <a:solidFill>
                    <a:schemeClr val="tx1"/>
                  </a:solidFill>
                </a:rPr>
                <a:t>7</a:t>
              </a:r>
            </a:p>
          </p:txBody>
        </p:sp>
        <p:sp>
          <p:nvSpPr>
            <p:cNvPr id="94" name="Rounded Rectangle 35">
              <a:extLst>
                <a:ext uri="{FF2B5EF4-FFF2-40B4-BE49-F238E27FC236}">
                  <a16:creationId xmlns:a16="http://schemas.microsoft.com/office/drawing/2014/main" id="{B781C154-0581-AA18-F4D0-B9FA5DF1206D}"/>
                </a:ext>
              </a:extLst>
            </p:cNvPr>
            <p:cNvSpPr>
              <a:spLocks/>
            </p:cNvSpPr>
            <p:nvPr/>
          </p:nvSpPr>
          <p:spPr>
            <a:xfrm>
              <a:off x="-3555758" y="4940554"/>
              <a:ext cx="3409824" cy="947784"/>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spcAft>
                  <a:spcPts val="600"/>
                </a:spcAft>
              </a:pPr>
              <a:r>
                <a:rPr lang="en-US" sz="1500" b="1" dirty="0">
                  <a:solidFill>
                    <a:schemeClr val="accent2">
                      <a:lumMod val="75000"/>
                    </a:schemeClr>
                  </a:solidFill>
                </a:rPr>
                <a:t>Treatment can even</a:t>
              </a:r>
              <a:br>
                <a:rPr lang="en-US" sz="1500" b="1" dirty="0">
                  <a:solidFill>
                    <a:schemeClr val="accent2">
                      <a:lumMod val="75000"/>
                    </a:schemeClr>
                  </a:solidFill>
                </a:rPr>
              </a:br>
              <a:r>
                <a:rPr lang="en-US" sz="1500" b="1" dirty="0">
                  <a:solidFill>
                    <a:schemeClr val="accent2">
                      <a:lumMod val="75000"/>
                    </a:schemeClr>
                  </a:solidFill>
                </a:rPr>
                <a:t>be considered for patients</a:t>
              </a:r>
              <a:br>
                <a:rPr lang="en-US" sz="1500" b="1" dirty="0">
                  <a:solidFill>
                    <a:schemeClr val="accent2">
                      <a:lumMod val="75000"/>
                    </a:schemeClr>
                  </a:solidFill>
                </a:rPr>
              </a:br>
              <a:r>
                <a:rPr lang="en-US" sz="1500" b="1" dirty="0">
                  <a:solidFill>
                    <a:schemeClr val="accent2">
                      <a:lumMod val="75000"/>
                    </a:schemeClr>
                  </a:solidFill>
                </a:rPr>
                <a:t>with mild TD symptoms</a:t>
              </a:r>
              <a:r>
                <a:rPr lang="en-US" sz="1500" baseline="30000" dirty="0">
                  <a:solidFill>
                    <a:schemeClr val="tx1"/>
                  </a:solidFill>
                </a:rPr>
                <a:t>8</a:t>
              </a:r>
            </a:p>
          </p:txBody>
        </p:sp>
        <p:grpSp>
          <p:nvGrpSpPr>
            <p:cNvPr id="95" name="Group 94">
              <a:extLst>
                <a:ext uri="{FF2B5EF4-FFF2-40B4-BE49-F238E27FC236}">
                  <a16:creationId xmlns:a16="http://schemas.microsoft.com/office/drawing/2014/main" id="{DA238DEF-9E7F-E0B1-D8DA-8DA246371963}"/>
                </a:ext>
              </a:extLst>
            </p:cNvPr>
            <p:cNvGrpSpPr/>
            <p:nvPr/>
          </p:nvGrpSpPr>
          <p:grpSpPr>
            <a:xfrm>
              <a:off x="-7954953" y="2419614"/>
              <a:ext cx="373151" cy="699612"/>
              <a:chOff x="361961" y="1666875"/>
              <a:chExt cx="330222" cy="619125"/>
            </a:xfrm>
          </p:grpSpPr>
          <p:sp>
            <p:nvSpPr>
              <p:cNvPr id="111" name="Freeform 6">
                <a:extLst>
                  <a:ext uri="{FF2B5EF4-FFF2-40B4-BE49-F238E27FC236}">
                    <a16:creationId xmlns:a16="http://schemas.microsoft.com/office/drawing/2014/main" id="{CDEC34BC-2A56-AF8A-F97F-D1C4A04E493E}"/>
                  </a:ext>
                </a:extLst>
              </p:cNvPr>
              <p:cNvSpPr>
                <a:spLocks/>
              </p:cNvSpPr>
              <p:nvPr/>
            </p:nvSpPr>
            <p:spPr bwMode="auto">
              <a:xfrm rot="10800000" flipH="1">
                <a:off x="401955" y="1672716"/>
                <a:ext cx="290228" cy="591751"/>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 name="connsiteX0" fmla="*/ 5381 w 9963"/>
                  <a:gd name="connsiteY0" fmla="*/ 6761 h 9922"/>
                  <a:gd name="connsiteX1" fmla="*/ 0 w 9963"/>
                  <a:gd name="connsiteY1" fmla="*/ 3151 h 9922"/>
                  <a:gd name="connsiteX2" fmla="*/ 5381 w 9963"/>
                  <a:gd name="connsiteY2" fmla="*/ 3151 h 9922"/>
                  <a:gd name="connsiteX3" fmla="*/ 5381 w 9963"/>
                  <a:gd name="connsiteY3" fmla="*/ 3061 h 9922"/>
                  <a:gd name="connsiteX4" fmla="*/ 5381 w 9963"/>
                  <a:gd name="connsiteY4" fmla="*/ 501 h 9922"/>
                  <a:gd name="connsiteX5" fmla="*/ 5609 w 9963"/>
                  <a:gd name="connsiteY5" fmla="*/ 41 h 9922"/>
                  <a:gd name="connsiteX6" fmla="*/ 6015 w 9963"/>
                  <a:gd name="connsiteY6" fmla="*/ 101 h 9922"/>
                  <a:gd name="connsiteX7" fmla="*/ 6058 w 9963"/>
                  <a:gd name="connsiteY7" fmla="*/ 151 h 9922"/>
                  <a:gd name="connsiteX8" fmla="*/ 9831 w 9963"/>
                  <a:gd name="connsiteY8" fmla="*/ 4601 h 9922"/>
                  <a:gd name="connsiteX9" fmla="*/ 9915 w 9963"/>
                  <a:gd name="connsiteY9" fmla="*/ 5171 h 9922"/>
                  <a:gd name="connsiteX10" fmla="*/ 9839 w 9963"/>
                  <a:gd name="connsiteY10" fmla="*/ 5291 h 9922"/>
                  <a:gd name="connsiteX11" fmla="*/ 6074 w 9963"/>
                  <a:gd name="connsiteY11" fmla="*/ 9751 h 9922"/>
                  <a:gd name="connsiteX12" fmla="*/ 5584 w 9963"/>
                  <a:gd name="connsiteY12" fmla="*/ 9861 h 9922"/>
                  <a:gd name="connsiteX13" fmla="*/ 5381 w 9963"/>
                  <a:gd name="connsiteY13" fmla="*/ 9421 h 9922"/>
                  <a:gd name="connsiteX14" fmla="*/ 5381 w 9963"/>
                  <a:gd name="connsiteY14" fmla="*/ 6891 h 9922"/>
                  <a:gd name="connsiteX15" fmla="*/ 5381 w 9963"/>
                  <a:gd name="connsiteY15" fmla="*/ 6761 h 9922"/>
                  <a:gd name="connsiteX0" fmla="*/ 0 w 4599"/>
                  <a:gd name="connsiteY0" fmla="*/ 6814 h 9999"/>
                  <a:gd name="connsiteX1" fmla="*/ 0 w 4599"/>
                  <a:gd name="connsiteY1" fmla="*/ 3176 h 9999"/>
                  <a:gd name="connsiteX2" fmla="*/ 0 w 4599"/>
                  <a:gd name="connsiteY2" fmla="*/ 3085 h 9999"/>
                  <a:gd name="connsiteX3" fmla="*/ 0 w 4599"/>
                  <a:gd name="connsiteY3" fmla="*/ 505 h 9999"/>
                  <a:gd name="connsiteX4" fmla="*/ 229 w 4599"/>
                  <a:gd name="connsiteY4" fmla="*/ 41 h 9999"/>
                  <a:gd name="connsiteX5" fmla="*/ 636 w 4599"/>
                  <a:gd name="connsiteY5" fmla="*/ 102 h 9999"/>
                  <a:gd name="connsiteX6" fmla="*/ 679 w 4599"/>
                  <a:gd name="connsiteY6" fmla="*/ 152 h 9999"/>
                  <a:gd name="connsiteX7" fmla="*/ 4467 w 4599"/>
                  <a:gd name="connsiteY7" fmla="*/ 4637 h 9999"/>
                  <a:gd name="connsiteX8" fmla="*/ 4551 w 4599"/>
                  <a:gd name="connsiteY8" fmla="*/ 5212 h 9999"/>
                  <a:gd name="connsiteX9" fmla="*/ 4475 w 4599"/>
                  <a:gd name="connsiteY9" fmla="*/ 5333 h 9999"/>
                  <a:gd name="connsiteX10" fmla="*/ 696 w 4599"/>
                  <a:gd name="connsiteY10" fmla="*/ 9828 h 9999"/>
                  <a:gd name="connsiteX11" fmla="*/ 204 w 4599"/>
                  <a:gd name="connsiteY11" fmla="*/ 9939 h 9999"/>
                  <a:gd name="connsiteX12" fmla="*/ 0 w 4599"/>
                  <a:gd name="connsiteY12" fmla="*/ 9495 h 9999"/>
                  <a:gd name="connsiteX13" fmla="*/ 0 w 4599"/>
                  <a:gd name="connsiteY13" fmla="*/ 6945 h 9999"/>
                  <a:gd name="connsiteX14" fmla="*/ 0 w 4599"/>
                  <a:gd name="connsiteY14" fmla="*/ 6814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99" h="9999">
                    <a:moveTo>
                      <a:pt x="0" y="6814"/>
                    </a:moveTo>
                    <a:lnTo>
                      <a:pt x="0" y="3176"/>
                    </a:lnTo>
                    <a:lnTo>
                      <a:pt x="0" y="3085"/>
                    </a:lnTo>
                    <a:lnTo>
                      <a:pt x="0" y="505"/>
                    </a:lnTo>
                    <a:cubicBezTo>
                      <a:pt x="0" y="293"/>
                      <a:pt x="59" y="132"/>
                      <a:pt x="229" y="41"/>
                    </a:cubicBezTo>
                    <a:cubicBezTo>
                      <a:pt x="365" y="-29"/>
                      <a:pt x="509" y="-9"/>
                      <a:pt x="636" y="102"/>
                    </a:cubicBezTo>
                    <a:cubicBezTo>
                      <a:pt x="653" y="122"/>
                      <a:pt x="670" y="142"/>
                      <a:pt x="679" y="152"/>
                    </a:cubicBezTo>
                    <a:lnTo>
                      <a:pt x="4467" y="4637"/>
                    </a:lnTo>
                    <a:cubicBezTo>
                      <a:pt x="4611" y="4809"/>
                      <a:pt x="4636" y="5020"/>
                      <a:pt x="4551" y="5212"/>
                    </a:cubicBezTo>
                    <a:lnTo>
                      <a:pt x="4475" y="5333"/>
                    </a:lnTo>
                    <a:lnTo>
                      <a:pt x="696" y="9828"/>
                    </a:lnTo>
                    <a:cubicBezTo>
                      <a:pt x="552" y="10009"/>
                      <a:pt x="365" y="10049"/>
                      <a:pt x="204" y="9939"/>
                    </a:cubicBezTo>
                    <a:cubicBezTo>
                      <a:pt x="50" y="9848"/>
                      <a:pt x="0" y="9687"/>
                      <a:pt x="0" y="9495"/>
                    </a:cubicBezTo>
                    <a:lnTo>
                      <a:pt x="0" y="6945"/>
                    </a:lnTo>
                    <a:lnTo>
                      <a:pt x="0" y="6814"/>
                    </a:lnTo>
                    <a:close/>
                  </a:path>
                </a:pathLst>
              </a:custGeom>
              <a:solidFill>
                <a:schemeClr val="tx2">
                  <a:lumMod val="40000"/>
                  <a:lumOff val="60000"/>
                </a:schemeClr>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112" name="Text Placeholder 7">
                <a:extLst>
                  <a:ext uri="{FF2B5EF4-FFF2-40B4-BE49-F238E27FC236}">
                    <a16:creationId xmlns:a16="http://schemas.microsoft.com/office/drawing/2014/main" id="{C48F3A78-8AC3-B2D5-30A0-636A615587C4}"/>
                  </a:ext>
                </a:extLst>
              </p:cNvPr>
              <p:cNvSpPr txBox="1">
                <a:spLocks/>
              </p:cNvSpPr>
              <p:nvPr/>
            </p:nvSpPr>
            <p:spPr>
              <a:xfrm>
                <a:off x="361961" y="1666875"/>
                <a:ext cx="86677" cy="619125"/>
              </a:xfrm>
              <a:prstGeom prst="rect">
                <a:avLst/>
              </a:prstGeom>
              <a:solidFill>
                <a:srgbClr val="F2F2F2"/>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1699" b="1" dirty="0">
                  <a:solidFill>
                    <a:schemeClr val="bg1">
                      <a:alpha val="55000"/>
                    </a:schemeClr>
                  </a:solidFill>
                </a:endParaRPr>
              </a:p>
            </p:txBody>
          </p:sp>
        </p:grpSp>
        <p:grpSp>
          <p:nvGrpSpPr>
            <p:cNvPr id="96" name="Group 95">
              <a:extLst>
                <a:ext uri="{FF2B5EF4-FFF2-40B4-BE49-F238E27FC236}">
                  <a16:creationId xmlns:a16="http://schemas.microsoft.com/office/drawing/2014/main" id="{A03DAF68-538E-6BBE-C1AC-86DE5B6AE1AE}"/>
                </a:ext>
              </a:extLst>
            </p:cNvPr>
            <p:cNvGrpSpPr/>
            <p:nvPr/>
          </p:nvGrpSpPr>
          <p:grpSpPr>
            <a:xfrm>
              <a:off x="-4012630" y="2419614"/>
              <a:ext cx="373151" cy="699612"/>
              <a:chOff x="2653675" y="1666875"/>
              <a:chExt cx="330222" cy="619125"/>
            </a:xfrm>
          </p:grpSpPr>
          <p:sp>
            <p:nvSpPr>
              <p:cNvPr id="109" name="Freeform 6">
                <a:extLst>
                  <a:ext uri="{FF2B5EF4-FFF2-40B4-BE49-F238E27FC236}">
                    <a16:creationId xmlns:a16="http://schemas.microsoft.com/office/drawing/2014/main" id="{EDEF8D4A-B5E0-3A8A-6B27-5488E9B5E781}"/>
                  </a:ext>
                </a:extLst>
              </p:cNvPr>
              <p:cNvSpPr>
                <a:spLocks/>
              </p:cNvSpPr>
              <p:nvPr/>
            </p:nvSpPr>
            <p:spPr bwMode="auto">
              <a:xfrm rot="10800000" flipH="1">
                <a:off x="2693669" y="1672716"/>
                <a:ext cx="290228" cy="591751"/>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 name="connsiteX0" fmla="*/ 5381 w 9963"/>
                  <a:gd name="connsiteY0" fmla="*/ 6761 h 9922"/>
                  <a:gd name="connsiteX1" fmla="*/ 0 w 9963"/>
                  <a:gd name="connsiteY1" fmla="*/ 3151 h 9922"/>
                  <a:gd name="connsiteX2" fmla="*/ 5381 w 9963"/>
                  <a:gd name="connsiteY2" fmla="*/ 3151 h 9922"/>
                  <a:gd name="connsiteX3" fmla="*/ 5381 w 9963"/>
                  <a:gd name="connsiteY3" fmla="*/ 3061 h 9922"/>
                  <a:gd name="connsiteX4" fmla="*/ 5381 w 9963"/>
                  <a:gd name="connsiteY4" fmla="*/ 501 h 9922"/>
                  <a:gd name="connsiteX5" fmla="*/ 5609 w 9963"/>
                  <a:gd name="connsiteY5" fmla="*/ 41 h 9922"/>
                  <a:gd name="connsiteX6" fmla="*/ 6015 w 9963"/>
                  <a:gd name="connsiteY6" fmla="*/ 101 h 9922"/>
                  <a:gd name="connsiteX7" fmla="*/ 6058 w 9963"/>
                  <a:gd name="connsiteY7" fmla="*/ 151 h 9922"/>
                  <a:gd name="connsiteX8" fmla="*/ 9831 w 9963"/>
                  <a:gd name="connsiteY8" fmla="*/ 4601 h 9922"/>
                  <a:gd name="connsiteX9" fmla="*/ 9915 w 9963"/>
                  <a:gd name="connsiteY9" fmla="*/ 5171 h 9922"/>
                  <a:gd name="connsiteX10" fmla="*/ 9839 w 9963"/>
                  <a:gd name="connsiteY10" fmla="*/ 5291 h 9922"/>
                  <a:gd name="connsiteX11" fmla="*/ 6074 w 9963"/>
                  <a:gd name="connsiteY11" fmla="*/ 9751 h 9922"/>
                  <a:gd name="connsiteX12" fmla="*/ 5584 w 9963"/>
                  <a:gd name="connsiteY12" fmla="*/ 9861 h 9922"/>
                  <a:gd name="connsiteX13" fmla="*/ 5381 w 9963"/>
                  <a:gd name="connsiteY13" fmla="*/ 9421 h 9922"/>
                  <a:gd name="connsiteX14" fmla="*/ 5381 w 9963"/>
                  <a:gd name="connsiteY14" fmla="*/ 6891 h 9922"/>
                  <a:gd name="connsiteX15" fmla="*/ 5381 w 9963"/>
                  <a:gd name="connsiteY15" fmla="*/ 6761 h 9922"/>
                  <a:gd name="connsiteX0" fmla="*/ 0 w 4599"/>
                  <a:gd name="connsiteY0" fmla="*/ 6814 h 9999"/>
                  <a:gd name="connsiteX1" fmla="*/ 0 w 4599"/>
                  <a:gd name="connsiteY1" fmla="*/ 3176 h 9999"/>
                  <a:gd name="connsiteX2" fmla="*/ 0 w 4599"/>
                  <a:gd name="connsiteY2" fmla="*/ 3085 h 9999"/>
                  <a:gd name="connsiteX3" fmla="*/ 0 w 4599"/>
                  <a:gd name="connsiteY3" fmla="*/ 505 h 9999"/>
                  <a:gd name="connsiteX4" fmla="*/ 229 w 4599"/>
                  <a:gd name="connsiteY4" fmla="*/ 41 h 9999"/>
                  <a:gd name="connsiteX5" fmla="*/ 636 w 4599"/>
                  <a:gd name="connsiteY5" fmla="*/ 102 h 9999"/>
                  <a:gd name="connsiteX6" fmla="*/ 679 w 4599"/>
                  <a:gd name="connsiteY6" fmla="*/ 152 h 9999"/>
                  <a:gd name="connsiteX7" fmla="*/ 4467 w 4599"/>
                  <a:gd name="connsiteY7" fmla="*/ 4637 h 9999"/>
                  <a:gd name="connsiteX8" fmla="*/ 4551 w 4599"/>
                  <a:gd name="connsiteY8" fmla="*/ 5212 h 9999"/>
                  <a:gd name="connsiteX9" fmla="*/ 4475 w 4599"/>
                  <a:gd name="connsiteY9" fmla="*/ 5333 h 9999"/>
                  <a:gd name="connsiteX10" fmla="*/ 696 w 4599"/>
                  <a:gd name="connsiteY10" fmla="*/ 9828 h 9999"/>
                  <a:gd name="connsiteX11" fmla="*/ 204 w 4599"/>
                  <a:gd name="connsiteY11" fmla="*/ 9939 h 9999"/>
                  <a:gd name="connsiteX12" fmla="*/ 0 w 4599"/>
                  <a:gd name="connsiteY12" fmla="*/ 9495 h 9999"/>
                  <a:gd name="connsiteX13" fmla="*/ 0 w 4599"/>
                  <a:gd name="connsiteY13" fmla="*/ 6945 h 9999"/>
                  <a:gd name="connsiteX14" fmla="*/ 0 w 4599"/>
                  <a:gd name="connsiteY14" fmla="*/ 6814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99" h="9999">
                    <a:moveTo>
                      <a:pt x="0" y="6814"/>
                    </a:moveTo>
                    <a:lnTo>
                      <a:pt x="0" y="3176"/>
                    </a:lnTo>
                    <a:lnTo>
                      <a:pt x="0" y="3085"/>
                    </a:lnTo>
                    <a:lnTo>
                      <a:pt x="0" y="505"/>
                    </a:lnTo>
                    <a:cubicBezTo>
                      <a:pt x="0" y="293"/>
                      <a:pt x="59" y="132"/>
                      <a:pt x="229" y="41"/>
                    </a:cubicBezTo>
                    <a:cubicBezTo>
                      <a:pt x="365" y="-29"/>
                      <a:pt x="509" y="-9"/>
                      <a:pt x="636" y="102"/>
                    </a:cubicBezTo>
                    <a:cubicBezTo>
                      <a:pt x="653" y="122"/>
                      <a:pt x="670" y="142"/>
                      <a:pt x="679" y="152"/>
                    </a:cubicBezTo>
                    <a:lnTo>
                      <a:pt x="4467" y="4637"/>
                    </a:lnTo>
                    <a:cubicBezTo>
                      <a:pt x="4611" y="4809"/>
                      <a:pt x="4636" y="5020"/>
                      <a:pt x="4551" y="5212"/>
                    </a:cubicBezTo>
                    <a:lnTo>
                      <a:pt x="4475" y="5333"/>
                    </a:lnTo>
                    <a:lnTo>
                      <a:pt x="696" y="9828"/>
                    </a:lnTo>
                    <a:cubicBezTo>
                      <a:pt x="552" y="10009"/>
                      <a:pt x="365" y="10049"/>
                      <a:pt x="204" y="9939"/>
                    </a:cubicBezTo>
                    <a:cubicBezTo>
                      <a:pt x="50" y="9848"/>
                      <a:pt x="0" y="9687"/>
                      <a:pt x="0" y="9495"/>
                    </a:cubicBezTo>
                    <a:lnTo>
                      <a:pt x="0" y="6945"/>
                    </a:lnTo>
                    <a:lnTo>
                      <a:pt x="0" y="6814"/>
                    </a:lnTo>
                    <a:close/>
                  </a:path>
                </a:pathLst>
              </a:custGeom>
              <a:solidFill>
                <a:schemeClr val="accent5">
                  <a:lumMod val="60000"/>
                  <a:lumOff val="40000"/>
                </a:schemeClr>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110" name="Text Placeholder 7">
                <a:extLst>
                  <a:ext uri="{FF2B5EF4-FFF2-40B4-BE49-F238E27FC236}">
                    <a16:creationId xmlns:a16="http://schemas.microsoft.com/office/drawing/2014/main" id="{64476FF2-0052-1706-1F02-55E0DD8F1AD0}"/>
                  </a:ext>
                </a:extLst>
              </p:cNvPr>
              <p:cNvSpPr txBox="1">
                <a:spLocks/>
              </p:cNvSpPr>
              <p:nvPr/>
            </p:nvSpPr>
            <p:spPr>
              <a:xfrm>
                <a:off x="2653675" y="1666875"/>
                <a:ext cx="86677" cy="619125"/>
              </a:xfrm>
              <a:prstGeom prst="rect">
                <a:avLst/>
              </a:prstGeom>
              <a:solidFill>
                <a:srgbClr val="F2F2F2"/>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1699" b="1" dirty="0">
                  <a:solidFill>
                    <a:schemeClr val="bg1">
                      <a:alpha val="55000"/>
                    </a:schemeClr>
                  </a:solidFill>
                </a:endParaRPr>
              </a:p>
            </p:txBody>
          </p:sp>
        </p:grpSp>
        <p:grpSp>
          <p:nvGrpSpPr>
            <p:cNvPr id="97" name="Group 96">
              <a:extLst>
                <a:ext uri="{FF2B5EF4-FFF2-40B4-BE49-F238E27FC236}">
                  <a16:creationId xmlns:a16="http://schemas.microsoft.com/office/drawing/2014/main" id="{DCAD818E-AB0B-50F9-95F9-C523EF1605CD}"/>
                </a:ext>
              </a:extLst>
            </p:cNvPr>
            <p:cNvGrpSpPr/>
            <p:nvPr/>
          </p:nvGrpSpPr>
          <p:grpSpPr>
            <a:xfrm>
              <a:off x="-7954953" y="3743536"/>
              <a:ext cx="373151" cy="699612"/>
              <a:chOff x="361961" y="1666875"/>
              <a:chExt cx="330222" cy="619125"/>
            </a:xfrm>
          </p:grpSpPr>
          <p:sp>
            <p:nvSpPr>
              <p:cNvPr id="107" name="Freeform 6">
                <a:extLst>
                  <a:ext uri="{FF2B5EF4-FFF2-40B4-BE49-F238E27FC236}">
                    <a16:creationId xmlns:a16="http://schemas.microsoft.com/office/drawing/2014/main" id="{605118C6-1E34-2026-5681-C061BD7EBB06}"/>
                  </a:ext>
                </a:extLst>
              </p:cNvPr>
              <p:cNvSpPr>
                <a:spLocks/>
              </p:cNvSpPr>
              <p:nvPr/>
            </p:nvSpPr>
            <p:spPr bwMode="auto">
              <a:xfrm rot="10800000" flipH="1">
                <a:off x="401955" y="1672716"/>
                <a:ext cx="290228" cy="591751"/>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 name="connsiteX0" fmla="*/ 5381 w 9963"/>
                  <a:gd name="connsiteY0" fmla="*/ 6761 h 9922"/>
                  <a:gd name="connsiteX1" fmla="*/ 0 w 9963"/>
                  <a:gd name="connsiteY1" fmla="*/ 3151 h 9922"/>
                  <a:gd name="connsiteX2" fmla="*/ 5381 w 9963"/>
                  <a:gd name="connsiteY2" fmla="*/ 3151 h 9922"/>
                  <a:gd name="connsiteX3" fmla="*/ 5381 w 9963"/>
                  <a:gd name="connsiteY3" fmla="*/ 3061 h 9922"/>
                  <a:gd name="connsiteX4" fmla="*/ 5381 w 9963"/>
                  <a:gd name="connsiteY4" fmla="*/ 501 h 9922"/>
                  <a:gd name="connsiteX5" fmla="*/ 5609 w 9963"/>
                  <a:gd name="connsiteY5" fmla="*/ 41 h 9922"/>
                  <a:gd name="connsiteX6" fmla="*/ 6015 w 9963"/>
                  <a:gd name="connsiteY6" fmla="*/ 101 h 9922"/>
                  <a:gd name="connsiteX7" fmla="*/ 6058 w 9963"/>
                  <a:gd name="connsiteY7" fmla="*/ 151 h 9922"/>
                  <a:gd name="connsiteX8" fmla="*/ 9831 w 9963"/>
                  <a:gd name="connsiteY8" fmla="*/ 4601 h 9922"/>
                  <a:gd name="connsiteX9" fmla="*/ 9915 w 9963"/>
                  <a:gd name="connsiteY9" fmla="*/ 5171 h 9922"/>
                  <a:gd name="connsiteX10" fmla="*/ 9839 w 9963"/>
                  <a:gd name="connsiteY10" fmla="*/ 5291 h 9922"/>
                  <a:gd name="connsiteX11" fmla="*/ 6074 w 9963"/>
                  <a:gd name="connsiteY11" fmla="*/ 9751 h 9922"/>
                  <a:gd name="connsiteX12" fmla="*/ 5584 w 9963"/>
                  <a:gd name="connsiteY12" fmla="*/ 9861 h 9922"/>
                  <a:gd name="connsiteX13" fmla="*/ 5381 w 9963"/>
                  <a:gd name="connsiteY13" fmla="*/ 9421 h 9922"/>
                  <a:gd name="connsiteX14" fmla="*/ 5381 w 9963"/>
                  <a:gd name="connsiteY14" fmla="*/ 6891 h 9922"/>
                  <a:gd name="connsiteX15" fmla="*/ 5381 w 9963"/>
                  <a:gd name="connsiteY15" fmla="*/ 6761 h 9922"/>
                  <a:gd name="connsiteX0" fmla="*/ 0 w 4599"/>
                  <a:gd name="connsiteY0" fmla="*/ 6814 h 9999"/>
                  <a:gd name="connsiteX1" fmla="*/ 0 w 4599"/>
                  <a:gd name="connsiteY1" fmla="*/ 3176 h 9999"/>
                  <a:gd name="connsiteX2" fmla="*/ 0 w 4599"/>
                  <a:gd name="connsiteY2" fmla="*/ 3085 h 9999"/>
                  <a:gd name="connsiteX3" fmla="*/ 0 w 4599"/>
                  <a:gd name="connsiteY3" fmla="*/ 505 h 9999"/>
                  <a:gd name="connsiteX4" fmla="*/ 229 w 4599"/>
                  <a:gd name="connsiteY4" fmla="*/ 41 h 9999"/>
                  <a:gd name="connsiteX5" fmla="*/ 636 w 4599"/>
                  <a:gd name="connsiteY5" fmla="*/ 102 h 9999"/>
                  <a:gd name="connsiteX6" fmla="*/ 679 w 4599"/>
                  <a:gd name="connsiteY6" fmla="*/ 152 h 9999"/>
                  <a:gd name="connsiteX7" fmla="*/ 4467 w 4599"/>
                  <a:gd name="connsiteY7" fmla="*/ 4637 h 9999"/>
                  <a:gd name="connsiteX8" fmla="*/ 4551 w 4599"/>
                  <a:gd name="connsiteY8" fmla="*/ 5212 h 9999"/>
                  <a:gd name="connsiteX9" fmla="*/ 4475 w 4599"/>
                  <a:gd name="connsiteY9" fmla="*/ 5333 h 9999"/>
                  <a:gd name="connsiteX10" fmla="*/ 696 w 4599"/>
                  <a:gd name="connsiteY10" fmla="*/ 9828 h 9999"/>
                  <a:gd name="connsiteX11" fmla="*/ 204 w 4599"/>
                  <a:gd name="connsiteY11" fmla="*/ 9939 h 9999"/>
                  <a:gd name="connsiteX12" fmla="*/ 0 w 4599"/>
                  <a:gd name="connsiteY12" fmla="*/ 9495 h 9999"/>
                  <a:gd name="connsiteX13" fmla="*/ 0 w 4599"/>
                  <a:gd name="connsiteY13" fmla="*/ 6945 h 9999"/>
                  <a:gd name="connsiteX14" fmla="*/ 0 w 4599"/>
                  <a:gd name="connsiteY14" fmla="*/ 6814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99" h="9999">
                    <a:moveTo>
                      <a:pt x="0" y="6814"/>
                    </a:moveTo>
                    <a:lnTo>
                      <a:pt x="0" y="3176"/>
                    </a:lnTo>
                    <a:lnTo>
                      <a:pt x="0" y="3085"/>
                    </a:lnTo>
                    <a:lnTo>
                      <a:pt x="0" y="505"/>
                    </a:lnTo>
                    <a:cubicBezTo>
                      <a:pt x="0" y="293"/>
                      <a:pt x="59" y="132"/>
                      <a:pt x="229" y="41"/>
                    </a:cubicBezTo>
                    <a:cubicBezTo>
                      <a:pt x="365" y="-29"/>
                      <a:pt x="509" y="-9"/>
                      <a:pt x="636" y="102"/>
                    </a:cubicBezTo>
                    <a:cubicBezTo>
                      <a:pt x="653" y="122"/>
                      <a:pt x="670" y="142"/>
                      <a:pt x="679" y="152"/>
                    </a:cubicBezTo>
                    <a:lnTo>
                      <a:pt x="4467" y="4637"/>
                    </a:lnTo>
                    <a:cubicBezTo>
                      <a:pt x="4611" y="4809"/>
                      <a:pt x="4636" y="5020"/>
                      <a:pt x="4551" y="5212"/>
                    </a:cubicBezTo>
                    <a:lnTo>
                      <a:pt x="4475" y="5333"/>
                    </a:lnTo>
                    <a:lnTo>
                      <a:pt x="696" y="9828"/>
                    </a:lnTo>
                    <a:cubicBezTo>
                      <a:pt x="552" y="10009"/>
                      <a:pt x="365" y="10049"/>
                      <a:pt x="204" y="9939"/>
                    </a:cubicBezTo>
                    <a:cubicBezTo>
                      <a:pt x="50" y="9848"/>
                      <a:pt x="0" y="9687"/>
                      <a:pt x="0" y="9495"/>
                    </a:cubicBezTo>
                    <a:lnTo>
                      <a:pt x="0" y="6945"/>
                    </a:lnTo>
                    <a:lnTo>
                      <a:pt x="0" y="6814"/>
                    </a:lnTo>
                    <a:close/>
                  </a:path>
                </a:pathLst>
              </a:custGeom>
              <a:solidFill>
                <a:schemeClr val="tx2">
                  <a:lumMod val="40000"/>
                  <a:lumOff val="60000"/>
                </a:schemeClr>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108" name="Text Placeholder 7">
                <a:extLst>
                  <a:ext uri="{FF2B5EF4-FFF2-40B4-BE49-F238E27FC236}">
                    <a16:creationId xmlns:a16="http://schemas.microsoft.com/office/drawing/2014/main" id="{02B5555C-537E-233A-F606-94819A39C026}"/>
                  </a:ext>
                </a:extLst>
              </p:cNvPr>
              <p:cNvSpPr txBox="1">
                <a:spLocks/>
              </p:cNvSpPr>
              <p:nvPr/>
            </p:nvSpPr>
            <p:spPr>
              <a:xfrm>
                <a:off x="361961" y="1666875"/>
                <a:ext cx="86677" cy="619125"/>
              </a:xfrm>
              <a:prstGeom prst="rect">
                <a:avLst/>
              </a:prstGeom>
              <a:solidFill>
                <a:srgbClr val="F2F2F2"/>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1699" b="1" dirty="0">
                  <a:solidFill>
                    <a:schemeClr val="bg1">
                      <a:alpha val="55000"/>
                    </a:schemeClr>
                  </a:solidFill>
                </a:endParaRPr>
              </a:p>
            </p:txBody>
          </p:sp>
        </p:grpSp>
        <p:grpSp>
          <p:nvGrpSpPr>
            <p:cNvPr id="98" name="Group 97">
              <a:extLst>
                <a:ext uri="{FF2B5EF4-FFF2-40B4-BE49-F238E27FC236}">
                  <a16:creationId xmlns:a16="http://schemas.microsoft.com/office/drawing/2014/main" id="{CA7D5DEF-0DD3-CCFB-6AB2-1740FD2751FD}"/>
                </a:ext>
              </a:extLst>
            </p:cNvPr>
            <p:cNvGrpSpPr/>
            <p:nvPr/>
          </p:nvGrpSpPr>
          <p:grpSpPr>
            <a:xfrm>
              <a:off x="-4012630" y="3743536"/>
              <a:ext cx="373151" cy="699612"/>
              <a:chOff x="2653675" y="1666875"/>
              <a:chExt cx="330222" cy="619125"/>
            </a:xfrm>
          </p:grpSpPr>
          <p:sp>
            <p:nvSpPr>
              <p:cNvPr id="105" name="Freeform 6">
                <a:extLst>
                  <a:ext uri="{FF2B5EF4-FFF2-40B4-BE49-F238E27FC236}">
                    <a16:creationId xmlns:a16="http://schemas.microsoft.com/office/drawing/2014/main" id="{9F6B0C6C-FB59-EBE0-C124-02076623F527}"/>
                  </a:ext>
                </a:extLst>
              </p:cNvPr>
              <p:cNvSpPr>
                <a:spLocks/>
              </p:cNvSpPr>
              <p:nvPr/>
            </p:nvSpPr>
            <p:spPr bwMode="auto">
              <a:xfrm rot="10800000" flipH="1">
                <a:off x="2693669" y="1672716"/>
                <a:ext cx="290228" cy="591751"/>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 name="connsiteX0" fmla="*/ 5381 w 9963"/>
                  <a:gd name="connsiteY0" fmla="*/ 6761 h 9922"/>
                  <a:gd name="connsiteX1" fmla="*/ 0 w 9963"/>
                  <a:gd name="connsiteY1" fmla="*/ 3151 h 9922"/>
                  <a:gd name="connsiteX2" fmla="*/ 5381 w 9963"/>
                  <a:gd name="connsiteY2" fmla="*/ 3151 h 9922"/>
                  <a:gd name="connsiteX3" fmla="*/ 5381 w 9963"/>
                  <a:gd name="connsiteY3" fmla="*/ 3061 h 9922"/>
                  <a:gd name="connsiteX4" fmla="*/ 5381 w 9963"/>
                  <a:gd name="connsiteY4" fmla="*/ 501 h 9922"/>
                  <a:gd name="connsiteX5" fmla="*/ 5609 w 9963"/>
                  <a:gd name="connsiteY5" fmla="*/ 41 h 9922"/>
                  <a:gd name="connsiteX6" fmla="*/ 6015 w 9963"/>
                  <a:gd name="connsiteY6" fmla="*/ 101 h 9922"/>
                  <a:gd name="connsiteX7" fmla="*/ 6058 w 9963"/>
                  <a:gd name="connsiteY7" fmla="*/ 151 h 9922"/>
                  <a:gd name="connsiteX8" fmla="*/ 9831 w 9963"/>
                  <a:gd name="connsiteY8" fmla="*/ 4601 h 9922"/>
                  <a:gd name="connsiteX9" fmla="*/ 9915 w 9963"/>
                  <a:gd name="connsiteY9" fmla="*/ 5171 h 9922"/>
                  <a:gd name="connsiteX10" fmla="*/ 9839 w 9963"/>
                  <a:gd name="connsiteY10" fmla="*/ 5291 h 9922"/>
                  <a:gd name="connsiteX11" fmla="*/ 6074 w 9963"/>
                  <a:gd name="connsiteY11" fmla="*/ 9751 h 9922"/>
                  <a:gd name="connsiteX12" fmla="*/ 5584 w 9963"/>
                  <a:gd name="connsiteY12" fmla="*/ 9861 h 9922"/>
                  <a:gd name="connsiteX13" fmla="*/ 5381 w 9963"/>
                  <a:gd name="connsiteY13" fmla="*/ 9421 h 9922"/>
                  <a:gd name="connsiteX14" fmla="*/ 5381 w 9963"/>
                  <a:gd name="connsiteY14" fmla="*/ 6891 h 9922"/>
                  <a:gd name="connsiteX15" fmla="*/ 5381 w 9963"/>
                  <a:gd name="connsiteY15" fmla="*/ 6761 h 9922"/>
                  <a:gd name="connsiteX0" fmla="*/ 0 w 4599"/>
                  <a:gd name="connsiteY0" fmla="*/ 6814 h 9999"/>
                  <a:gd name="connsiteX1" fmla="*/ 0 w 4599"/>
                  <a:gd name="connsiteY1" fmla="*/ 3176 h 9999"/>
                  <a:gd name="connsiteX2" fmla="*/ 0 w 4599"/>
                  <a:gd name="connsiteY2" fmla="*/ 3085 h 9999"/>
                  <a:gd name="connsiteX3" fmla="*/ 0 w 4599"/>
                  <a:gd name="connsiteY3" fmla="*/ 505 h 9999"/>
                  <a:gd name="connsiteX4" fmla="*/ 229 w 4599"/>
                  <a:gd name="connsiteY4" fmla="*/ 41 h 9999"/>
                  <a:gd name="connsiteX5" fmla="*/ 636 w 4599"/>
                  <a:gd name="connsiteY5" fmla="*/ 102 h 9999"/>
                  <a:gd name="connsiteX6" fmla="*/ 679 w 4599"/>
                  <a:gd name="connsiteY6" fmla="*/ 152 h 9999"/>
                  <a:gd name="connsiteX7" fmla="*/ 4467 w 4599"/>
                  <a:gd name="connsiteY7" fmla="*/ 4637 h 9999"/>
                  <a:gd name="connsiteX8" fmla="*/ 4551 w 4599"/>
                  <a:gd name="connsiteY8" fmla="*/ 5212 h 9999"/>
                  <a:gd name="connsiteX9" fmla="*/ 4475 w 4599"/>
                  <a:gd name="connsiteY9" fmla="*/ 5333 h 9999"/>
                  <a:gd name="connsiteX10" fmla="*/ 696 w 4599"/>
                  <a:gd name="connsiteY10" fmla="*/ 9828 h 9999"/>
                  <a:gd name="connsiteX11" fmla="*/ 204 w 4599"/>
                  <a:gd name="connsiteY11" fmla="*/ 9939 h 9999"/>
                  <a:gd name="connsiteX12" fmla="*/ 0 w 4599"/>
                  <a:gd name="connsiteY12" fmla="*/ 9495 h 9999"/>
                  <a:gd name="connsiteX13" fmla="*/ 0 w 4599"/>
                  <a:gd name="connsiteY13" fmla="*/ 6945 h 9999"/>
                  <a:gd name="connsiteX14" fmla="*/ 0 w 4599"/>
                  <a:gd name="connsiteY14" fmla="*/ 6814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99" h="9999">
                    <a:moveTo>
                      <a:pt x="0" y="6814"/>
                    </a:moveTo>
                    <a:lnTo>
                      <a:pt x="0" y="3176"/>
                    </a:lnTo>
                    <a:lnTo>
                      <a:pt x="0" y="3085"/>
                    </a:lnTo>
                    <a:lnTo>
                      <a:pt x="0" y="505"/>
                    </a:lnTo>
                    <a:cubicBezTo>
                      <a:pt x="0" y="293"/>
                      <a:pt x="59" y="132"/>
                      <a:pt x="229" y="41"/>
                    </a:cubicBezTo>
                    <a:cubicBezTo>
                      <a:pt x="365" y="-29"/>
                      <a:pt x="509" y="-9"/>
                      <a:pt x="636" y="102"/>
                    </a:cubicBezTo>
                    <a:cubicBezTo>
                      <a:pt x="653" y="122"/>
                      <a:pt x="670" y="142"/>
                      <a:pt x="679" y="152"/>
                    </a:cubicBezTo>
                    <a:lnTo>
                      <a:pt x="4467" y="4637"/>
                    </a:lnTo>
                    <a:cubicBezTo>
                      <a:pt x="4611" y="4809"/>
                      <a:pt x="4636" y="5020"/>
                      <a:pt x="4551" y="5212"/>
                    </a:cubicBezTo>
                    <a:lnTo>
                      <a:pt x="4475" y="5333"/>
                    </a:lnTo>
                    <a:lnTo>
                      <a:pt x="696" y="9828"/>
                    </a:lnTo>
                    <a:cubicBezTo>
                      <a:pt x="552" y="10009"/>
                      <a:pt x="365" y="10049"/>
                      <a:pt x="204" y="9939"/>
                    </a:cubicBezTo>
                    <a:cubicBezTo>
                      <a:pt x="50" y="9848"/>
                      <a:pt x="0" y="9687"/>
                      <a:pt x="0" y="9495"/>
                    </a:cubicBezTo>
                    <a:lnTo>
                      <a:pt x="0" y="6945"/>
                    </a:lnTo>
                    <a:lnTo>
                      <a:pt x="0" y="6814"/>
                    </a:lnTo>
                    <a:close/>
                  </a:path>
                </a:pathLst>
              </a:custGeom>
              <a:solidFill>
                <a:schemeClr val="accent5">
                  <a:lumMod val="60000"/>
                  <a:lumOff val="40000"/>
                </a:schemeClr>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106" name="Text Placeholder 7">
                <a:extLst>
                  <a:ext uri="{FF2B5EF4-FFF2-40B4-BE49-F238E27FC236}">
                    <a16:creationId xmlns:a16="http://schemas.microsoft.com/office/drawing/2014/main" id="{C88B8284-4184-084F-C332-26A4EE47D452}"/>
                  </a:ext>
                </a:extLst>
              </p:cNvPr>
              <p:cNvSpPr txBox="1">
                <a:spLocks/>
              </p:cNvSpPr>
              <p:nvPr/>
            </p:nvSpPr>
            <p:spPr>
              <a:xfrm>
                <a:off x="2653675" y="1666875"/>
                <a:ext cx="86677" cy="619125"/>
              </a:xfrm>
              <a:prstGeom prst="rect">
                <a:avLst/>
              </a:prstGeom>
              <a:solidFill>
                <a:srgbClr val="F2F2F2"/>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1699" b="1" dirty="0">
                  <a:solidFill>
                    <a:schemeClr val="bg1">
                      <a:alpha val="55000"/>
                    </a:schemeClr>
                  </a:solidFill>
                </a:endParaRPr>
              </a:p>
            </p:txBody>
          </p:sp>
        </p:grpSp>
        <p:grpSp>
          <p:nvGrpSpPr>
            <p:cNvPr id="99" name="Group 98">
              <a:extLst>
                <a:ext uri="{FF2B5EF4-FFF2-40B4-BE49-F238E27FC236}">
                  <a16:creationId xmlns:a16="http://schemas.microsoft.com/office/drawing/2014/main" id="{AC02FDF4-7662-B755-8C05-461101F39ED9}"/>
                </a:ext>
              </a:extLst>
            </p:cNvPr>
            <p:cNvGrpSpPr/>
            <p:nvPr/>
          </p:nvGrpSpPr>
          <p:grpSpPr>
            <a:xfrm>
              <a:off x="-7954953" y="5064639"/>
              <a:ext cx="373151" cy="699612"/>
              <a:chOff x="361961" y="1666875"/>
              <a:chExt cx="330222" cy="619125"/>
            </a:xfrm>
          </p:grpSpPr>
          <p:sp>
            <p:nvSpPr>
              <p:cNvPr id="103" name="Freeform 6">
                <a:extLst>
                  <a:ext uri="{FF2B5EF4-FFF2-40B4-BE49-F238E27FC236}">
                    <a16:creationId xmlns:a16="http://schemas.microsoft.com/office/drawing/2014/main" id="{8855FD52-077C-57A4-1491-BB521370B0DA}"/>
                  </a:ext>
                </a:extLst>
              </p:cNvPr>
              <p:cNvSpPr>
                <a:spLocks/>
              </p:cNvSpPr>
              <p:nvPr/>
            </p:nvSpPr>
            <p:spPr bwMode="auto">
              <a:xfrm rot="10800000" flipH="1">
                <a:off x="401955" y="1672716"/>
                <a:ext cx="290228" cy="591751"/>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 name="connsiteX0" fmla="*/ 5381 w 9963"/>
                  <a:gd name="connsiteY0" fmla="*/ 6761 h 9922"/>
                  <a:gd name="connsiteX1" fmla="*/ 0 w 9963"/>
                  <a:gd name="connsiteY1" fmla="*/ 3151 h 9922"/>
                  <a:gd name="connsiteX2" fmla="*/ 5381 w 9963"/>
                  <a:gd name="connsiteY2" fmla="*/ 3151 h 9922"/>
                  <a:gd name="connsiteX3" fmla="*/ 5381 w 9963"/>
                  <a:gd name="connsiteY3" fmla="*/ 3061 h 9922"/>
                  <a:gd name="connsiteX4" fmla="*/ 5381 w 9963"/>
                  <a:gd name="connsiteY4" fmla="*/ 501 h 9922"/>
                  <a:gd name="connsiteX5" fmla="*/ 5609 w 9963"/>
                  <a:gd name="connsiteY5" fmla="*/ 41 h 9922"/>
                  <a:gd name="connsiteX6" fmla="*/ 6015 w 9963"/>
                  <a:gd name="connsiteY6" fmla="*/ 101 h 9922"/>
                  <a:gd name="connsiteX7" fmla="*/ 6058 w 9963"/>
                  <a:gd name="connsiteY7" fmla="*/ 151 h 9922"/>
                  <a:gd name="connsiteX8" fmla="*/ 9831 w 9963"/>
                  <a:gd name="connsiteY8" fmla="*/ 4601 h 9922"/>
                  <a:gd name="connsiteX9" fmla="*/ 9915 w 9963"/>
                  <a:gd name="connsiteY9" fmla="*/ 5171 h 9922"/>
                  <a:gd name="connsiteX10" fmla="*/ 9839 w 9963"/>
                  <a:gd name="connsiteY10" fmla="*/ 5291 h 9922"/>
                  <a:gd name="connsiteX11" fmla="*/ 6074 w 9963"/>
                  <a:gd name="connsiteY11" fmla="*/ 9751 h 9922"/>
                  <a:gd name="connsiteX12" fmla="*/ 5584 w 9963"/>
                  <a:gd name="connsiteY12" fmla="*/ 9861 h 9922"/>
                  <a:gd name="connsiteX13" fmla="*/ 5381 w 9963"/>
                  <a:gd name="connsiteY13" fmla="*/ 9421 h 9922"/>
                  <a:gd name="connsiteX14" fmla="*/ 5381 w 9963"/>
                  <a:gd name="connsiteY14" fmla="*/ 6891 h 9922"/>
                  <a:gd name="connsiteX15" fmla="*/ 5381 w 9963"/>
                  <a:gd name="connsiteY15" fmla="*/ 6761 h 9922"/>
                  <a:gd name="connsiteX0" fmla="*/ 0 w 4599"/>
                  <a:gd name="connsiteY0" fmla="*/ 6814 h 9999"/>
                  <a:gd name="connsiteX1" fmla="*/ 0 w 4599"/>
                  <a:gd name="connsiteY1" fmla="*/ 3176 h 9999"/>
                  <a:gd name="connsiteX2" fmla="*/ 0 w 4599"/>
                  <a:gd name="connsiteY2" fmla="*/ 3085 h 9999"/>
                  <a:gd name="connsiteX3" fmla="*/ 0 w 4599"/>
                  <a:gd name="connsiteY3" fmla="*/ 505 h 9999"/>
                  <a:gd name="connsiteX4" fmla="*/ 229 w 4599"/>
                  <a:gd name="connsiteY4" fmla="*/ 41 h 9999"/>
                  <a:gd name="connsiteX5" fmla="*/ 636 w 4599"/>
                  <a:gd name="connsiteY5" fmla="*/ 102 h 9999"/>
                  <a:gd name="connsiteX6" fmla="*/ 679 w 4599"/>
                  <a:gd name="connsiteY6" fmla="*/ 152 h 9999"/>
                  <a:gd name="connsiteX7" fmla="*/ 4467 w 4599"/>
                  <a:gd name="connsiteY7" fmla="*/ 4637 h 9999"/>
                  <a:gd name="connsiteX8" fmla="*/ 4551 w 4599"/>
                  <a:gd name="connsiteY8" fmla="*/ 5212 h 9999"/>
                  <a:gd name="connsiteX9" fmla="*/ 4475 w 4599"/>
                  <a:gd name="connsiteY9" fmla="*/ 5333 h 9999"/>
                  <a:gd name="connsiteX10" fmla="*/ 696 w 4599"/>
                  <a:gd name="connsiteY10" fmla="*/ 9828 h 9999"/>
                  <a:gd name="connsiteX11" fmla="*/ 204 w 4599"/>
                  <a:gd name="connsiteY11" fmla="*/ 9939 h 9999"/>
                  <a:gd name="connsiteX12" fmla="*/ 0 w 4599"/>
                  <a:gd name="connsiteY12" fmla="*/ 9495 h 9999"/>
                  <a:gd name="connsiteX13" fmla="*/ 0 w 4599"/>
                  <a:gd name="connsiteY13" fmla="*/ 6945 h 9999"/>
                  <a:gd name="connsiteX14" fmla="*/ 0 w 4599"/>
                  <a:gd name="connsiteY14" fmla="*/ 6814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99" h="9999">
                    <a:moveTo>
                      <a:pt x="0" y="6814"/>
                    </a:moveTo>
                    <a:lnTo>
                      <a:pt x="0" y="3176"/>
                    </a:lnTo>
                    <a:lnTo>
                      <a:pt x="0" y="3085"/>
                    </a:lnTo>
                    <a:lnTo>
                      <a:pt x="0" y="505"/>
                    </a:lnTo>
                    <a:cubicBezTo>
                      <a:pt x="0" y="293"/>
                      <a:pt x="59" y="132"/>
                      <a:pt x="229" y="41"/>
                    </a:cubicBezTo>
                    <a:cubicBezTo>
                      <a:pt x="365" y="-29"/>
                      <a:pt x="509" y="-9"/>
                      <a:pt x="636" y="102"/>
                    </a:cubicBezTo>
                    <a:cubicBezTo>
                      <a:pt x="653" y="122"/>
                      <a:pt x="670" y="142"/>
                      <a:pt x="679" y="152"/>
                    </a:cubicBezTo>
                    <a:lnTo>
                      <a:pt x="4467" y="4637"/>
                    </a:lnTo>
                    <a:cubicBezTo>
                      <a:pt x="4611" y="4809"/>
                      <a:pt x="4636" y="5020"/>
                      <a:pt x="4551" y="5212"/>
                    </a:cubicBezTo>
                    <a:lnTo>
                      <a:pt x="4475" y="5333"/>
                    </a:lnTo>
                    <a:lnTo>
                      <a:pt x="696" y="9828"/>
                    </a:lnTo>
                    <a:cubicBezTo>
                      <a:pt x="552" y="10009"/>
                      <a:pt x="365" y="10049"/>
                      <a:pt x="204" y="9939"/>
                    </a:cubicBezTo>
                    <a:cubicBezTo>
                      <a:pt x="50" y="9848"/>
                      <a:pt x="0" y="9687"/>
                      <a:pt x="0" y="9495"/>
                    </a:cubicBezTo>
                    <a:lnTo>
                      <a:pt x="0" y="6945"/>
                    </a:lnTo>
                    <a:lnTo>
                      <a:pt x="0" y="6814"/>
                    </a:lnTo>
                    <a:close/>
                  </a:path>
                </a:pathLst>
              </a:custGeom>
              <a:solidFill>
                <a:schemeClr val="tx2">
                  <a:lumMod val="40000"/>
                  <a:lumOff val="60000"/>
                </a:schemeClr>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104" name="Text Placeholder 7">
                <a:extLst>
                  <a:ext uri="{FF2B5EF4-FFF2-40B4-BE49-F238E27FC236}">
                    <a16:creationId xmlns:a16="http://schemas.microsoft.com/office/drawing/2014/main" id="{0E3756D6-6C02-A165-E96B-B833955A472D}"/>
                  </a:ext>
                </a:extLst>
              </p:cNvPr>
              <p:cNvSpPr txBox="1">
                <a:spLocks/>
              </p:cNvSpPr>
              <p:nvPr/>
            </p:nvSpPr>
            <p:spPr>
              <a:xfrm>
                <a:off x="361961" y="1666875"/>
                <a:ext cx="86677" cy="619125"/>
              </a:xfrm>
              <a:prstGeom prst="rect">
                <a:avLst/>
              </a:prstGeom>
              <a:solidFill>
                <a:srgbClr val="F2F2F2"/>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1699" b="1" dirty="0">
                  <a:solidFill>
                    <a:schemeClr val="bg1">
                      <a:alpha val="55000"/>
                    </a:schemeClr>
                  </a:solidFill>
                </a:endParaRPr>
              </a:p>
            </p:txBody>
          </p:sp>
        </p:grpSp>
        <p:grpSp>
          <p:nvGrpSpPr>
            <p:cNvPr id="100" name="Group 99">
              <a:extLst>
                <a:ext uri="{FF2B5EF4-FFF2-40B4-BE49-F238E27FC236}">
                  <a16:creationId xmlns:a16="http://schemas.microsoft.com/office/drawing/2014/main" id="{5F8E2DE1-56ED-9A8C-16C8-FC257D450D4C}"/>
                </a:ext>
              </a:extLst>
            </p:cNvPr>
            <p:cNvGrpSpPr/>
            <p:nvPr/>
          </p:nvGrpSpPr>
          <p:grpSpPr>
            <a:xfrm>
              <a:off x="-4012630" y="5064639"/>
              <a:ext cx="373151" cy="699612"/>
              <a:chOff x="2653675" y="1666875"/>
              <a:chExt cx="330222" cy="619125"/>
            </a:xfrm>
          </p:grpSpPr>
          <p:sp>
            <p:nvSpPr>
              <p:cNvPr id="101" name="Freeform 6">
                <a:extLst>
                  <a:ext uri="{FF2B5EF4-FFF2-40B4-BE49-F238E27FC236}">
                    <a16:creationId xmlns:a16="http://schemas.microsoft.com/office/drawing/2014/main" id="{D21CC2C6-F2AA-8ED0-7BFB-030C8A93C5EE}"/>
                  </a:ext>
                </a:extLst>
              </p:cNvPr>
              <p:cNvSpPr>
                <a:spLocks/>
              </p:cNvSpPr>
              <p:nvPr/>
            </p:nvSpPr>
            <p:spPr bwMode="auto">
              <a:xfrm rot="10800000" flipH="1">
                <a:off x="2693669" y="1672716"/>
                <a:ext cx="290228" cy="591751"/>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 name="connsiteX0" fmla="*/ 5381 w 9963"/>
                  <a:gd name="connsiteY0" fmla="*/ 6761 h 9922"/>
                  <a:gd name="connsiteX1" fmla="*/ 0 w 9963"/>
                  <a:gd name="connsiteY1" fmla="*/ 3151 h 9922"/>
                  <a:gd name="connsiteX2" fmla="*/ 5381 w 9963"/>
                  <a:gd name="connsiteY2" fmla="*/ 3151 h 9922"/>
                  <a:gd name="connsiteX3" fmla="*/ 5381 w 9963"/>
                  <a:gd name="connsiteY3" fmla="*/ 3061 h 9922"/>
                  <a:gd name="connsiteX4" fmla="*/ 5381 w 9963"/>
                  <a:gd name="connsiteY4" fmla="*/ 501 h 9922"/>
                  <a:gd name="connsiteX5" fmla="*/ 5609 w 9963"/>
                  <a:gd name="connsiteY5" fmla="*/ 41 h 9922"/>
                  <a:gd name="connsiteX6" fmla="*/ 6015 w 9963"/>
                  <a:gd name="connsiteY6" fmla="*/ 101 h 9922"/>
                  <a:gd name="connsiteX7" fmla="*/ 6058 w 9963"/>
                  <a:gd name="connsiteY7" fmla="*/ 151 h 9922"/>
                  <a:gd name="connsiteX8" fmla="*/ 9831 w 9963"/>
                  <a:gd name="connsiteY8" fmla="*/ 4601 h 9922"/>
                  <a:gd name="connsiteX9" fmla="*/ 9915 w 9963"/>
                  <a:gd name="connsiteY9" fmla="*/ 5171 h 9922"/>
                  <a:gd name="connsiteX10" fmla="*/ 9839 w 9963"/>
                  <a:gd name="connsiteY10" fmla="*/ 5291 h 9922"/>
                  <a:gd name="connsiteX11" fmla="*/ 6074 w 9963"/>
                  <a:gd name="connsiteY11" fmla="*/ 9751 h 9922"/>
                  <a:gd name="connsiteX12" fmla="*/ 5584 w 9963"/>
                  <a:gd name="connsiteY12" fmla="*/ 9861 h 9922"/>
                  <a:gd name="connsiteX13" fmla="*/ 5381 w 9963"/>
                  <a:gd name="connsiteY13" fmla="*/ 9421 h 9922"/>
                  <a:gd name="connsiteX14" fmla="*/ 5381 w 9963"/>
                  <a:gd name="connsiteY14" fmla="*/ 6891 h 9922"/>
                  <a:gd name="connsiteX15" fmla="*/ 5381 w 9963"/>
                  <a:gd name="connsiteY15" fmla="*/ 6761 h 9922"/>
                  <a:gd name="connsiteX0" fmla="*/ 0 w 4599"/>
                  <a:gd name="connsiteY0" fmla="*/ 6814 h 9999"/>
                  <a:gd name="connsiteX1" fmla="*/ 0 w 4599"/>
                  <a:gd name="connsiteY1" fmla="*/ 3176 h 9999"/>
                  <a:gd name="connsiteX2" fmla="*/ 0 w 4599"/>
                  <a:gd name="connsiteY2" fmla="*/ 3085 h 9999"/>
                  <a:gd name="connsiteX3" fmla="*/ 0 w 4599"/>
                  <a:gd name="connsiteY3" fmla="*/ 505 h 9999"/>
                  <a:gd name="connsiteX4" fmla="*/ 229 w 4599"/>
                  <a:gd name="connsiteY4" fmla="*/ 41 h 9999"/>
                  <a:gd name="connsiteX5" fmla="*/ 636 w 4599"/>
                  <a:gd name="connsiteY5" fmla="*/ 102 h 9999"/>
                  <a:gd name="connsiteX6" fmla="*/ 679 w 4599"/>
                  <a:gd name="connsiteY6" fmla="*/ 152 h 9999"/>
                  <a:gd name="connsiteX7" fmla="*/ 4467 w 4599"/>
                  <a:gd name="connsiteY7" fmla="*/ 4637 h 9999"/>
                  <a:gd name="connsiteX8" fmla="*/ 4551 w 4599"/>
                  <a:gd name="connsiteY8" fmla="*/ 5212 h 9999"/>
                  <a:gd name="connsiteX9" fmla="*/ 4475 w 4599"/>
                  <a:gd name="connsiteY9" fmla="*/ 5333 h 9999"/>
                  <a:gd name="connsiteX10" fmla="*/ 696 w 4599"/>
                  <a:gd name="connsiteY10" fmla="*/ 9828 h 9999"/>
                  <a:gd name="connsiteX11" fmla="*/ 204 w 4599"/>
                  <a:gd name="connsiteY11" fmla="*/ 9939 h 9999"/>
                  <a:gd name="connsiteX12" fmla="*/ 0 w 4599"/>
                  <a:gd name="connsiteY12" fmla="*/ 9495 h 9999"/>
                  <a:gd name="connsiteX13" fmla="*/ 0 w 4599"/>
                  <a:gd name="connsiteY13" fmla="*/ 6945 h 9999"/>
                  <a:gd name="connsiteX14" fmla="*/ 0 w 4599"/>
                  <a:gd name="connsiteY14" fmla="*/ 6814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99" h="9999">
                    <a:moveTo>
                      <a:pt x="0" y="6814"/>
                    </a:moveTo>
                    <a:lnTo>
                      <a:pt x="0" y="3176"/>
                    </a:lnTo>
                    <a:lnTo>
                      <a:pt x="0" y="3085"/>
                    </a:lnTo>
                    <a:lnTo>
                      <a:pt x="0" y="505"/>
                    </a:lnTo>
                    <a:cubicBezTo>
                      <a:pt x="0" y="293"/>
                      <a:pt x="59" y="132"/>
                      <a:pt x="229" y="41"/>
                    </a:cubicBezTo>
                    <a:cubicBezTo>
                      <a:pt x="365" y="-29"/>
                      <a:pt x="509" y="-9"/>
                      <a:pt x="636" y="102"/>
                    </a:cubicBezTo>
                    <a:cubicBezTo>
                      <a:pt x="653" y="122"/>
                      <a:pt x="670" y="142"/>
                      <a:pt x="679" y="152"/>
                    </a:cubicBezTo>
                    <a:lnTo>
                      <a:pt x="4467" y="4637"/>
                    </a:lnTo>
                    <a:cubicBezTo>
                      <a:pt x="4611" y="4809"/>
                      <a:pt x="4636" y="5020"/>
                      <a:pt x="4551" y="5212"/>
                    </a:cubicBezTo>
                    <a:lnTo>
                      <a:pt x="4475" y="5333"/>
                    </a:lnTo>
                    <a:lnTo>
                      <a:pt x="696" y="9828"/>
                    </a:lnTo>
                    <a:cubicBezTo>
                      <a:pt x="552" y="10009"/>
                      <a:pt x="365" y="10049"/>
                      <a:pt x="204" y="9939"/>
                    </a:cubicBezTo>
                    <a:cubicBezTo>
                      <a:pt x="50" y="9848"/>
                      <a:pt x="0" y="9687"/>
                      <a:pt x="0" y="9495"/>
                    </a:cubicBezTo>
                    <a:lnTo>
                      <a:pt x="0" y="6945"/>
                    </a:lnTo>
                    <a:lnTo>
                      <a:pt x="0" y="6814"/>
                    </a:lnTo>
                    <a:close/>
                  </a:path>
                </a:pathLst>
              </a:custGeom>
              <a:solidFill>
                <a:schemeClr val="accent5">
                  <a:lumMod val="60000"/>
                  <a:lumOff val="40000"/>
                </a:schemeClr>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102" name="Text Placeholder 7">
                <a:extLst>
                  <a:ext uri="{FF2B5EF4-FFF2-40B4-BE49-F238E27FC236}">
                    <a16:creationId xmlns:a16="http://schemas.microsoft.com/office/drawing/2014/main" id="{B42EA032-D644-CBC3-8101-63B67F8BE232}"/>
                  </a:ext>
                </a:extLst>
              </p:cNvPr>
              <p:cNvSpPr txBox="1">
                <a:spLocks/>
              </p:cNvSpPr>
              <p:nvPr/>
            </p:nvSpPr>
            <p:spPr>
              <a:xfrm>
                <a:off x="2653675" y="1666875"/>
                <a:ext cx="86677" cy="619125"/>
              </a:xfrm>
              <a:prstGeom prst="rect">
                <a:avLst/>
              </a:prstGeom>
              <a:solidFill>
                <a:srgbClr val="F2F2F2"/>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1699" b="1" dirty="0">
                  <a:solidFill>
                    <a:schemeClr val="bg1">
                      <a:alpha val="55000"/>
                    </a:schemeClr>
                  </a:solidFill>
                </a:endParaRPr>
              </a:p>
            </p:txBody>
          </p:sp>
        </p:grpSp>
      </p:grpSp>
      <p:sp>
        <p:nvSpPr>
          <p:cNvPr id="113" name="TextBox 112">
            <a:extLst>
              <a:ext uri="{FF2B5EF4-FFF2-40B4-BE49-F238E27FC236}">
                <a16:creationId xmlns:a16="http://schemas.microsoft.com/office/drawing/2014/main" id="{0D65754A-37A4-A7C4-4707-65BE3126A5DD}"/>
              </a:ext>
            </a:extLst>
          </p:cNvPr>
          <p:cNvSpPr txBox="1"/>
          <p:nvPr/>
        </p:nvSpPr>
        <p:spPr>
          <a:xfrm>
            <a:off x="977900" y="5766318"/>
            <a:ext cx="10574338" cy="745978"/>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spcAft>
                <a:spcPts val="300"/>
              </a:spcAft>
              <a:defRPr/>
            </a:pPr>
            <a:r>
              <a:rPr lang="en-US" b="1" dirty="0">
                <a:latin typeface="+mn-lt"/>
              </a:rPr>
              <a:t>DRBAs, dopamine receptor blocking agents; VMAT2, </a:t>
            </a:r>
            <a:r>
              <a:rPr lang="en-US" b="1" dirty="0"/>
              <a:t>vesicular monoamine transporter type 2. </a:t>
            </a:r>
          </a:p>
          <a:p>
            <a:pPr marL="0">
              <a:defRPr/>
            </a:pPr>
            <a:r>
              <a:rPr lang="en-US" b="1" dirty="0">
                <a:latin typeface="+mn-lt"/>
                <a:ea typeface="Calibri" panose="020F0502020204030204" pitchFamily="34" charset="0"/>
                <a:cs typeface="Times New Roman" panose="02020603050405020304" pitchFamily="18" charset="0"/>
              </a:rPr>
              <a:t>1. </a:t>
            </a:r>
            <a:r>
              <a:rPr lang="en-US" dirty="0">
                <a:latin typeface="+mn-lt"/>
              </a:rPr>
              <a:t>Caroff SN. </a:t>
            </a:r>
            <a:r>
              <a:rPr lang="en-US" i="1" dirty="0">
                <a:latin typeface="+mn-lt"/>
              </a:rPr>
              <a:t>Neuropsychiatr Dis Treat</a:t>
            </a:r>
            <a:r>
              <a:rPr lang="en-US" dirty="0">
                <a:latin typeface="+mn-lt"/>
              </a:rPr>
              <a:t>. 2019;15:785-794. </a:t>
            </a:r>
            <a:r>
              <a:rPr lang="en-US" b="1" dirty="0">
                <a:latin typeface="+mn-lt"/>
              </a:rPr>
              <a:t>2. </a:t>
            </a:r>
            <a:r>
              <a:rPr lang="en-US" dirty="0">
                <a:latin typeface="+mn-lt"/>
              </a:rPr>
              <a:t>Hauser RA, et al. </a:t>
            </a:r>
            <a:r>
              <a:rPr lang="en-US" i="1" dirty="0">
                <a:latin typeface="+mn-lt"/>
              </a:rPr>
              <a:t>Am J Psychiatry</a:t>
            </a:r>
            <a:r>
              <a:rPr lang="en-US" dirty="0">
                <a:latin typeface="+mn-lt"/>
              </a:rPr>
              <a:t>. 2017;174(5):476-484. </a:t>
            </a:r>
            <a:r>
              <a:rPr lang="en-US" b="1" dirty="0">
                <a:latin typeface="+mn-lt"/>
              </a:rPr>
              <a:t>3. </a:t>
            </a:r>
            <a:r>
              <a:rPr lang="en-US" dirty="0">
                <a:latin typeface="+mn-lt"/>
              </a:rPr>
              <a:t>Marder RS, et al</a:t>
            </a:r>
            <a:r>
              <a:rPr lang="en-US" i="1" dirty="0">
                <a:latin typeface="+mn-lt"/>
              </a:rPr>
              <a:t>. J Clin Psychopharmacol</a:t>
            </a:r>
            <a:r>
              <a:rPr lang="en-US" dirty="0">
                <a:latin typeface="+mn-lt"/>
              </a:rPr>
              <a:t>. 2019;39(6):620-627. </a:t>
            </a:r>
            <a:r>
              <a:rPr lang="en-US" b="1" dirty="0">
                <a:latin typeface="+mn-lt"/>
              </a:rPr>
              <a:t>4. </a:t>
            </a:r>
            <a:r>
              <a:rPr lang="en-US" dirty="0">
                <a:latin typeface="+mn-lt"/>
              </a:rPr>
              <a:t>Fernandez HH, </a:t>
            </a:r>
            <a:br>
              <a:rPr lang="en-US" dirty="0">
                <a:latin typeface="+mn-lt"/>
              </a:rPr>
            </a:br>
            <a:r>
              <a:rPr lang="en-US" dirty="0">
                <a:latin typeface="+mn-lt"/>
              </a:rPr>
              <a:t>et al. </a:t>
            </a:r>
            <a:r>
              <a:rPr lang="en-US" i="1" dirty="0">
                <a:latin typeface="+mn-lt"/>
              </a:rPr>
              <a:t>Neurology</a:t>
            </a:r>
            <a:r>
              <a:rPr lang="en-US" dirty="0">
                <a:latin typeface="+mn-lt"/>
              </a:rPr>
              <a:t>. 2017;88(21):2003-2010. </a:t>
            </a:r>
            <a:r>
              <a:rPr lang="en-US" b="1" dirty="0">
                <a:latin typeface="+mn-lt"/>
              </a:rPr>
              <a:t>5. </a:t>
            </a:r>
            <a:r>
              <a:rPr lang="en-US" dirty="0">
                <a:latin typeface="+mn-lt"/>
              </a:rPr>
              <a:t>Anderson KE, et al. </a:t>
            </a:r>
            <a:r>
              <a:rPr lang="en-US" i="1" dirty="0">
                <a:latin typeface="+mn-lt"/>
              </a:rPr>
              <a:t>Lancet Psychiatry</a:t>
            </a:r>
            <a:r>
              <a:rPr lang="en-US" dirty="0">
                <a:latin typeface="+mn-lt"/>
              </a:rPr>
              <a:t>. 2017;4(8):595-604. </a:t>
            </a:r>
            <a:r>
              <a:rPr lang="en-US" b="1" dirty="0">
                <a:latin typeface="+mn-lt"/>
              </a:rPr>
              <a:t>6. </a:t>
            </a:r>
            <a:r>
              <a:rPr lang="en-US" dirty="0">
                <a:latin typeface="+mn-lt"/>
              </a:rPr>
              <a:t>Carbon M, et al. </a:t>
            </a:r>
            <a:r>
              <a:rPr lang="en-US" i="1" dirty="0">
                <a:latin typeface="+mn-lt"/>
              </a:rPr>
              <a:t>J Clin Psychiatry</a:t>
            </a:r>
            <a:r>
              <a:rPr lang="en-US" dirty="0">
                <a:latin typeface="+mn-lt"/>
              </a:rPr>
              <a:t>. 2017;78(3):e264-e278. </a:t>
            </a:r>
            <a:r>
              <a:rPr lang="en-US" b="1" dirty="0">
                <a:latin typeface="+mn-lt"/>
              </a:rPr>
              <a:t>7. </a:t>
            </a:r>
            <a:r>
              <a:rPr lang="en-US" dirty="0">
                <a:latin typeface="+mn-lt"/>
              </a:rPr>
              <a:t>Caroff SN, et al. </a:t>
            </a:r>
            <a:r>
              <a:rPr lang="en-US" i="1" dirty="0">
                <a:latin typeface="+mn-lt"/>
              </a:rPr>
              <a:t>J Clin Psychopharmacol. </a:t>
            </a:r>
            <a:r>
              <a:rPr lang="en-US" dirty="0">
                <a:latin typeface="+mn-lt"/>
              </a:rPr>
              <a:t>2020;40:259-268. </a:t>
            </a:r>
            <a:r>
              <a:rPr lang="en-US" b="1" dirty="0">
                <a:latin typeface="+mn-lt"/>
              </a:rPr>
              <a:t>8. </a:t>
            </a:r>
            <a:r>
              <a:rPr lang="en-US" dirty="0">
                <a:latin typeface="+mn-lt"/>
              </a:rPr>
              <a:t>American Psychiatric Association. </a:t>
            </a:r>
            <a:r>
              <a:rPr lang="en-US" i="1" dirty="0">
                <a:latin typeface="+mn-lt"/>
              </a:rPr>
              <a:t>The American Psychiatric Association Practice Guideline for the Treatment of Patients With Schizophrenia</a:t>
            </a:r>
            <a:r>
              <a:rPr lang="en-US" dirty="0">
                <a:latin typeface="+mn-lt"/>
              </a:rPr>
              <a:t>. American Psychiatric Association; 2021. </a:t>
            </a:r>
            <a:br>
              <a:rPr lang="en-US" dirty="0">
                <a:latin typeface="+mn-lt"/>
              </a:rPr>
            </a:br>
            <a:r>
              <a:rPr lang="en-US" b="1" dirty="0">
                <a:latin typeface="+mn-lt"/>
              </a:rPr>
              <a:t>9. </a:t>
            </a:r>
            <a:r>
              <a:rPr lang="en-US" dirty="0">
                <a:latin typeface="+mn-lt"/>
              </a:rPr>
              <a:t>Caroff SN, et al. </a:t>
            </a:r>
            <a:r>
              <a:rPr lang="en-US" i="1" dirty="0">
                <a:latin typeface="+mn-lt"/>
              </a:rPr>
              <a:t>J Clin Psychiatry</a:t>
            </a:r>
            <a:r>
              <a:rPr lang="en-US" dirty="0">
                <a:latin typeface="+mn-lt"/>
              </a:rPr>
              <a:t>. 2020;81(2):19cs12983</a:t>
            </a:r>
            <a:r>
              <a:rPr lang="en-US" dirty="0"/>
              <a:t>.</a:t>
            </a:r>
          </a:p>
        </p:txBody>
      </p:sp>
    </p:spTree>
    <p:extLst>
      <p:ext uri="{BB962C8B-B14F-4D97-AF65-F5344CB8AC3E}">
        <p14:creationId xmlns:p14="http://schemas.microsoft.com/office/powerpoint/2010/main" val="31918171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7" name="Content Placeholder 6"/>
          <p:cNvSpPr>
            <a:spLocks noGrp="1"/>
          </p:cNvSpPr>
          <p:nvPr>
            <p:ph idx="1"/>
          </p:nvPr>
        </p:nvSpPr>
        <p:spPr/>
        <p:txBody>
          <a:bodyPr/>
          <a:lstStyle/>
          <a:p>
            <a:pPr lvl="0"/>
            <a:r>
              <a:rPr lang="en-US" dirty="0"/>
              <a:t>Many patients with TD are aware of and bothered by their symptoms, and those symptoms might impair their mental and social well-being</a:t>
            </a:r>
            <a:r>
              <a:rPr lang="en-US" baseline="30000" dirty="0"/>
              <a:t>1,2</a:t>
            </a:r>
          </a:p>
          <a:p>
            <a:pPr lvl="0"/>
            <a:r>
              <a:rPr lang="en-US" dirty="0"/>
              <a:t>Abnormal movements associated with TD can also have a negative impact on physical functioning</a:t>
            </a:r>
            <a:r>
              <a:rPr lang="en-US" baseline="30000" dirty="0"/>
              <a:t>2-7</a:t>
            </a:r>
          </a:p>
          <a:p>
            <a:pPr lvl="1"/>
            <a:r>
              <a:rPr lang="en-US" sz="1800" dirty="0"/>
              <a:t>Movements can present as respiratory, orofacial, and truncal dystonias, which might interfere </a:t>
            </a:r>
            <a:br>
              <a:rPr lang="en-US" sz="1800" dirty="0"/>
            </a:br>
            <a:r>
              <a:rPr lang="en-US" sz="1800" dirty="0"/>
              <a:t>with daily life activities and cause stress for the patient</a:t>
            </a:r>
            <a:r>
              <a:rPr lang="en-US" sz="1800" baseline="30000" dirty="0"/>
              <a:t>8</a:t>
            </a:r>
          </a:p>
          <a:p>
            <a:r>
              <a:rPr lang="en-US" dirty="0"/>
              <a:t>Recent data emphasize the importance of proactive TD care</a:t>
            </a:r>
            <a:r>
              <a:rPr lang="en-US" baseline="30000" dirty="0"/>
              <a:t>1,9-13</a:t>
            </a:r>
          </a:p>
          <a:p>
            <a:pPr marL="0" indent="0">
              <a:buNone/>
            </a:pPr>
            <a:endParaRPr lang="en-US" baseline="30000" dirty="0"/>
          </a:p>
        </p:txBody>
      </p:sp>
      <p:sp>
        <p:nvSpPr>
          <p:cNvPr id="19" name="Slide Number Placeholder 18"/>
          <p:cNvSpPr>
            <a:spLocks noGrp="1"/>
          </p:cNvSpPr>
          <p:nvPr>
            <p:ph type="sldNum" sz="quarter" idx="4"/>
          </p:nvPr>
        </p:nvSpPr>
        <p:spPr/>
        <p:txBody>
          <a:bodyPr/>
          <a:lstStyle/>
          <a:p>
            <a:pPr defTabSz="914126">
              <a:lnSpc>
                <a:spcPct val="100000"/>
              </a:lnSpc>
              <a:defRPr/>
            </a:pPr>
            <a:fld id="{F3C1FD0B-2342-48FB-A867-BE1FD0EAA53B}" type="slidenum">
              <a:rPr lang="en-US"/>
              <a:pPr defTabSz="914126">
                <a:lnSpc>
                  <a:spcPct val="100000"/>
                </a:lnSpc>
                <a:defRPr/>
              </a:pPr>
              <a:t>62</a:t>
            </a:fld>
            <a:endParaRPr lang="en-US" dirty="0"/>
          </a:p>
        </p:txBody>
      </p:sp>
      <p:sp>
        <p:nvSpPr>
          <p:cNvPr id="11" name="Text Placeholder 10"/>
          <p:cNvSpPr>
            <a:spLocks noGrp="1"/>
          </p:cNvSpPr>
          <p:nvPr>
            <p:ph type="body" sz="quarter" idx="10"/>
          </p:nvPr>
        </p:nvSpPr>
        <p:spPr/>
        <p:txBody>
          <a:bodyPr>
            <a:normAutofit/>
          </a:bodyPr>
          <a:lstStyle/>
          <a:p>
            <a:r>
              <a:rPr lang="en-US" dirty="0"/>
              <a:t>Burden And Impact of Tardive Dyskinesia</a:t>
            </a:r>
          </a:p>
        </p:txBody>
      </p:sp>
      <p:sp>
        <p:nvSpPr>
          <p:cNvPr id="12" name="TextBox 11">
            <a:extLst>
              <a:ext uri="{FF2B5EF4-FFF2-40B4-BE49-F238E27FC236}">
                <a16:creationId xmlns:a16="http://schemas.microsoft.com/office/drawing/2014/main" id="{B18A57CB-1DDE-6171-0B3C-1F1F03FD0995}"/>
              </a:ext>
            </a:extLst>
          </p:cNvPr>
          <p:cNvSpPr txBox="1"/>
          <p:nvPr/>
        </p:nvSpPr>
        <p:spPr>
          <a:xfrm>
            <a:off x="977900" y="5766318"/>
            <a:ext cx="10574338" cy="745978"/>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b="1" dirty="0">
                <a:latin typeface="+mj-lt"/>
              </a:rPr>
              <a:t>1. </a:t>
            </a:r>
            <a:r>
              <a:rPr lang="en-US" dirty="0">
                <a:latin typeface="+mj-lt"/>
              </a:rPr>
              <a:t>Caroff SN, et al. </a:t>
            </a:r>
            <a:r>
              <a:rPr lang="en-US" i="1" dirty="0">
                <a:latin typeface="+mj-lt"/>
              </a:rPr>
              <a:t>J Clin Psychopharmacol. </a:t>
            </a:r>
            <a:r>
              <a:rPr lang="en-US" dirty="0">
                <a:latin typeface="+mj-lt"/>
              </a:rPr>
              <a:t>2020;40(3):259-268. </a:t>
            </a:r>
            <a:r>
              <a:rPr lang="en-US" b="1" dirty="0">
                <a:latin typeface="+mj-lt"/>
              </a:rPr>
              <a:t>2. </a:t>
            </a:r>
            <a:r>
              <a:rPr lang="en-US" dirty="0">
                <a:latin typeface="+mj-lt"/>
              </a:rPr>
              <a:t>McEvoy J, et al. </a:t>
            </a:r>
            <a:r>
              <a:rPr lang="en-US" i="1" dirty="0">
                <a:latin typeface="+mj-lt"/>
              </a:rPr>
              <a:t>Qual Life Res</a:t>
            </a:r>
            <a:r>
              <a:rPr lang="en-US" dirty="0">
                <a:latin typeface="+mj-lt"/>
              </a:rPr>
              <a:t>. 2019;28(12):3303-3312. </a:t>
            </a:r>
            <a:r>
              <a:rPr lang="en-US" b="1" dirty="0">
                <a:latin typeface="+mj-lt"/>
              </a:rPr>
              <a:t>3.</a:t>
            </a:r>
            <a:r>
              <a:rPr lang="en-US" dirty="0">
                <a:latin typeface="+mj-lt"/>
              </a:rPr>
              <a:t> Vrtunski P, et al. </a:t>
            </a:r>
            <a:r>
              <a:rPr lang="en-US" i="1" dirty="0">
                <a:latin typeface="+mj-lt"/>
              </a:rPr>
              <a:t>Psychiatry Res</a:t>
            </a:r>
            <a:r>
              <a:rPr lang="en-US" dirty="0">
                <a:latin typeface="+mj-lt"/>
              </a:rPr>
              <a:t>. 1991;37(1):57-72. </a:t>
            </a:r>
            <a:r>
              <a:rPr lang="en-US" b="1" dirty="0">
                <a:latin typeface="+mj-lt"/>
              </a:rPr>
              <a:t>4. </a:t>
            </a:r>
            <a:r>
              <a:rPr lang="en-US" dirty="0">
                <a:latin typeface="+mj-lt"/>
              </a:rPr>
              <a:t>Lumetti S, et al. </a:t>
            </a:r>
            <a:r>
              <a:rPr lang="en-US" i="1" dirty="0">
                <a:latin typeface="+mj-lt"/>
              </a:rPr>
              <a:t>Case Rep Dent</a:t>
            </a:r>
            <a:r>
              <a:rPr lang="en-US" dirty="0">
                <a:latin typeface="+mj-lt"/>
              </a:rPr>
              <a:t>. 2016;2016:7167452. </a:t>
            </a:r>
            <a:r>
              <a:rPr lang="en-US" b="1" dirty="0">
                <a:latin typeface="+mj-lt"/>
              </a:rPr>
              <a:t>5. </a:t>
            </a:r>
            <a:r>
              <a:rPr lang="en-US" dirty="0">
                <a:latin typeface="+mj-lt"/>
              </a:rPr>
              <a:t>Girard P, et al. </a:t>
            </a:r>
            <a:r>
              <a:rPr lang="en-US" i="1" dirty="0">
                <a:latin typeface="+mj-lt"/>
              </a:rPr>
              <a:t>J Psychiatr Res</a:t>
            </a:r>
            <a:r>
              <a:rPr lang="en-US" dirty="0">
                <a:latin typeface="+mj-lt"/>
              </a:rPr>
              <a:t>. 2012;46(5):684-687.</a:t>
            </a:r>
            <a:r>
              <a:rPr lang="en-US" b="1" dirty="0">
                <a:latin typeface="+mj-lt"/>
              </a:rPr>
              <a:t> 6. </a:t>
            </a:r>
            <a:r>
              <a:rPr lang="en-US" dirty="0">
                <a:latin typeface="+mj-lt"/>
              </a:rPr>
              <a:t>Gregory RP, et al. </a:t>
            </a:r>
            <a:r>
              <a:rPr lang="en-US" i="1" dirty="0">
                <a:latin typeface="+mj-lt"/>
              </a:rPr>
              <a:t>J Neurol Neurosurg Psychiatry</a:t>
            </a:r>
            <a:r>
              <a:rPr lang="en-US" dirty="0">
                <a:latin typeface="+mj-lt"/>
              </a:rPr>
              <a:t>. 1992;55(12):1203-1204. </a:t>
            </a:r>
            <a:r>
              <a:rPr lang="en-US" b="1" dirty="0">
                <a:latin typeface="+mj-lt"/>
              </a:rPr>
              <a:t>7.</a:t>
            </a:r>
            <a:r>
              <a:rPr lang="en-US" dirty="0">
                <a:latin typeface="+mj-lt"/>
              </a:rPr>
              <a:t> Bhat PS, et al. </a:t>
            </a:r>
            <a:r>
              <a:rPr lang="en-US" i="1" dirty="0">
                <a:latin typeface="+mj-lt"/>
              </a:rPr>
              <a:t>Ind Psychiatry J</a:t>
            </a:r>
            <a:r>
              <a:rPr lang="en-US" dirty="0">
                <a:latin typeface="+mj-lt"/>
              </a:rPr>
              <a:t>. 2010;19(2):134-135. </a:t>
            </a:r>
            <a:r>
              <a:rPr lang="en-US" b="1" dirty="0">
                <a:latin typeface="+mj-lt"/>
              </a:rPr>
              <a:t>8.</a:t>
            </a:r>
            <a:r>
              <a:rPr lang="en-US" dirty="0">
                <a:latin typeface="+mj-lt"/>
              </a:rPr>
              <a:t> Tarsy D. </a:t>
            </a:r>
            <a:r>
              <a:rPr lang="en-US" i="1" dirty="0">
                <a:latin typeface="+mj-lt"/>
              </a:rPr>
              <a:t>Curr Treat Options Neurol</a:t>
            </a:r>
            <a:r>
              <a:rPr lang="en-US" dirty="0">
                <a:latin typeface="+mj-lt"/>
              </a:rPr>
              <a:t>. 2000;2(3):205-214. </a:t>
            </a:r>
            <a:r>
              <a:rPr lang="en-US" b="1" dirty="0">
                <a:latin typeface="+mj-lt"/>
              </a:rPr>
              <a:t>9. </a:t>
            </a:r>
            <a:r>
              <a:rPr lang="en-US" dirty="0">
                <a:latin typeface="+mj-lt"/>
              </a:rPr>
              <a:t>Hauser RA, et al. </a:t>
            </a:r>
            <a:r>
              <a:rPr lang="en-US" i="1" dirty="0">
                <a:latin typeface="+mj-lt"/>
              </a:rPr>
              <a:t>Am J Psychiatry</a:t>
            </a:r>
            <a:r>
              <a:rPr lang="en-US" dirty="0">
                <a:latin typeface="+mj-lt"/>
              </a:rPr>
              <a:t>. 2017;174(5):476-484. </a:t>
            </a:r>
            <a:r>
              <a:rPr lang="en-US" b="1" dirty="0">
                <a:latin typeface="+mj-lt"/>
              </a:rPr>
              <a:t>10. </a:t>
            </a:r>
            <a:r>
              <a:rPr lang="en-US" dirty="0">
                <a:latin typeface="+mj-lt"/>
              </a:rPr>
              <a:t>Marder SR, et al</a:t>
            </a:r>
            <a:r>
              <a:rPr lang="en-US" i="1" dirty="0">
                <a:latin typeface="+mj-lt"/>
              </a:rPr>
              <a:t>. J Clin Psychopharmacol</a:t>
            </a:r>
            <a:r>
              <a:rPr lang="en-US" dirty="0">
                <a:latin typeface="+mj-lt"/>
              </a:rPr>
              <a:t>. 2019;39(6):620-627. </a:t>
            </a:r>
            <a:r>
              <a:rPr lang="en-US" b="1" dirty="0">
                <a:latin typeface="+mj-lt"/>
              </a:rPr>
              <a:t>11. </a:t>
            </a:r>
            <a:r>
              <a:rPr lang="en-US" dirty="0">
                <a:latin typeface="+mj-lt"/>
              </a:rPr>
              <a:t>Fernandez HH, et al. </a:t>
            </a:r>
            <a:r>
              <a:rPr lang="en-US" i="1" dirty="0">
                <a:latin typeface="+mj-lt"/>
              </a:rPr>
              <a:t>Neurology</a:t>
            </a:r>
            <a:r>
              <a:rPr lang="en-US" dirty="0">
                <a:latin typeface="+mj-lt"/>
              </a:rPr>
              <a:t>. 2017;88(21):2003-2010. </a:t>
            </a:r>
            <a:r>
              <a:rPr lang="en-US" b="1" dirty="0">
                <a:latin typeface="+mj-lt"/>
              </a:rPr>
              <a:t>12. </a:t>
            </a:r>
            <a:r>
              <a:rPr lang="en-US" dirty="0">
                <a:latin typeface="+mj-lt"/>
              </a:rPr>
              <a:t>Anderson KE, et al. </a:t>
            </a:r>
            <a:r>
              <a:rPr lang="en-US" i="1" dirty="0">
                <a:latin typeface="+mj-lt"/>
              </a:rPr>
              <a:t>Lancet Psychiatry</a:t>
            </a:r>
            <a:r>
              <a:rPr lang="en-US" dirty="0">
                <a:latin typeface="+mj-lt"/>
              </a:rPr>
              <a:t>. 2017;4(8):595-604. </a:t>
            </a:r>
            <a:r>
              <a:rPr lang="en-US" b="1" dirty="0">
                <a:latin typeface="+mj-lt"/>
              </a:rPr>
              <a:t>13. </a:t>
            </a:r>
            <a:r>
              <a:rPr lang="en-US" dirty="0">
                <a:latin typeface="+mj-lt"/>
              </a:rPr>
              <a:t>Carbon M, et al. </a:t>
            </a:r>
            <a:r>
              <a:rPr lang="en-US" i="1" dirty="0">
                <a:latin typeface="+mj-lt"/>
              </a:rPr>
              <a:t>J Clin Psychiatry</a:t>
            </a:r>
            <a:r>
              <a:rPr lang="en-US" dirty="0">
                <a:latin typeface="+mj-lt"/>
              </a:rPr>
              <a:t>. 2017;78(3):e264-e278</a:t>
            </a:r>
            <a:r>
              <a:rPr lang="en-US" dirty="0"/>
              <a:t>.</a:t>
            </a:r>
          </a:p>
        </p:txBody>
      </p:sp>
    </p:spTree>
    <p:extLst>
      <p:ext uri="{BB962C8B-B14F-4D97-AF65-F5344CB8AC3E}">
        <p14:creationId xmlns:p14="http://schemas.microsoft.com/office/powerpoint/2010/main" val="7412111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Module 4:</a:t>
            </a:r>
            <a:br>
              <a:rPr lang="en-US" dirty="0"/>
            </a:br>
            <a:r>
              <a:rPr lang="en-US" dirty="0"/>
              <a:t>Screening and Treatment Guidelines</a:t>
            </a:r>
          </a:p>
        </p:txBody>
      </p:sp>
    </p:spTree>
    <p:extLst>
      <p:ext uri="{BB962C8B-B14F-4D97-AF65-F5344CB8AC3E}">
        <p14:creationId xmlns:p14="http://schemas.microsoft.com/office/powerpoint/2010/main" val="21449438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Screen Patients on Dopamine Receptor Blocking Agents, Including Antipsychotics, for TD</a:t>
            </a:r>
          </a:p>
        </p:txBody>
      </p:sp>
      <p:sp>
        <p:nvSpPr>
          <p:cNvPr id="10" name="Slide Number Placeholder 9"/>
          <p:cNvSpPr>
            <a:spLocks noGrp="1"/>
          </p:cNvSpPr>
          <p:nvPr>
            <p:ph type="sldNum" sz="quarter" idx="4"/>
          </p:nvPr>
        </p:nvSpPr>
        <p:spPr/>
        <p:txBody>
          <a:bodyPr/>
          <a:lstStyle/>
          <a:p>
            <a:fld id="{F3C1FD0B-2342-48FB-A867-BE1FD0EAA53B}" type="slidenum">
              <a:rPr lang="en-US"/>
              <a:pPr/>
              <a:t>64</a:t>
            </a:fld>
            <a:endParaRPr lang="en-US" dirty="0"/>
          </a:p>
        </p:txBody>
      </p:sp>
      <p:sp>
        <p:nvSpPr>
          <p:cNvPr id="11" name="Text Placeholder 8"/>
          <p:cNvSpPr>
            <a:spLocks noGrp="1"/>
          </p:cNvSpPr>
          <p:nvPr>
            <p:ph type="body" sz="quarter" idx="10"/>
          </p:nvPr>
        </p:nvSpPr>
        <p:spPr/>
        <p:txBody>
          <a:bodyPr/>
          <a:lstStyle/>
          <a:p>
            <a:r>
              <a:rPr lang="en-US" dirty="0"/>
              <a:t>Screening and Treatment Guidelines</a:t>
            </a:r>
          </a:p>
        </p:txBody>
      </p:sp>
      <p:grpSp>
        <p:nvGrpSpPr>
          <p:cNvPr id="17" name="Group 16">
            <a:extLst>
              <a:ext uri="{FF2B5EF4-FFF2-40B4-BE49-F238E27FC236}">
                <a16:creationId xmlns:a16="http://schemas.microsoft.com/office/drawing/2014/main" id="{499271CE-3BAE-F34B-1675-83B5F953A52D}"/>
              </a:ext>
            </a:extLst>
          </p:cNvPr>
          <p:cNvGrpSpPr/>
          <p:nvPr/>
        </p:nvGrpSpPr>
        <p:grpSpPr>
          <a:xfrm>
            <a:off x="977901" y="1701801"/>
            <a:ext cx="10574338" cy="4226170"/>
            <a:chOff x="-11539229" y="1667333"/>
            <a:chExt cx="11293707" cy="4513675"/>
          </a:xfrm>
        </p:grpSpPr>
        <p:sp>
          <p:nvSpPr>
            <p:cNvPr id="18" name="Text Placeholder 7">
              <a:extLst>
                <a:ext uri="{FF2B5EF4-FFF2-40B4-BE49-F238E27FC236}">
                  <a16:creationId xmlns:a16="http://schemas.microsoft.com/office/drawing/2014/main" id="{8F80B244-A835-5590-6614-046B7D5F038B}"/>
                </a:ext>
              </a:extLst>
            </p:cNvPr>
            <p:cNvSpPr txBox="1">
              <a:spLocks/>
            </p:cNvSpPr>
            <p:nvPr/>
          </p:nvSpPr>
          <p:spPr>
            <a:xfrm>
              <a:off x="-11539229" y="1667333"/>
              <a:ext cx="5569428" cy="618964"/>
            </a:xfrm>
            <a:prstGeom prst="rect">
              <a:avLst/>
            </a:prstGeom>
            <a:solidFill>
              <a:schemeClr val="accent1"/>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999" b="1" dirty="0"/>
                <a:t>2020 APA Guideline</a:t>
              </a:r>
              <a:br>
                <a:rPr lang="en-US" sz="1999" b="1" dirty="0"/>
              </a:br>
              <a:r>
                <a:rPr lang="en-US" sz="1999" b="1" dirty="0"/>
                <a:t>for Schizophrenia</a:t>
              </a:r>
              <a:r>
                <a:rPr lang="en-US" sz="1999" b="1" baseline="30000" dirty="0"/>
                <a:t>1</a:t>
              </a:r>
            </a:p>
          </p:txBody>
        </p:sp>
        <p:sp>
          <p:nvSpPr>
            <p:cNvPr id="19" name="Text Placeholder 7">
              <a:extLst>
                <a:ext uri="{FF2B5EF4-FFF2-40B4-BE49-F238E27FC236}">
                  <a16:creationId xmlns:a16="http://schemas.microsoft.com/office/drawing/2014/main" id="{3D533E24-23CB-E8E3-F375-6F55D6D9ABA0}"/>
                </a:ext>
              </a:extLst>
            </p:cNvPr>
            <p:cNvSpPr txBox="1">
              <a:spLocks/>
            </p:cNvSpPr>
            <p:nvPr/>
          </p:nvSpPr>
          <p:spPr>
            <a:xfrm>
              <a:off x="-5815433" y="1667333"/>
              <a:ext cx="5569428" cy="618964"/>
            </a:xfrm>
            <a:prstGeom prst="rect">
              <a:avLst/>
            </a:prstGeom>
            <a:solidFill>
              <a:schemeClr val="accent5">
                <a:lumMod val="75000"/>
              </a:schemeClr>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999" b="1" dirty="0"/>
                <a:t>2020 Delphi Panel</a:t>
              </a:r>
              <a:br>
                <a:rPr lang="en-US" sz="1999" b="1" dirty="0"/>
              </a:br>
              <a:r>
                <a:rPr lang="en-US" sz="1999" b="1" dirty="0"/>
                <a:t>Consensus Recommendations</a:t>
              </a:r>
              <a:r>
                <a:rPr lang="en-US" sz="1999" b="1" baseline="30000" dirty="0"/>
                <a:t>2</a:t>
              </a:r>
            </a:p>
          </p:txBody>
        </p:sp>
        <p:sp>
          <p:nvSpPr>
            <p:cNvPr id="20" name="Rounded Rectangle 26">
              <a:extLst>
                <a:ext uri="{FF2B5EF4-FFF2-40B4-BE49-F238E27FC236}">
                  <a16:creationId xmlns:a16="http://schemas.microsoft.com/office/drawing/2014/main" id="{9E97A318-C5DC-CFE2-FB59-0546FA18D7CC}"/>
                </a:ext>
              </a:extLst>
            </p:cNvPr>
            <p:cNvSpPr>
              <a:spLocks/>
            </p:cNvSpPr>
            <p:nvPr/>
          </p:nvSpPr>
          <p:spPr>
            <a:xfrm>
              <a:off x="-11539229" y="2376468"/>
              <a:ext cx="5570673" cy="3804540"/>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a:spcAft>
                  <a:spcPts val="300"/>
                </a:spcAft>
                <a:buClr>
                  <a:schemeClr val="accent1"/>
                </a:buClr>
              </a:pPr>
              <a:r>
                <a:rPr lang="en-US" sz="1799" b="1" dirty="0">
                  <a:solidFill>
                    <a:schemeClr val="accent1"/>
                  </a:solidFill>
                </a:rPr>
                <a:t>For all at-risk patients </a:t>
              </a:r>
            </a:p>
            <a:p>
              <a:pPr>
                <a:spcAft>
                  <a:spcPts val="300"/>
                </a:spcAft>
                <a:buClr>
                  <a:schemeClr val="accent1"/>
                </a:buClr>
              </a:pPr>
              <a:r>
                <a:rPr lang="en-US" sz="1799" dirty="0">
                  <a:solidFill>
                    <a:schemeClr val="tx1"/>
                  </a:solidFill>
                </a:rPr>
                <a:t>Clinical assessment of akathisia, dystonia, parkinsonism, and TD should be conducted at baseline and at each follow-up visit</a:t>
              </a:r>
            </a:p>
            <a:p>
              <a:pPr marL="228531" indent="-228531">
                <a:spcAft>
                  <a:spcPts val="300"/>
                </a:spcAft>
                <a:buClr>
                  <a:schemeClr val="accent1"/>
                </a:buClr>
                <a:buFont typeface="Arial" panose="020B0604020202020204" pitchFamily="34" charset="0"/>
                <a:buChar char="•"/>
              </a:pPr>
              <a:endParaRPr lang="en-US" sz="1799" dirty="0">
                <a:solidFill>
                  <a:schemeClr val="tx1"/>
                </a:solidFill>
              </a:endParaRPr>
            </a:p>
            <a:p>
              <a:pPr>
                <a:spcAft>
                  <a:spcPts val="300"/>
                </a:spcAft>
                <a:buClr>
                  <a:schemeClr val="accent1"/>
                </a:buClr>
              </a:pPr>
              <a:r>
                <a:rPr lang="en-US" sz="1799" b="1" dirty="0">
                  <a:solidFill>
                    <a:schemeClr val="accent1"/>
                  </a:solidFill>
                </a:rPr>
                <a:t>For patients with any abnormal movements</a:t>
              </a:r>
            </a:p>
            <a:p>
              <a:pPr>
                <a:spcAft>
                  <a:spcPts val="300"/>
                </a:spcAft>
                <a:buClr>
                  <a:schemeClr val="accent1"/>
                </a:buClr>
              </a:pPr>
              <a:r>
                <a:rPr lang="en-US" sz="1799" dirty="0">
                  <a:solidFill>
                    <a:schemeClr val="tx1"/>
                  </a:solidFill>
                </a:rPr>
                <a:t>Assessment with a structured instrument (eg, AIMS, DISCUS) should be conducted at baseline and at a minimum of every 6 months in high-risk patients and every 12 months in other patients</a:t>
              </a:r>
            </a:p>
          </p:txBody>
        </p:sp>
        <p:sp>
          <p:nvSpPr>
            <p:cNvPr id="21" name="Rounded Rectangle 27">
              <a:extLst>
                <a:ext uri="{FF2B5EF4-FFF2-40B4-BE49-F238E27FC236}">
                  <a16:creationId xmlns:a16="http://schemas.microsoft.com/office/drawing/2014/main" id="{D6A6E5D4-71C1-F37B-C5F5-D8D36BD3FBCA}"/>
                </a:ext>
              </a:extLst>
            </p:cNvPr>
            <p:cNvSpPr>
              <a:spLocks/>
            </p:cNvSpPr>
            <p:nvPr/>
          </p:nvSpPr>
          <p:spPr>
            <a:xfrm>
              <a:off x="-5816195" y="2376468"/>
              <a:ext cx="5570673" cy="3804540"/>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a:spcAft>
                  <a:spcPts val="300"/>
                </a:spcAft>
                <a:buClr>
                  <a:srgbClr val="D59325"/>
                </a:buClr>
              </a:pPr>
              <a:r>
                <a:rPr lang="en-US" sz="1799" dirty="0">
                  <a:solidFill>
                    <a:schemeClr val="tx1"/>
                  </a:solidFill>
                </a:rPr>
                <a:t>A clinical assessment for TD should be performed at </a:t>
              </a:r>
              <a:r>
                <a:rPr lang="en-US" sz="1799" b="1" dirty="0">
                  <a:solidFill>
                    <a:schemeClr val="accent5">
                      <a:lumMod val="75000"/>
                    </a:schemeClr>
                  </a:solidFill>
                </a:rPr>
                <a:t>every clinical encounter</a:t>
              </a:r>
              <a:r>
                <a:rPr lang="en-US" sz="1799" dirty="0">
                  <a:solidFill>
                    <a:schemeClr val="accent5">
                      <a:lumMod val="75000"/>
                    </a:schemeClr>
                  </a:solidFill>
                </a:rPr>
                <a:t> </a:t>
              </a:r>
              <a:r>
                <a:rPr lang="en-US" sz="1799" dirty="0">
                  <a:solidFill>
                    <a:schemeClr val="tx1"/>
                  </a:solidFill>
                </a:rPr>
                <a:t>in all patients taking antipsychotics or other drugs with dopamine receptor blocking properties, regardless of the degree of risk for TD</a:t>
              </a:r>
            </a:p>
          </p:txBody>
        </p:sp>
      </p:grpSp>
      <p:sp>
        <p:nvSpPr>
          <p:cNvPr id="22" name="TextBox 21">
            <a:extLst>
              <a:ext uri="{FF2B5EF4-FFF2-40B4-BE49-F238E27FC236}">
                <a16:creationId xmlns:a16="http://schemas.microsoft.com/office/drawing/2014/main" id="{C4F412FF-5D3B-AE14-0273-02B810D42899}"/>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spcAft>
                <a:spcPts val="300"/>
              </a:spcAft>
              <a:defRPr/>
            </a:pPr>
            <a:r>
              <a:rPr lang="en-US" b="1" dirty="0">
                <a:latin typeface="+mn-lt"/>
              </a:rPr>
              <a:t>AIMS, Abnormal Involuntary Movement Scale; APA, American Psychiatric Association; DISCUS, Dyskinesia Identification System Condensed User Scale; TD, tardive dyskinesia</a:t>
            </a:r>
            <a:r>
              <a:rPr lang="en-US" b="1" dirty="0">
                <a:solidFill>
                  <a:srgbClr val="000000"/>
                </a:solidFill>
              </a:rPr>
              <a:t>. </a:t>
            </a:r>
          </a:p>
          <a:p>
            <a:pPr marL="0">
              <a:defRPr/>
            </a:pPr>
            <a:r>
              <a:rPr lang="en-US" b="1" dirty="0">
                <a:latin typeface="+mn-lt"/>
                <a:ea typeface="Calibri" panose="020F0502020204030204" pitchFamily="34" charset="0"/>
                <a:cs typeface="Times New Roman" panose="02020603050405020304" pitchFamily="18" charset="0"/>
              </a:rPr>
              <a:t>1. </a:t>
            </a:r>
            <a:r>
              <a:rPr lang="en-US" dirty="0">
                <a:latin typeface="+mn-lt"/>
              </a:rPr>
              <a:t>American Psychiatric Association. </a:t>
            </a:r>
            <a:r>
              <a:rPr lang="en-US" i="1" dirty="0">
                <a:latin typeface="+mn-lt"/>
              </a:rPr>
              <a:t>The American Psychiatric Association Practice Guideline for the Treatment of Patients With Schizophrenia</a:t>
            </a:r>
            <a:r>
              <a:rPr lang="en-US" dirty="0">
                <a:latin typeface="+mn-lt"/>
              </a:rPr>
              <a:t>. American Psychiatric Association; 2021. </a:t>
            </a:r>
            <a:br>
              <a:rPr lang="en-US" dirty="0">
                <a:latin typeface="+mn-lt"/>
              </a:rPr>
            </a:br>
            <a:r>
              <a:rPr lang="en-US" b="1" dirty="0">
                <a:latin typeface="+mn-lt"/>
              </a:rPr>
              <a:t>2. </a:t>
            </a:r>
            <a:r>
              <a:rPr lang="en-US" dirty="0">
                <a:latin typeface="+mn-lt"/>
              </a:rPr>
              <a:t>Caroff SN, et al. </a:t>
            </a:r>
            <a:r>
              <a:rPr lang="en-US" i="1" dirty="0">
                <a:latin typeface="+mn-lt"/>
              </a:rPr>
              <a:t>J Clin Psychiatry</a:t>
            </a:r>
            <a:r>
              <a:rPr lang="en-US" dirty="0">
                <a:latin typeface="+mn-lt"/>
              </a:rPr>
              <a:t>. 2020;81(2):19cs12983</a:t>
            </a:r>
            <a:r>
              <a:rPr lang="en-US" dirty="0"/>
              <a:t>.</a:t>
            </a:r>
          </a:p>
        </p:txBody>
      </p:sp>
    </p:spTree>
    <p:extLst>
      <p:ext uri="{BB962C8B-B14F-4D97-AF65-F5344CB8AC3E}">
        <p14:creationId xmlns:p14="http://schemas.microsoft.com/office/powerpoint/2010/main" val="25608427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 From the Moment You See or Speak With the Patient</a:t>
            </a:r>
          </a:p>
        </p:txBody>
      </p:sp>
      <p:sp>
        <p:nvSpPr>
          <p:cNvPr id="21" name="Slide Number Placeholder 20"/>
          <p:cNvSpPr>
            <a:spLocks noGrp="1"/>
          </p:cNvSpPr>
          <p:nvPr>
            <p:ph type="sldNum" sz="quarter" idx="4"/>
          </p:nvPr>
        </p:nvSpPr>
        <p:spPr/>
        <p:txBody>
          <a:bodyPr/>
          <a:lstStyle/>
          <a:p>
            <a:fld id="{F3C1FD0B-2342-48FB-A867-BE1FD0EAA53B}" type="slidenum">
              <a:rPr lang="en-US"/>
              <a:pPr/>
              <a:t>65</a:t>
            </a:fld>
            <a:endParaRPr lang="en-US" dirty="0"/>
          </a:p>
        </p:txBody>
      </p:sp>
      <p:sp>
        <p:nvSpPr>
          <p:cNvPr id="38" name="Text Placeholder 8"/>
          <p:cNvSpPr>
            <a:spLocks noGrp="1"/>
          </p:cNvSpPr>
          <p:nvPr>
            <p:ph type="body" sz="quarter" idx="10"/>
          </p:nvPr>
        </p:nvSpPr>
        <p:spPr/>
        <p:txBody>
          <a:bodyPr/>
          <a:lstStyle/>
          <a:p>
            <a:r>
              <a:rPr lang="en-US" dirty="0"/>
              <a:t>Screening and Treatment Guidelines</a:t>
            </a:r>
          </a:p>
        </p:txBody>
      </p:sp>
      <p:grpSp>
        <p:nvGrpSpPr>
          <p:cNvPr id="55" name="Group 54">
            <a:extLst>
              <a:ext uri="{FF2B5EF4-FFF2-40B4-BE49-F238E27FC236}">
                <a16:creationId xmlns:a16="http://schemas.microsoft.com/office/drawing/2014/main" id="{1F994DA8-3084-EC3C-2AEE-E81CA35D93B8}"/>
              </a:ext>
            </a:extLst>
          </p:cNvPr>
          <p:cNvGrpSpPr/>
          <p:nvPr/>
        </p:nvGrpSpPr>
        <p:grpSpPr>
          <a:xfrm>
            <a:off x="6159539" y="1701800"/>
            <a:ext cx="5392700" cy="1419780"/>
            <a:chOff x="6159539" y="1701800"/>
            <a:chExt cx="5392700" cy="1419780"/>
          </a:xfrm>
        </p:grpSpPr>
        <p:sp>
          <p:nvSpPr>
            <p:cNvPr id="66" name="Round Same Side Corner Rectangle 79">
              <a:extLst>
                <a:ext uri="{FF2B5EF4-FFF2-40B4-BE49-F238E27FC236}">
                  <a16:creationId xmlns:a16="http://schemas.microsoft.com/office/drawing/2014/main" id="{3214F017-447E-9C30-6C5D-341ACF9B4EB9}"/>
                </a:ext>
              </a:extLst>
            </p:cNvPr>
            <p:cNvSpPr/>
            <p:nvPr/>
          </p:nvSpPr>
          <p:spPr>
            <a:xfrm>
              <a:off x="6309026" y="1701800"/>
              <a:ext cx="5243213" cy="1419780"/>
            </a:xfrm>
            <a:prstGeom prst="round2SameRect">
              <a:avLst>
                <a:gd name="adj1" fmla="val 0"/>
                <a:gd name="adj2" fmla="val 0"/>
              </a:avLst>
            </a:pr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8497" tIns="68538" rIns="86314" bIns="68538" numCol="1" spcCol="1270" anchor="ctr" anchorCtr="0">
              <a:noAutofit/>
            </a:bodyPr>
            <a:lstStyle/>
            <a:p>
              <a:pPr defTabSz="1244227">
                <a:lnSpc>
                  <a:spcPct val="90000"/>
                </a:lnSpc>
                <a:spcBef>
                  <a:spcPct val="0"/>
                </a:spcBef>
                <a:spcAft>
                  <a:spcPts val="300"/>
                </a:spcAft>
              </a:pPr>
              <a:r>
                <a:rPr lang="en-US" sz="1300" b="1" dirty="0">
                  <a:solidFill>
                    <a:schemeClr val="bg1"/>
                  </a:solidFill>
                </a:rPr>
                <a:t>Ask patient about teeth and dentures to rule out other forms of dyskinesia that are not related to TD</a:t>
              </a:r>
            </a:p>
          </p:txBody>
        </p:sp>
        <p:sp>
          <p:nvSpPr>
            <p:cNvPr id="67" name="Freeform 8">
              <a:extLst>
                <a:ext uri="{FF2B5EF4-FFF2-40B4-BE49-F238E27FC236}">
                  <a16:creationId xmlns:a16="http://schemas.microsoft.com/office/drawing/2014/main" id="{A6962EC3-7AB9-32E6-564B-EAFAE72DAE00}"/>
                </a:ext>
              </a:extLst>
            </p:cNvPr>
            <p:cNvSpPr>
              <a:spLocks noChangeAspect="1" noEditPoints="1"/>
            </p:cNvSpPr>
            <p:nvPr/>
          </p:nvSpPr>
          <p:spPr bwMode="auto">
            <a:xfrm>
              <a:off x="6159539" y="2018498"/>
              <a:ext cx="597880" cy="786384"/>
            </a:xfrm>
            <a:custGeom>
              <a:avLst/>
              <a:gdLst>
                <a:gd name="T0" fmla="*/ 132 w 132"/>
                <a:gd name="T1" fmla="*/ 138 h 171"/>
                <a:gd name="T2" fmla="*/ 114 w 132"/>
                <a:gd name="T3" fmla="*/ 138 h 171"/>
                <a:gd name="T4" fmla="*/ 114 w 132"/>
                <a:gd name="T5" fmla="*/ 171 h 171"/>
                <a:gd name="T6" fmla="*/ 68 w 132"/>
                <a:gd name="T7" fmla="*/ 171 h 171"/>
                <a:gd name="T8" fmla="*/ 68 w 132"/>
                <a:gd name="T9" fmla="*/ 138 h 171"/>
                <a:gd name="T10" fmla="*/ 0 w 132"/>
                <a:gd name="T11" fmla="*/ 138 h 171"/>
                <a:gd name="T12" fmla="*/ 0 w 132"/>
                <a:gd name="T13" fmla="*/ 104 h 171"/>
                <a:gd name="T14" fmla="*/ 71 w 132"/>
                <a:gd name="T15" fmla="*/ 0 h 171"/>
                <a:gd name="T16" fmla="*/ 114 w 132"/>
                <a:gd name="T17" fmla="*/ 0 h 171"/>
                <a:gd name="T18" fmla="*/ 114 w 132"/>
                <a:gd name="T19" fmla="*/ 104 h 171"/>
                <a:gd name="T20" fmla="*/ 132 w 132"/>
                <a:gd name="T21" fmla="*/ 104 h 171"/>
                <a:gd name="T22" fmla="*/ 132 w 132"/>
                <a:gd name="T23" fmla="*/ 138 h 171"/>
                <a:gd name="T24" fmla="*/ 68 w 132"/>
                <a:gd name="T25" fmla="*/ 104 h 171"/>
                <a:gd name="T26" fmla="*/ 68 w 132"/>
                <a:gd name="T27" fmla="*/ 84 h 171"/>
                <a:gd name="T28" fmla="*/ 68 w 132"/>
                <a:gd name="T29" fmla="*/ 69 h 171"/>
                <a:gd name="T30" fmla="*/ 69 w 132"/>
                <a:gd name="T31" fmla="*/ 59 h 171"/>
                <a:gd name="T32" fmla="*/ 68 w 132"/>
                <a:gd name="T33" fmla="*/ 59 h 171"/>
                <a:gd name="T34" fmla="*/ 59 w 132"/>
                <a:gd name="T35" fmla="*/ 75 h 171"/>
                <a:gd name="T36" fmla="*/ 40 w 132"/>
                <a:gd name="T37" fmla="*/ 104 h 171"/>
                <a:gd name="T38" fmla="*/ 68 w 132"/>
                <a:gd name="T39" fmla="*/ 10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 h="171">
                  <a:moveTo>
                    <a:pt x="132" y="138"/>
                  </a:moveTo>
                  <a:cubicBezTo>
                    <a:pt x="114" y="138"/>
                    <a:pt x="114" y="138"/>
                    <a:pt x="114" y="138"/>
                  </a:cubicBezTo>
                  <a:cubicBezTo>
                    <a:pt x="114" y="171"/>
                    <a:pt x="114" y="171"/>
                    <a:pt x="114" y="171"/>
                  </a:cubicBezTo>
                  <a:cubicBezTo>
                    <a:pt x="68" y="171"/>
                    <a:pt x="68" y="171"/>
                    <a:pt x="68" y="171"/>
                  </a:cubicBezTo>
                  <a:cubicBezTo>
                    <a:pt x="68" y="138"/>
                    <a:pt x="68" y="138"/>
                    <a:pt x="68" y="138"/>
                  </a:cubicBezTo>
                  <a:cubicBezTo>
                    <a:pt x="0" y="138"/>
                    <a:pt x="0" y="138"/>
                    <a:pt x="0" y="138"/>
                  </a:cubicBezTo>
                  <a:cubicBezTo>
                    <a:pt x="0" y="104"/>
                    <a:pt x="0" y="104"/>
                    <a:pt x="0" y="104"/>
                  </a:cubicBezTo>
                  <a:cubicBezTo>
                    <a:pt x="71" y="0"/>
                    <a:pt x="71" y="0"/>
                    <a:pt x="71" y="0"/>
                  </a:cubicBezTo>
                  <a:cubicBezTo>
                    <a:pt x="114" y="0"/>
                    <a:pt x="114" y="0"/>
                    <a:pt x="114" y="0"/>
                  </a:cubicBezTo>
                  <a:cubicBezTo>
                    <a:pt x="114" y="104"/>
                    <a:pt x="114" y="104"/>
                    <a:pt x="114" y="104"/>
                  </a:cubicBezTo>
                  <a:cubicBezTo>
                    <a:pt x="132" y="104"/>
                    <a:pt x="132" y="104"/>
                    <a:pt x="132" y="104"/>
                  </a:cubicBezTo>
                  <a:lnTo>
                    <a:pt x="132" y="138"/>
                  </a:lnTo>
                  <a:close/>
                  <a:moveTo>
                    <a:pt x="68" y="104"/>
                  </a:moveTo>
                  <a:cubicBezTo>
                    <a:pt x="68" y="84"/>
                    <a:pt x="68" y="84"/>
                    <a:pt x="68" y="84"/>
                  </a:cubicBezTo>
                  <a:cubicBezTo>
                    <a:pt x="68" y="80"/>
                    <a:pt x="68" y="75"/>
                    <a:pt x="68" y="69"/>
                  </a:cubicBezTo>
                  <a:cubicBezTo>
                    <a:pt x="69" y="62"/>
                    <a:pt x="69" y="59"/>
                    <a:pt x="69" y="59"/>
                  </a:cubicBezTo>
                  <a:cubicBezTo>
                    <a:pt x="68" y="59"/>
                    <a:pt x="68" y="59"/>
                    <a:pt x="68" y="59"/>
                  </a:cubicBezTo>
                  <a:cubicBezTo>
                    <a:pt x="65" y="65"/>
                    <a:pt x="62" y="70"/>
                    <a:pt x="59" y="75"/>
                  </a:cubicBezTo>
                  <a:cubicBezTo>
                    <a:pt x="40" y="104"/>
                    <a:pt x="40" y="104"/>
                    <a:pt x="40" y="104"/>
                  </a:cubicBezTo>
                  <a:lnTo>
                    <a:pt x="68" y="10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68" name="Group 67">
            <a:extLst>
              <a:ext uri="{FF2B5EF4-FFF2-40B4-BE49-F238E27FC236}">
                <a16:creationId xmlns:a16="http://schemas.microsoft.com/office/drawing/2014/main" id="{155A01A1-8731-AC91-4033-0C8B27837274}"/>
              </a:ext>
            </a:extLst>
          </p:cNvPr>
          <p:cNvGrpSpPr/>
          <p:nvPr/>
        </p:nvGrpSpPr>
        <p:grpSpPr>
          <a:xfrm>
            <a:off x="6229418" y="3184481"/>
            <a:ext cx="5322820" cy="1419780"/>
            <a:chOff x="6229418" y="3184481"/>
            <a:chExt cx="5322820" cy="1419780"/>
          </a:xfrm>
        </p:grpSpPr>
        <p:sp>
          <p:nvSpPr>
            <p:cNvPr id="69" name="Round Same Side Corner Rectangle 83">
              <a:extLst>
                <a:ext uri="{FF2B5EF4-FFF2-40B4-BE49-F238E27FC236}">
                  <a16:creationId xmlns:a16="http://schemas.microsoft.com/office/drawing/2014/main" id="{7A377DE3-09B8-38A9-C2AA-9AA1A09FCBA8}"/>
                </a:ext>
              </a:extLst>
            </p:cNvPr>
            <p:cNvSpPr/>
            <p:nvPr/>
          </p:nvSpPr>
          <p:spPr>
            <a:xfrm>
              <a:off x="6308903" y="3184481"/>
              <a:ext cx="5243335" cy="1419780"/>
            </a:xfrm>
            <a:prstGeom prst="round2SameRect">
              <a:avLst>
                <a:gd name="adj1" fmla="val 0"/>
                <a:gd name="adj2" fmla="val 0"/>
              </a:avLst>
            </a:pr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8497" tIns="68538" rIns="86314" bIns="68538" numCol="1" spcCol="1270" anchor="ctr" anchorCtr="0">
              <a:noAutofit/>
            </a:bodyPr>
            <a:lstStyle/>
            <a:p>
              <a:pPr defTabSz="1244227">
                <a:lnSpc>
                  <a:spcPct val="90000"/>
                </a:lnSpc>
                <a:spcBef>
                  <a:spcPct val="0"/>
                </a:spcBef>
                <a:spcAft>
                  <a:spcPts val="300"/>
                </a:spcAft>
              </a:pPr>
              <a:r>
                <a:rPr lang="en-US" sz="1300" b="1" dirty="0">
                  <a:solidFill>
                    <a:schemeClr val="bg1"/>
                  </a:solidFill>
                </a:rPr>
                <a:t>Use activation maneuvers to uncover movements</a:t>
              </a:r>
            </a:p>
            <a:p>
              <a:pPr marL="228531" indent="-228531" defTabSz="1244227">
                <a:lnSpc>
                  <a:spcPct val="90000"/>
                </a:lnSpc>
                <a:spcBef>
                  <a:spcPct val="0"/>
                </a:spcBef>
                <a:spcAft>
                  <a:spcPts val="300"/>
                </a:spcAft>
                <a:buFont typeface="Arial" panose="020B0604020202020204" pitchFamily="34" charset="0"/>
                <a:buChar char="•"/>
              </a:pPr>
              <a:r>
                <a:rPr lang="en-US" sz="1300" dirty="0">
                  <a:solidFill>
                    <a:schemeClr val="bg1"/>
                  </a:solidFill>
                </a:rPr>
                <a:t>Example: finger tapping</a:t>
              </a:r>
            </a:p>
            <a:p>
              <a:pPr marL="476107" lvl="1" indent="-228531" defTabSz="1244227">
                <a:lnSpc>
                  <a:spcPct val="90000"/>
                </a:lnSpc>
                <a:spcBef>
                  <a:spcPct val="0"/>
                </a:spcBef>
                <a:spcAft>
                  <a:spcPts val="300"/>
                </a:spcAft>
                <a:buFont typeface="Arial Narrow" panose="020B0606020202030204" pitchFamily="34" charset="0"/>
                <a:buChar char="–"/>
              </a:pPr>
              <a:r>
                <a:rPr lang="en-US" sz="1300" dirty="0">
                  <a:solidFill>
                    <a:schemeClr val="bg1"/>
                  </a:solidFill>
                </a:rPr>
                <a:t>One hand at a time, ask patient to tap finger to thumb rapidly for 15 seconds </a:t>
              </a:r>
            </a:p>
            <a:p>
              <a:pPr marL="228531" indent="-228531" defTabSz="1244227">
                <a:lnSpc>
                  <a:spcPct val="90000"/>
                </a:lnSpc>
                <a:spcBef>
                  <a:spcPct val="0"/>
                </a:spcBef>
                <a:spcAft>
                  <a:spcPts val="300"/>
                </a:spcAft>
                <a:buFont typeface="Arial" panose="020B0604020202020204" pitchFamily="34" charset="0"/>
                <a:buChar char="•"/>
              </a:pPr>
              <a:r>
                <a:rPr lang="en-US" sz="1300" dirty="0">
                  <a:solidFill>
                    <a:schemeClr val="bg1"/>
                  </a:solidFill>
                </a:rPr>
                <a:t>Observe unsuppressed leg and facial movement</a:t>
              </a:r>
            </a:p>
          </p:txBody>
        </p:sp>
        <p:sp>
          <p:nvSpPr>
            <p:cNvPr id="70" name="Freeform 9">
              <a:extLst>
                <a:ext uri="{FF2B5EF4-FFF2-40B4-BE49-F238E27FC236}">
                  <a16:creationId xmlns:a16="http://schemas.microsoft.com/office/drawing/2014/main" id="{5E0DA9CC-0B30-F9FA-5FB4-3B4E4525610C}"/>
                </a:ext>
              </a:extLst>
            </p:cNvPr>
            <p:cNvSpPr>
              <a:spLocks noChangeAspect="1"/>
            </p:cNvSpPr>
            <p:nvPr/>
          </p:nvSpPr>
          <p:spPr bwMode="auto">
            <a:xfrm>
              <a:off x="6229418" y="3501179"/>
              <a:ext cx="528001" cy="786384"/>
            </a:xfrm>
            <a:custGeom>
              <a:avLst/>
              <a:gdLst>
                <a:gd name="T0" fmla="*/ 67 w 119"/>
                <a:gd name="T1" fmla="*/ 59 h 174"/>
                <a:gd name="T2" fmla="*/ 94 w 119"/>
                <a:gd name="T3" fmla="*/ 66 h 174"/>
                <a:gd name="T4" fmla="*/ 112 w 119"/>
                <a:gd name="T5" fmla="*/ 85 h 174"/>
                <a:gd name="T6" fmla="*/ 119 w 119"/>
                <a:gd name="T7" fmla="*/ 114 h 174"/>
                <a:gd name="T8" fmla="*/ 101 w 119"/>
                <a:gd name="T9" fmla="*/ 158 h 174"/>
                <a:gd name="T10" fmla="*/ 49 w 119"/>
                <a:gd name="T11" fmla="*/ 174 h 174"/>
                <a:gd name="T12" fmla="*/ 0 w 119"/>
                <a:gd name="T13" fmla="*/ 164 h 174"/>
                <a:gd name="T14" fmla="*/ 0 w 119"/>
                <a:gd name="T15" fmla="*/ 126 h 174"/>
                <a:gd name="T16" fmla="*/ 23 w 119"/>
                <a:gd name="T17" fmla="*/ 134 h 174"/>
                <a:gd name="T18" fmla="*/ 45 w 119"/>
                <a:gd name="T19" fmla="*/ 137 h 174"/>
                <a:gd name="T20" fmla="*/ 65 w 119"/>
                <a:gd name="T21" fmla="*/ 132 h 174"/>
                <a:gd name="T22" fmla="*/ 72 w 119"/>
                <a:gd name="T23" fmla="*/ 116 h 174"/>
                <a:gd name="T24" fmla="*/ 65 w 119"/>
                <a:gd name="T25" fmla="*/ 100 h 174"/>
                <a:gd name="T26" fmla="*/ 44 w 119"/>
                <a:gd name="T27" fmla="*/ 95 h 174"/>
                <a:gd name="T28" fmla="*/ 20 w 119"/>
                <a:gd name="T29" fmla="*/ 99 h 174"/>
                <a:gd name="T30" fmla="*/ 3 w 119"/>
                <a:gd name="T31" fmla="*/ 91 h 174"/>
                <a:gd name="T32" fmla="*/ 9 w 119"/>
                <a:gd name="T33" fmla="*/ 0 h 174"/>
                <a:gd name="T34" fmla="*/ 107 w 119"/>
                <a:gd name="T35" fmla="*/ 0 h 174"/>
                <a:gd name="T36" fmla="*/ 107 w 119"/>
                <a:gd name="T37" fmla="*/ 39 h 174"/>
                <a:gd name="T38" fmla="*/ 49 w 119"/>
                <a:gd name="T39" fmla="*/ 39 h 174"/>
                <a:gd name="T40" fmla="*/ 47 w 119"/>
                <a:gd name="T41" fmla="*/ 61 h 174"/>
                <a:gd name="T42" fmla="*/ 60 w 119"/>
                <a:gd name="T43" fmla="*/ 59 h 174"/>
                <a:gd name="T44" fmla="*/ 67 w 119"/>
                <a:gd name="T45" fmla="*/ 5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9" h="174">
                  <a:moveTo>
                    <a:pt x="67" y="59"/>
                  </a:moveTo>
                  <a:cubicBezTo>
                    <a:pt x="77" y="59"/>
                    <a:pt x="86" y="61"/>
                    <a:pt x="94" y="66"/>
                  </a:cubicBezTo>
                  <a:cubicBezTo>
                    <a:pt x="101" y="71"/>
                    <a:pt x="108" y="77"/>
                    <a:pt x="112" y="85"/>
                  </a:cubicBezTo>
                  <a:cubicBezTo>
                    <a:pt x="116" y="94"/>
                    <a:pt x="119" y="103"/>
                    <a:pt x="119" y="114"/>
                  </a:cubicBezTo>
                  <a:cubicBezTo>
                    <a:pt x="119" y="133"/>
                    <a:pt x="113" y="148"/>
                    <a:pt x="101" y="158"/>
                  </a:cubicBezTo>
                  <a:cubicBezTo>
                    <a:pt x="90" y="169"/>
                    <a:pt x="72" y="174"/>
                    <a:pt x="49" y="174"/>
                  </a:cubicBezTo>
                  <a:cubicBezTo>
                    <a:pt x="29" y="174"/>
                    <a:pt x="13" y="171"/>
                    <a:pt x="0" y="164"/>
                  </a:cubicBezTo>
                  <a:cubicBezTo>
                    <a:pt x="0" y="126"/>
                    <a:pt x="0" y="126"/>
                    <a:pt x="0" y="126"/>
                  </a:cubicBezTo>
                  <a:cubicBezTo>
                    <a:pt x="7" y="130"/>
                    <a:pt x="15" y="132"/>
                    <a:pt x="23" y="134"/>
                  </a:cubicBezTo>
                  <a:cubicBezTo>
                    <a:pt x="32" y="136"/>
                    <a:pt x="39" y="137"/>
                    <a:pt x="45" y="137"/>
                  </a:cubicBezTo>
                  <a:cubicBezTo>
                    <a:pt x="54" y="137"/>
                    <a:pt x="60" y="135"/>
                    <a:pt x="65" y="132"/>
                  </a:cubicBezTo>
                  <a:cubicBezTo>
                    <a:pt x="70" y="128"/>
                    <a:pt x="72" y="123"/>
                    <a:pt x="72" y="116"/>
                  </a:cubicBezTo>
                  <a:cubicBezTo>
                    <a:pt x="72" y="109"/>
                    <a:pt x="70" y="104"/>
                    <a:pt x="65" y="100"/>
                  </a:cubicBezTo>
                  <a:cubicBezTo>
                    <a:pt x="60" y="97"/>
                    <a:pt x="53" y="95"/>
                    <a:pt x="44" y="95"/>
                  </a:cubicBezTo>
                  <a:cubicBezTo>
                    <a:pt x="36" y="95"/>
                    <a:pt x="28" y="96"/>
                    <a:pt x="20" y="99"/>
                  </a:cubicBezTo>
                  <a:cubicBezTo>
                    <a:pt x="3" y="91"/>
                    <a:pt x="3" y="91"/>
                    <a:pt x="3" y="91"/>
                  </a:cubicBezTo>
                  <a:cubicBezTo>
                    <a:pt x="9" y="0"/>
                    <a:pt x="9" y="0"/>
                    <a:pt x="9" y="0"/>
                  </a:cubicBezTo>
                  <a:cubicBezTo>
                    <a:pt x="107" y="0"/>
                    <a:pt x="107" y="0"/>
                    <a:pt x="107" y="0"/>
                  </a:cubicBezTo>
                  <a:cubicBezTo>
                    <a:pt x="107" y="39"/>
                    <a:pt x="107" y="39"/>
                    <a:pt x="107" y="39"/>
                  </a:cubicBezTo>
                  <a:cubicBezTo>
                    <a:pt x="49" y="39"/>
                    <a:pt x="49" y="39"/>
                    <a:pt x="49" y="39"/>
                  </a:cubicBezTo>
                  <a:cubicBezTo>
                    <a:pt x="47" y="61"/>
                    <a:pt x="47" y="61"/>
                    <a:pt x="47" y="61"/>
                  </a:cubicBezTo>
                  <a:cubicBezTo>
                    <a:pt x="53" y="60"/>
                    <a:pt x="57" y="59"/>
                    <a:pt x="60" y="59"/>
                  </a:cubicBezTo>
                  <a:cubicBezTo>
                    <a:pt x="62" y="59"/>
                    <a:pt x="65" y="59"/>
                    <a:pt x="67" y="5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71" name="Group 70">
            <a:extLst>
              <a:ext uri="{FF2B5EF4-FFF2-40B4-BE49-F238E27FC236}">
                <a16:creationId xmlns:a16="http://schemas.microsoft.com/office/drawing/2014/main" id="{36E4BF0B-4070-A2E7-CEE1-AC851F07E66F}"/>
              </a:ext>
            </a:extLst>
          </p:cNvPr>
          <p:cNvGrpSpPr/>
          <p:nvPr/>
        </p:nvGrpSpPr>
        <p:grpSpPr>
          <a:xfrm>
            <a:off x="6204725" y="4676148"/>
            <a:ext cx="5347514" cy="1419780"/>
            <a:chOff x="6204725" y="4676148"/>
            <a:chExt cx="5347514" cy="1419780"/>
          </a:xfrm>
        </p:grpSpPr>
        <p:sp>
          <p:nvSpPr>
            <p:cNvPr id="72" name="Round Same Side Corner Rectangle 87">
              <a:extLst>
                <a:ext uri="{FF2B5EF4-FFF2-40B4-BE49-F238E27FC236}">
                  <a16:creationId xmlns:a16="http://schemas.microsoft.com/office/drawing/2014/main" id="{4EE35CBC-2E96-1675-B983-E059C0247215}"/>
                </a:ext>
              </a:extLst>
            </p:cNvPr>
            <p:cNvSpPr/>
            <p:nvPr/>
          </p:nvSpPr>
          <p:spPr>
            <a:xfrm>
              <a:off x="6314122" y="4676148"/>
              <a:ext cx="5238117" cy="1419780"/>
            </a:xfrm>
            <a:prstGeom prst="round2SameRect">
              <a:avLst>
                <a:gd name="adj1" fmla="val 0"/>
                <a:gd name="adj2" fmla="val 0"/>
              </a:avLst>
            </a:pr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8497" tIns="68538" rIns="86314" bIns="68538" numCol="1" spcCol="1270" anchor="ctr" anchorCtr="0">
              <a:noAutofit/>
            </a:bodyPr>
            <a:lstStyle/>
            <a:p>
              <a:pPr defTabSz="1244227">
                <a:lnSpc>
                  <a:spcPct val="90000"/>
                </a:lnSpc>
                <a:spcBef>
                  <a:spcPct val="0"/>
                </a:spcBef>
                <a:spcAft>
                  <a:spcPts val="300"/>
                </a:spcAft>
              </a:pPr>
              <a:r>
                <a:rPr lang="en-US" sz="1300" b="1" dirty="0">
                  <a:solidFill>
                    <a:schemeClr val="bg1"/>
                  </a:solidFill>
                </a:rPr>
                <a:t>Allow patient to sit in a firm chair without armrests</a:t>
              </a:r>
            </a:p>
            <a:p>
              <a:pPr marL="228531" indent="-228531" defTabSz="1244227">
                <a:lnSpc>
                  <a:spcPct val="90000"/>
                </a:lnSpc>
                <a:spcBef>
                  <a:spcPct val="0"/>
                </a:spcBef>
                <a:spcAft>
                  <a:spcPts val="300"/>
                </a:spcAft>
                <a:buFont typeface="Arial" panose="020B0604020202020204" pitchFamily="34" charset="0"/>
                <a:buChar char="•"/>
              </a:pPr>
              <a:r>
                <a:rPr lang="en-US" sz="1300" dirty="0">
                  <a:solidFill>
                    <a:schemeClr val="bg1"/>
                  </a:solidFill>
                </a:rPr>
                <a:t>Arm support may mask involuntary movements</a:t>
              </a:r>
            </a:p>
          </p:txBody>
        </p:sp>
        <p:sp>
          <p:nvSpPr>
            <p:cNvPr id="73" name="Freeform 10">
              <a:extLst>
                <a:ext uri="{FF2B5EF4-FFF2-40B4-BE49-F238E27FC236}">
                  <a16:creationId xmlns:a16="http://schemas.microsoft.com/office/drawing/2014/main" id="{91D7B8B0-C97B-28A7-E250-0529A0C53F08}"/>
                </a:ext>
              </a:extLst>
            </p:cNvPr>
            <p:cNvSpPr>
              <a:spLocks noChangeAspect="1" noEditPoints="1"/>
            </p:cNvSpPr>
            <p:nvPr/>
          </p:nvSpPr>
          <p:spPr bwMode="auto">
            <a:xfrm>
              <a:off x="6204725" y="4992846"/>
              <a:ext cx="552694" cy="786384"/>
            </a:xfrm>
            <a:custGeom>
              <a:avLst/>
              <a:gdLst>
                <a:gd name="T0" fmla="*/ 0 w 125"/>
                <a:gd name="T1" fmla="*/ 101 h 176"/>
                <a:gd name="T2" fmla="*/ 10 w 125"/>
                <a:gd name="T3" fmla="*/ 43 h 176"/>
                <a:gd name="T4" fmla="*/ 40 w 125"/>
                <a:gd name="T5" fmla="*/ 10 h 176"/>
                <a:gd name="T6" fmla="*/ 90 w 125"/>
                <a:gd name="T7" fmla="*/ 0 h 176"/>
                <a:gd name="T8" fmla="*/ 114 w 125"/>
                <a:gd name="T9" fmla="*/ 2 h 176"/>
                <a:gd name="T10" fmla="*/ 114 w 125"/>
                <a:gd name="T11" fmla="*/ 38 h 176"/>
                <a:gd name="T12" fmla="*/ 89 w 125"/>
                <a:gd name="T13" fmla="*/ 36 h 176"/>
                <a:gd name="T14" fmla="*/ 54 w 125"/>
                <a:gd name="T15" fmla="*/ 46 h 176"/>
                <a:gd name="T16" fmla="*/ 42 w 125"/>
                <a:gd name="T17" fmla="*/ 79 h 176"/>
                <a:gd name="T18" fmla="*/ 43 w 125"/>
                <a:gd name="T19" fmla="*/ 79 h 176"/>
                <a:gd name="T20" fmla="*/ 77 w 125"/>
                <a:gd name="T21" fmla="*/ 59 h 176"/>
                <a:gd name="T22" fmla="*/ 112 w 125"/>
                <a:gd name="T23" fmla="*/ 74 h 176"/>
                <a:gd name="T24" fmla="*/ 125 w 125"/>
                <a:gd name="T25" fmla="*/ 115 h 176"/>
                <a:gd name="T26" fmla="*/ 109 w 125"/>
                <a:gd name="T27" fmla="*/ 159 h 176"/>
                <a:gd name="T28" fmla="*/ 64 w 125"/>
                <a:gd name="T29" fmla="*/ 176 h 176"/>
                <a:gd name="T30" fmla="*/ 17 w 125"/>
                <a:gd name="T31" fmla="*/ 156 h 176"/>
                <a:gd name="T32" fmla="*/ 0 w 125"/>
                <a:gd name="T33" fmla="*/ 101 h 176"/>
                <a:gd name="T34" fmla="*/ 63 w 125"/>
                <a:gd name="T35" fmla="*/ 139 h 176"/>
                <a:gd name="T36" fmla="*/ 75 w 125"/>
                <a:gd name="T37" fmla="*/ 133 h 176"/>
                <a:gd name="T38" fmla="*/ 80 w 125"/>
                <a:gd name="T39" fmla="*/ 116 h 176"/>
                <a:gd name="T40" fmla="*/ 64 w 125"/>
                <a:gd name="T41" fmla="*/ 95 h 176"/>
                <a:gd name="T42" fmla="*/ 51 w 125"/>
                <a:gd name="T43" fmla="*/ 100 h 176"/>
                <a:gd name="T44" fmla="*/ 46 w 125"/>
                <a:gd name="T45" fmla="*/ 113 h 176"/>
                <a:gd name="T46" fmla="*/ 51 w 125"/>
                <a:gd name="T47" fmla="*/ 132 h 176"/>
                <a:gd name="T48" fmla="*/ 63 w 125"/>
                <a:gd name="T49" fmla="*/ 13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5" h="176">
                  <a:moveTo>
                    <a:pt x="0" y="101"/>
                  </a:moveTo>
                  <a:cubicBezTo>
                    <a:pt x="0" y="77"/>
                    <a:pt x="3" y="58"/>
                    <a:pt x="10" y="43"/>
                  </a:cubicBezTo>
                  <a:cubicBezTo>
                    <a:pt x="17" y="28"/>
                    <a:pt x="27" y="17"/>
                    <a:pt x="40" y="10"/>
                  </a:cubicBezTo>
                  <a:cubicBezTo>
                    <a:pt x="54" y="3"/>
                    <a:pt x="70" y="0"/>
                    <a:pt x="90" y="0"/>
                  </a:cubicBezTo>
                  <a:cubicBezTo>
                    <a:pt x="97" y="0"/>
                    <a:pt x="105" y="0"/>
                    <a:pt x="114" y="2"/>
                  </a:cubicBezTo>
                  <a:cubicBezTo>
                    <a:pt x="114" y="38"/>
                    <a:pt x="114" y="38"/>
                    <a:pt x="114" y="38"/>
                  </a:cubicBezTo>
                  <a:cubicBezTo>
                    <a:pt x="106" y="36"/>
                    <a:pt x="98" y="36"/>
                    <a:pt x="89" y="36"/>
                  </a:cubicBezTo>
                  <a:cubicBezTo>
                    <a:pt x="73" y="36"/>
                    <a:pt x="62" y="39"/>
                    <a:pt x="54" y="46"/>
                  </a:cubicBezTo>
                  <a:cubicBezTo>
                    <a:pt x="46" y="53"/>
                    <a:pt x="42" y="64"/>
                    <a:pt x="42" y="79"/>
                  </a:cubicBezTo>
                  <a:cubicBezTo>
                    <a:pt x="43" y="79"/>
                    <a:pt x="43" y="79"/>
                    <a:pt x="43" y="79"/>
                  </a:cubicBezTo>
                  <a:cubicBezTo>
                    <a:pt x="50" y="66"/>
                    <a:pt x="61" y="59"/>
                    <a:pt x="77" y="59"/>
                  </a:cubicBezTo>
                  <a:cubicBezTo>
                    <a:pt x="92" y="59"/>
                    <a:pt x="104" y="64"/>
                    <a:pt x="112" y="74"/>
                  </a:cubicBezTo>
                  <a:cubicBezTo>
                    <a:pt x="121" y="84"/>
                    <a:pt x="125" y="97"/>
                    <a:pt x="125" y="115"/>
                  </a:cubicBezTo>
                  <a:cubicBezTo>
                    <a:pt x="125" y="134"/>
                    <a:pt x="120" y="148"/>
                    <a:pt x="109" y="159"/>
                  </a:cubicBezTo>
                  <a:cubicBezTo>
                    <a:pt x="98" y="170"/>
                    <a:pt x="83" y="176"/>
                    <a:pt x="64" y="176"/>
                  </a:cubicBezTo>
                  <a:cubicBezTo>
                    <a:pt x="44" y="176"/>
                    <a:pt x="28" y="169"/>
                    <a:pt x="17" y="156"/>
                  </a:cubicBezTo>
                  <a:cubicBezTo>
                    <a:pt x="6" y="143"/>
                    <a:pt x="0" y="125"/>
                    <a:pt x="0" y="101"/>
                  </a:cubicBezTo>
                  <a:close/>
                  <a:moveTo>
                    <a:pt x="63" y="139"/>
                  </a:moveTo>
                  <a:cubicBezTo>
                    <a:pt x="68" y="139"/>
                    <a:pt x="72" y="137"/>
                    <a:pt x="75" y="133"/>
                  </a:cubicBezTo>
                  <a:cubicBezTo>
                    <a:pt x="78" y="130"/>
                    <a:pt x="80" y="124"/>
                    <a:pt x="80" y="116"/>
                  </a:cubicBezTo>
                  <a:cubicBezTo>
                    <a:pt x="80" y="102"/>
                    <a:pt x="75" y="95"/>
                    <a:pt x="64" y="95"/>
                  </a:cubicBezTo>
                  <a:cubicBezTo>
                    <a:pt x="59" y="95"/>
                    <a:pt x="54" y="97"/>
                    <a:pt x="51" y="100"/>
                  </a:cubicBezTo>
                  <a:cubicBezTo>
                    <a:pt x="48" y="104"/>
                    <a:pt x="46" y="108"/>
                    <a:pt x="46" y="113"/>
                  </a:cubicBezTo>
                  <a:cubicBezTo>
                    <a:pt x="46" y="121"/>
                    <a:pt x="48" y="127"/>
                    <a:pt x="51" y="132"/>
                  </a:cubicBezTo>
                  <a:cubicBezTo>
                    <a:pt x="54" y="137"/>
                    <a:pt x="58" y="139"/>
                    <a:pt x="63" y="1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77" name="TextBox 76">
            <a:extLst>
              <a:ext uri="{FF2B5EF4-FFF2-40B4-BE49-F238E27FC236}">
                <a16:creationId xmlns:a16="http://schemas.microsoft.com/office/drawing/2014/main" id="{3CB16F37-38D2-3B15-9C6B-9898CC35942E}"/>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dirty="0">
                <a:latin typeface="+mn-lt"/>
                <a:cs typeface="Arial" panose="020B0604020202020204" pitchFamily="34" charset="0"/>
              </a:rPr>
              <a:t>Rush JA, et al. </a:t>
            </a:r>
            <a:r>
              <a:rPr lang="en-US" i="1" dirty="0">
                <a:latin typeface="+mn-lt"/>
                <a:cs typeface="Arial" panose="020B0604020202020204" pitchFamily="34" charset="0"/>
              </a:rPr>
              <a:t>Handbook of Psychiatric Measures</a:t>
            </a:r>
            <a:r>
              <a:rPr lang="en-US" dirty="0">
                <a:latin typeface="+mn-lt"/>
                <a:cs typeface="Arial" panose="020B0604020202020204" pitchFamily="34" charset="0"/>
              </a:rPr>
              <a:t>. 2nd ed. American Psychiatric Association; 2000:166-168</a:t>
            </a:r>
            <a:r>
              <a:rPr lang="en-US" dirty="0"/>
              <a:t>.</a:t>
            </a:r>
          </a:p>
        </p:txBody>
      </p:sp>
      <p:grpSp>
        <p:nvGrpSpPr>
          <p:cNvPr id="78" name="Group 77">
            <a:extLst>
              <a:ext uri="{FF2B5EF4-FFF2-40B4-BE49-F238E27FC236}">
                <a16:creationId xmlns:a16="http://schemas.microsoft.com/office/drawing/2014/main" id="{84382D90-B5C0-F7BB-0F22-0CFB84364DB8}"/>
              </a:ext>
            </a:extLst>
          </p:cNvPr>
          <p:cNvGrpSpPr/>
          <p:nvPr/>
        </p:nvGrpSpPr>
        <p:grpSpPr>
          <a:xfrm>
            <a:off x="848384" y="1701800"/>
            <a:ext cx="5372852" cy="1419780"/>
            <a:chOff x="848384" y="1701800"/>
            <a:chExt cx="5372852" cy="1419780"/>
          </a:xfrm>
        </p:grpSpPr>
        <p:sp>
          <p:nvSpPr>
            <p:cNvPr id="79" name="Round Same Side Corner Rectangle 71">
              <a:extLst>
                <a:ext uri="{FF2B5EF4-FFF2-40B4-BE49-F238E27FC236}">
                  <a16:creationId xmlns:a16="http://schemas.microsoft.com/office/drawing/2014/main" id="{DBA8100E-A6AA-9C49-0D70-7C359693501D}"/>
                </a:ext>
              </a:extLst>
            </p:cNvPr>
            <p:cNvSpPr/>
            <p:nvPr/>
          </p:nvSpPr>
          <p:spPr>
            <a:xfrm>
              <a:off x="978023" y="1701800"/>
              <a:ext cx="5243213" cy="1419780"/>
            </a:xfrm>
            <a:prstGeom prst="round2SameRect">
              <a:avLst>
                <a:gd name="adj1" fmla="val 0"/>
                <a:gd name="adj2" fmla="val 0"/>
              </a:avLst>
            </a:pr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8497" tIns="68538" rIns="86314" bIns="68538" numCol="1" spcCol="1270" anchor="ctr" anchorCtr="0">
              <a:noAutofit/>
            </a:bodyPr>
            <a:lstStyle/>
            <a:p>
              <a:pPr defTabSz="1244227">
                <a:lnSpc>
                  <a:spcPct val="90000"/>
                </a:lnSpc>
                <a:spcBef>
                  <a:spcPct val="0"/>
                </a:spcBef>
                <a:spcAft>
                  <a:spcPts val="300"/>
                </a:spcAft>
              </a:pPr>
              <a:r>
                <a:rPr lang="en-US" sz="1300" b="1" dirty="0">
                  <a:solidFill>
                    <a:schemeClr val="bg1"/>
                  </a:solidFill>
                </a:rPr>
                <a:t>Allow patient time to get relaxed and comfortable</a:t>
              </a:r>
            </a:p>
            <a:p>
              <a:pPr marL="228531" indent="-228531" defTabSz="1244227">
                <a:lnSpc>
                  <a:spcPct val="90000"/>
                </a:lnSpc>
                <a:spcBef>
                  <a:spcPct val="0"/>
                </a:spcBef>
                <a:spcAft>
                  <a:spcPts val="300"/>
                </a:spcAft>
                <a:buFont typeface="Arial" panose="020B0604020202020204" pitchFamily="34" charset="0"/>
                <a:buChar char="•"/>
              </a:pPr>
              <a:r>
                <a:rPr lang="en-US" sz="1300" dirty="0">
                  <a:solidFill>
                    <a:schemeClr val="bg1"/>
                  </a:solidFill>
                </a:rPr>
                <a:t>Observe patient inconspicuously at rest</a:t>
              </a:r>
            </a:p>
          </p:txBody>
        </p:sp>
        <p:sp>
          <p:nvSpPr>
            <p:cNvPr id="80" name="Freeform 5">
              <a:extLst>
                <a:ext uri="{FF2B5EF4-FFF2-40B4-BE49-F238E27FC236}">
                  <a16:creationId xmlns:a16="http://schemas.microsoft.com/office/drawing/2014/main" id="{0CEDE64C-5B1B-EDAA-09F7-9188F93E27E0}"/>
                </a:ext>
              </a:extLst>
            </p:cNvPr>
            <p:cNvSpPr>
              <a:spLocks noChangeAspect="1"/>
            </p:cNvSpPr>
            <p:nvPr/>
          </p:nvSpPr>
          <p:spPr bwMode="auto">
            <a:xfrm>
              <a:off x="848384" y="2018498"/>
              <a:ext cx="456978" cy="786384"/>
            </a:xfrm>
            <a:custGeom>
              <a:avLst/>
              <a:gdLst>
                <a:gd name="T0" fmla="*/ 101 w 101"/>
                <a:gd name="T1" fmla="*/ 171 h 171"/>
                <a:gd name="T2" fmla="*/ 54 w 101"/>
                <a:gd name="T3" fmla="*/ 171 h 171"/>
                <a:gd name="T4" fmla="*/ 54 w 101"/>
                <a:gd name="T5" fmla="*/ 81 h 171"/>
                <a:gd name="T6" fmla="*/ 55 w 101"/>
                <a:gd name="T7" fmla="*/ 50 h 171"/>
                <a:gd name="T8" fmla="*/ 44 w 101"/>
                <a:gd name="T9" fmla="*/ 61 h 171"/>
                <a:gd name="T10" fmla="*/ 24 w 101"/>
                <a:gd name="T11" fmla="*/ 77 h 171"/>
                <a:gd name="T12" fmla="*/ 0 w 101"/>
                <a:gd name="T13" fmla="*/ 48 h 171"/>
                <a:gd name="T14" fmla="*/ 59 w 101"/>
                <a:gd name="T15" fmla="*/ 0 h 171"/>
                <a:gd name="T16" fmla="*/ 101 w 101"/>
                <a:gd name="T17" fmla="*/ 0 h 171"/>
                <a:gd name="T18" fmla="*/ 101 w 101"/>
                <a:gd name="T1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71">
                  <a:moveTo>
                    <a:pt x="101" y="171"/>
                  </a:moveTo>
                  <a:cubicBezTo>
                    <a:pt x="54" y="171"/>
                    <a:pt x="54" y="171"/>
                    <a:pt x="54" y="171"/>
                  </a:cubicBezTo>
                  <a:cubicBezTo>
                    <a:pt x="54" y="81"/>
                    <a:pt x="54" y="81"/>
                    <a:pt x="54" y="81"/>
                  </a:cubicBezTo>
                  <a:cubicBezTo>
                    <a:pt x="54" y="70"/>
                    <a:pt x="54" y="60"/>
                    <a:pt x="55" y="50"/>
                  </a:cubicBezTo>
                  <a:cubicBezTo>
                    <a:pt x="52" y="54"/>
                    <a:pt x="48" y="58"/>
                    <a:pt x="44" y="61"/>
                  </a:cubicBezTo>
                  <a:cubicBezTo>
                    <a:pt x="24" y="77"/>
                    <a:pt x="24" y="77"/>
                    <a:pt x="24" y="77"/>
                  </a:cubicBezTo>
                  <a:cubicBezTo>
                    <a:pt x="0" y="48"/>
                    <a:pt x="0" y="48"/>
                    <a:pt x="0" y="48"/>
                  </a:cubicBezTo>
                  <a:cubicBezTo>
                    <a:pt x="59" y="0"/>
                    <a:pt x="59" y="0"/>
                    <a:pt x="59" y="0"/>
                  </a:cubicBezTo>
                  <a:cubicBezTo>
                    <a:pt x="101" y="0"/>
                    <a:pt x="101" y="0"/>
                    <a:pt x="101" y="0"/>
                  </a:cubicBezTo>
                  <a:lnTo>
                    <a:pt x="101" y="1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81" name="Group 80">
            <a:extLst>
              <a:ext uri="{FF2B5EF4-FFF2-40B4-BE49-F238E27FC236}">
                <a16:creationId xmlns:a16="http://schemas.microsoft.com/office/drawing/2014/main" id="{0A67A650-D8BB-49B3-B68D-2C56829966CF}"/>
              </a:ext>
            </a:extLst>
          </p:cNvPr>
          <p:cNvGrpSpPr/>
          <p:nvPr/>
        </p:nvGrpSpPr>
        <p:grpSpPr>
          <a:xfrm>
            <a:off x="841148" y="3184481"/>
            <a:ext cx="5380087" cy="1419780"/>
            <a:chOff x="841148" y="3184481"/>
            <a:chExt cx="5380087" cy="1419780"/>
          </a:xfrm>
        </p:grpSpPr>
        <p:sp>
          <p:nvSpPr>
            <p:cNvPr id="82" name="Round Same Side Corner Rectangle 68">
              <a:extLst>
                <a:ext uri="{FF2B5EF4-FFF2-40B4-BE49-F238E27FC236}">
                  <a16:creationId xmlns:a16="http://schemas.microsoft.com/office/drawing/2014/main" id="{1367316F-ED48-19E1-95E6-72CBA653A63E}"/>
                </a:ext>
              </a:extLst>
            </p:cNvPr>
            <p:cNvSpPr/>
            <p:nvPr/>
          </p:nvSpPr>
          <p:spPr>
            <a:xfrm>
              <a:off x="977900" y="3184481"/>
              <a:ext cx="5243335" cy="1419780"/>
            </a:xfrm>
            <a:prstGeom prst="round2SameRect">
              <a:avLst>
                <a:gd name="adj1" fmla="val 0"/>
                <a:gd name="adj2" fmla="val 0"/>
              </a:avLst>
            </a:pr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8497" tIns="68538" rIns="86314" bIns="68538" numCol="1" spcCol="1270" anchor="t" anchorCtr="0">
              <a:noAutofit/>
            </a:bodyPr>
            <a:lstStyle/>
            <a:p>
              <a:pPr defTabSz="1244227">
                <a:lnSpc>
                  <a:spcPct val="90000"/>
                </a:lnSpc>
                <a:spcBef>
                  <a:spcPct val="0"/>
                </a:spcBef>
                <a:spcAft>
                  <a:spcPts val="300"/>
                </a:spcAft>
              </a:pPr>
              <a:r>
                <a:rPr lang="en-US" sz="1300" b="1" dirty="0">
                  <a:solidFill>
                    <a:schemeClr val="bg1"/>
                  </a:solidFill>
                </a:rPr>
                <a:t>As patient walks to the exam room, note any movements of the face, mouth, hands, and arms (walking tends to unmask these movements)</a:t>
              </a:r>
            </a:p>
            <a:p>
              <a:pPr marL="228531" indent="-228531" defTabSz="1244227">
                <a:lnSpc>
                  <a:spcPct val="90000"/>
                </a:lnSpc>
                <a:spcBef>
                  <a:spcPct val="0"/>
                </a:spcBef>
                <a:spcAft>
                  <a:spcPts val="300"/>
                </a:spcAft>
                <a:buFont typeface="Arial" panose="020B0604020202020204" pitchFamily="34" charset="0"/>
                <a:buChar char="•"/>
              </a:pPr>
              <a:r>
                <a:rPr lang="en-US" sz="1300" dirty="0">
                  <a:solidFill>
                    <a:schemeClr val="bg1"/>
                  </a:solidFill>
                </a:rPr>
                <a:t>Observe patient gait as they enter/leave the room</a:t>
              </a:r>
            </a:p>
            <a:p>
              <a:pPr marL="228531" indent="-228531" defTabSz="1244227">
                <a:lnSpc>
                  <a:spcPct val="90000"/>
                </a:lnSpc>
                <a:spcBef>
                  <a:spcPct val="0"/>
                </a:spcBef>
                <a:spcAft>
                  <a:spcPts val="300"/>
                </a:spcAft>
                <a:buFont typeface="Arial" panose="020B0604020202020204" pitchFamily="34" charset="0"/>
                <a:buChar char="•"/>
              </a:pPr>
              <a:r>
                <a:rPr lang="en-US" sz="1300" dirty="0">
                  <a:solidFill>
                    <a:schemeClr val="bg1"/>
                  </a:solidFill>
                </a:rPr>
                <a:t>At the start of the exam, ask about current movements </a:t>
              </a:r>
              <a:br>
                <a:rPr lang="en-US" sz="1300" dirty="0">
                  <a:solidFill>
                    <a:schemeClr val="bg1"/>
                  </a:solidFill>
                </a:rPr>
              </a:br>
              <a:r>
                <a:rPr lang="en-US" sz="1300" dirty="0">
                  <a:solidFill>
                    <a:schemeClr val="bg1"/>
                  </a:solidFill>
                </a:rPr>
                <a:t>and to what extent they bother the patient or interfere </a:t>
              </a:r>
              <a:br>
                <a:rPr lang="en-US" sz="1300" dirty="0">
                  <a:solidFill>
                    <a:schemeClr val="bg1"/>
                  </a:solidFill>
                </a:rPr>
              </a:br>
              <a:r>
                <a:rPr lang="en-US" sz="1300" dirty="0">
                  <a:solidFill>
                    <a:schemeClr val="bg1"/>
                  </a:solidFill>
                </a:rPr>
                <a:t>with activities</a:t>
              </a:r>
            </a:p>
          </p:txBody>
        </p:sp>
        <p:sp>
          <p:nvSpPr>
            <p:cNvPr id="83" name="Freeform 6">
              <a:extLst>
                <a:ext uri="{FF2B5EF4-FFF2-40B4-BE49-F238E27FC236}">
                  <a16:creationId xmlns:a16="http://schemas.microsoft.com/office/drawing/2014/main" id="{54128370-E3B1-EB8C-6F42-3F8D848FF3C8}"/>
                </a:ext>
              </a:extLst>
            </p:cNvPr>
            <p:cNvSpPr>
              <a:spLocks noChangeAspect="1"/>
            </p:cNvSpPr>
            <p:nvPr/>
          </p:nvSpPr>
          <p:spPr bwMode="auto">
            <a:xfrm>
              <a:off x="841148" y="3501179"/>
              <a:ext cx="569515" cy="786384"/>
            </a:xfrm>
            <a:custGeom>
              <a:avLst/>
              <a:gdLst>
                <a:gd name="T0" fmla="*/ 127 w 127"/>
                <a:gd name="T1" fmla="*/ 173 h 173"/>
                <a:gd name="T2" fmla="*/ 2 w 127"/>
                <a:gd name="T3" fmla="*/ 173 h 173"/>
                <a:gd name="T4" fmla="*/ 2 w 127"/>
                <a:gd name="T5" fmla="*/ 143 h 173"/>
                <a:gd name="T6" fmla="*/ 44 w 127"/>
                <a:gd name="T7" fmla="*/ 101 h 173"/>
                <a:gd name="T8" fmla="*/ 68 w 127"/>
                <a:gd name="T9" fmla="*/ 75 h 173"/>
                <a:gd name="T10" fmla="*/ 75 w 127"/>
                <a:gd name="T11" fmla="*/ 63 h 173"/>
                <a:gd name="T12" fmla="*/ 77 w 127"/>
                <a:gd name="T13" fmla="*/ 53 h 173"/>
                <a:gd name="T14" fmla="*/ 73 w 127"/>
                <a:gd name="T15" fmla="*/ 42 h 173"/>
                <a:gd name="T16" fmla="*/ 61 w 127"/>
                <a:gd name="T17" fmla="*/ 38 h 173"/>
                <a:gd name="T18" fmla="*/ 45 w 127"/>
                <a:gd name="T19" fmla="*/ 43 h 173"/>
                <a:gd name="T20" fmla="*/ 26 w 127"/>
                <a:gd name="T21" fmla="*/ 57 h 173"/>
                <a:gd name="T22" fmla="*/ 0 w 127"/>
                <a:gd name="T23" fmla="*/ 27 h 173"/>
                <a:gd name="T24" fmla="*/ 23 w 127"/>
                <a:gd name="T25" fmla="*/ 10 h 173"/>
                <a:gd name="T26" fmla="*/ 42 w 127"/>
                <a:gd name="T27" fmla="*/ 2 h 173"/>
                <a:gd name="T28" fmla="*/ 66 w 127"/>
                <a:gd name="T29" fmla="*/ 0 h 173"/>
                <a:gd name="T30" fmla="*/ 96 w 127"/>
                <a:gd name="T31" fmla="*/ 5 h 173"/>
                <a:gd name="T32" fmla="*/ 116 w 127"/>
                <a:gd name="T33" fmla="*/ 22 h 173"/>
                <a:gd name="T34" fmla="*/ 123 w 127"/>
                <a:gd name="T35" fmla="*/ 46 h 173"/>
                <a:gd name="T36" fmla="*/ 121 w 127"/>
                <a:gd name="T37" fmla="*/ 65 h 173"/>
                <a:gd name="T38" fmla="*/ 113 w 127"/>
                <a:gd name="T39" fmla="*/ 82 h 173"/>
                <a:gd name="T40" fmla="*/ 99 w 127"/>
                <a:gd name="T41" fmla="*/ 99 h 173"/>
                <a:gd name="T42" fmla="*/ 62 w 127"/>
                <a:gd name="T43" fmla="*/ 134 h 173"/>
                <a:gd name="T44" fmla="*/ 62 w 127"/>
                <a:gd name="T45" fmla="*/ 135 h 173"/>
                <a:gd name="T46" fmla="*/ 127 w 127"/>
                <a:gd name="T47" fmla="*/ 135 h 173"/>
                <a:gd name="T48" fmla="*/ 127 w 127"/>
                <a:gd name="T49"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7" h="173">
                  <a:moveTo>
                    <a:pt x="127" y="173"/>
                  </a:moveTo>
                  <a:cubicBezTo>
                    <a:pt x="2" y="173"/>
                    <a:pt x="2" y="173"/>
                    <a:pt x="2" y="173"/>
                  </a:cubicBezTo>
                  <a:cubicBezTo>
                    <a:pt x="2" y="143"/>
                    <a:pt x="2" y="143"/>
                    <a:pt x="2" y="143"/>
                  </a:cubicBezTo>
                  <a:cubicBezTo>
                    <a:pt x="44" y="101"/>
                    <a:pt x="44" y="101"/>
                    <a:pt x="44" y="101"/>
                  </a:cubicBezTo>
                  <a:cubicBezTo>
                    <a:pt x="56" y="88"/>
                    <a:pt x="64" y="80"/>
                    <a:pt x="68" y="75"/>
                  </a:cubicBezTo>
                  <a:cubicBezTo>
                    <a:pt x="71" y="70"/>
                    <a:pt x="74" y="66"/>
                    <a:pt x="75" y="63"/>
                  </a:cubicBezTo>
                  <a:cubicBezTo>
                    <a:pt x="77" y="60"/>
                    <a:pt x="77" y="56"/>
                    <a:pt x="77" y="53"/>
                  </a:cubicBezTo>
                  <a:cubicBezTo>
                    <a:pt x="77" y="48"/>
                    <a:pt x="76" y="45"/>
                    <a:pt x="73" y="42"/>
                  </a:cubicBezTo>
                  <a:cubicBezTo>
                    <a:pt x="70" y="40"/>
                    <a:pt x="66" y="38"/>
                    <a:pt x="61" y="38"/>
                  </a:cubicBezTo>
                  <a:cubicBezTo>
                    <a:pt x="56" y="38"/>
                    <a:pt x="50" y="40"/>
                    <a:pt x="45" y="43"/>
                  </a:cubicBezTo>
                  <a:cubicBezTo>
                    <a:pt x="39" y="46"/>
                    <a:pt x="33" y="51"/>
                    <a:pt x="26" y="57"/>
                  </a:cubicBezTo>
                  <a:cubicBezTo>
                    <a:pt x="0" y="27"/>
                    <a:pt x="0" y="27"/>
                    <a:pt x="0" y="27"/>
                  </a:cubicBezTo>
                  <a:cubicBezTo>
                    <a:pt x="9" y="19"/>
                    <a:pt x="17" y="13"/>
                    <a:pt x="23" y="10"/>
                  </a:cubicBezTo>
                  <a:cubicBezTo>
                    <a:pt x="29" y="7"/>
                    <a:pt x="35" y="4"/>
                    <a:pt x="42" y="2"/>
                  </a:cubicBezTo>
                  <a:cubicBezTo>
                    <a:pt x="49" y="0"/>
                    <a:pt x="57" y="0"/>
                    <a:pt x="66" y="0"/>
                  </a:cubicBezTo>
                  <a:cubicBezTo>
                    <a:pt x="77" y="0"/>
                    <a:pt x="87" y="2"/>
                    <a:pt x="96" y="5"/>
                  </a:cubicBezTo>
                  <a:cubicBezTo>
                    <a:pt x="105" y="9"/>
                    <a:pt x="111" y="15"/>
                    <a:pt x="116" y="22"/>
                  </a:cubicBezTo>
                  <a:cubicBezTo>
                    <a:pt x="121" y="29"/>
                    <a:pt x="123" y="37"/>
                    <a:pt x="123" y="46"/>
                  </a:cubicBezTo>
                  <a:cubicBezTo>
                    <a:pt x="123" y="53"/>
                    <a:pt x="123" y="59"/>
                    <a:pt x="121" y="65"/>
                  </a:cubicBezTo>
                  <a:cubicBezTo>
                    <a:pt x="119" y="71"/>
                    <a:pt x="117" y="76"/>
                    <a:pt x="113" y="82"/>
                  </a:cubicBezTo>
                  <a:cubicBezTo>
                    <a:pt x="110" y="87"/>
                    <a:pt x="105" y="93"/>
                    <a:pt x="99" y="99"/>
                  </a:cubicBezTo>
                  <a:cubicBezTo>
                    <a:pt x="93" y="105"/>
                    <a:pt x="81" y="117"/>
                    <a:pt x="62" y="134"/>
                  </a:cubicBezTo>
                  <a:cubicBezTo>
                    <a:pt x="62" y="135"/>
                    <a:pt x="62" y="135"/>
                    <a:pt x="62" y="135"/>
                  </a:cubicBezTo>
                  <a:cubicBezTo>
                    <a:pt x="127" y="135"/>
                    <a:pt x="127" y="135"/>
                    <a:pt x="127" y="135"/>
                  </a:cubicBezTo>
                  <a:lnTo>
                    <a:pt x="127" y="17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84" name="Group 83">
            <a:extLst>
              <a:ext uri="{FF2B5EF4-FFF2-40B4-BE49-F238E27FC236}">
                <a16:creationId xmlns:a16="http://schemas.microsoft.com/office/drawing/2014/main" id="{8F3AAEB6-8F27-36A2-8C21-7B0A3327F311}"/>
              </a:ext>
            </a:extLst>
          </p:cNvPr>
          <p:cNvGrpSpPr/>
          <p:nvPr/>
        </p:nvGrpSpPr>
        <p:grpSpPr>
          <a:xfrm>
            <a:off x="869097" y="4676148"/>
            <a:ext cx="5352140" cy="1419780"/>
            <a:chOff x="869097" y="4676148"/>
            <a:chExt cx="5352140" cy="1419780"/>
          </a:xfrm>
        </p:grpSpPr>
        <p:sp>
          <p:nvSpPr>
            <p:cNvPr id="85" name="Round Same Side Corner Rectangle 65">
              <a:extLst>
                <a:ext uri="{FF2B5EF4-FFF2-40B4-BE49-F238E27FC236}">
                  <a16:creationId xmlns:a16="http://schemas.microsoft.com/office/drawing/2014/main" id="{6AC1EE03-581F-4922-70CC-4C12BD1BF6FF}"/>
                </a:ext>
              </a:extLst>
            </p:cNvPr>
            <p:cNvSpPr/>
            <p:nvPr/>
          </p:nvSpPr>
          <p:spPr>
            <a:xfrm>
              <a:off x="983120" y="4676148"/>
              <a:ext cx="5238117" cy="1419780"/>
            </a:xfrm>
            <a:prstGeom prst="round2SameRect">
              <a:avLst>
                <a:gd name="adj1" fmla="val 0"/>
                <a:gd name="adj2" fmla="val 0"/>
              </a:avLst>
            </a:pr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8497" tIns="68538" rIns="86314" bIns="68538" numCol="1" spcCol="1270" anchor="ctr" anchorCtr="0">
              <a:noAutofit/>
            </a:bodyPr>
            <a:lstStyle/>
            <a:p>
              <a:pPr defTabSz="1244227">
                <a:lnSpc>
                  <a:spcPct val="90000"/>
                </a:lnSpc>
                <a:spcBef>
                  <a:spcPct val="0"/>
                </a:spcBef>
                <a:spcAft>
                  <a:spcPts val="300"/>
                </a:spcAft>
              </a:pPr>
              <a:r>
                <a:rPr lang="en-US" sz="1300" b="1" dirty="0">
                  <a:solidFill>
                    <a:schemeClr val="bg1"/>
                  </a:solidFill>
                </a:rPr>
                <a:t>Ask patient to remove gum or candy from mouth</a:t>
              </a:r>
            </a:p>
          </p:txBody>
        </p:sp>
        <p:sp>
          <p:nvSpPr>
            <p:cNvPr id="86" name="Freeform 7">
              <a:extLst>
                <a:ext uri="{FF2B5EF4-FFF2-40B4-BE49-F238E27FC236}">
                  <a16:creationId xmlns:a16="http://schemas.microsoft.com/office/drawing/2014/main" id="{DA907A88-1712-524A-8B3C-F1FF7296338A}"/>
                </a:ext>
              </a:extLst>
            </p:cNvPr>
            <p:cNvSpPr>
              <a:spLocks noChangeAspect="1"/>
            </p:cNvSpPr>
            <p:nvPr/>
          </p:nvSpPr>
          <p:spPr bwMode="auto">
            <a:xfrm>
              <a:off x="869097" y="4992846"/>
              <a:ext cx="541566" cy="786384"/>
            </a:xfrm>
            <a:custGeom>
              <a:avLst/>
              <a:gdLst>
                <a:gd name="T0" fmla="*/ 118 w 123"/>
                <a:gd name="T1" fmla="*/ 39 h 176"/>
                <a:gd name="T2" fmla="*/ 108 w 123"/>
                <a:gd name="T3" fmla="*/ 67 h 176"/>
                <a:gd name="T4" fmla="*/ 80 w 123"/>
                <a:gd name="T5" fmla="*/ 83 h 176"/>
                <a:gd name="T6" fmla="*/ 80 w 123"/>
                <a:gd name="T7" fmla="*/ 84 h 176"/>
                <a:gd name="T8" fmla="*/ 123 w 123"/>
                <a:gd name="T9" fmla="*/ 124 h 176"/>
                <a:gd name="T10" fmla="*/ 104 w 123"/>
                <a:gd name="T11" fmla="*/ 162 h 176"/>
                <a:gd name="T12" fmla="*/ 51 w 123"/>
                <a:gd name="T13" fmla="*/ 176 h 176"/>
                <a:gd name="T14" fmla="*/ 25 w 123"/>
                <a:gd name="T15" fmla="*/ 174 h 176"/>
                <a:gd name="T16" fmla="*/ 0 w 123"/>
                <a:gd name="T17" fmla="*/ 166 h 176"/>
                <a:gd name="T18" fmla="*/ 0 w 123"/>
                <a:gd name="T19" fmla="*/ 128 h 176"/>
                <a:gd name="T20" fmla="*/ 23 w 123"/>
                <a:gd name="T21" fmla="*/ 137 h 176"/>
                <a:gd name="T22" fmla="*/ 44 w 123"/>
                <a:gd name="T23" fmla="*/ 139 h 176"/>
                <a:gd name="T24" fmla="*/ 67 w 123"/>
                <a:gd name="T25" fmla="*/ 135 h 176"/>
                <a:gd name="T26" fmla="*/ 74 w 123"/>
                <a:gd name="T27" fmla="*/ 122 h 176"/>
                <a:gd name="T28" fmla="*/ 70 w 123"/>
                <a:gd name="T29" fmla="*/ 111 h 176"/>
                <a:gd name="T30" fmla="*/ 58 w 123"/>
                <a:gd name="T31" fmla="*/ 105 h 176"/>
                <a:gd name="T32" fmla="*/ 37 w 123"/>
                <a:gd name="T33" fmla="*/ 103 h 176"/>
                <a:gd name="T34" fmla="*/ 27 w 123"/>
                <a:gd name="T35" fmla="*/ 103 h 176"/>
                <a:gd name="T36" fmla="*/ 27 w 123"/>
                <a:gd name="T37" fmla="*/ 68 h 176"/>
                <a:gd name="T38" fmla="*/ 37 w 123"/>
                <a:gd name="T39" fmla="*/ 68 h 176"/>
                <a:gd name="T40" fmla="*/ 73 w 123"/>
                <a:gd name="T41" fmla="*/ 50 h 176"/>
                <a:gd name="T42" fmla="*/ 67 w 123"/>
                <a:gd name="T43" fmla="*/ 40 h 176"/>
                <a:gd name="T44" fmla="*/ 53 w 123"/>
                <a:gd name="T45" fmla="*/ 37 h 176"/>
                <a:gd name="T46" fmla="*/ 19 w 123"/>
                <a:gd name="T47" fmla="*/ 48 h 176"/>
                <a:gd name="T48" fmla="*/ 0 w 123"/>
                <a:gd name="T49" fmla="*/ 17 h 176"/>
                <a:gd name="T50" fmla="*/ 28 w 123"/>
                <a:gd name="T51" fmla="*/ 4 h 176"/>
                <a:gd name="T52" fmla="*/ 61 w 123"/>
                <a:gd name="T53" fmla="*/ 0 h 176"/>
                <a:gd name="T54" fmla="*/ 102 w 123"/>
                <a:gd name="T55" fmla="*/ 10 h 176"/>
                <a:gd name="T56" fmla="*/ 118 w 123"/>
                <a:gd name="T57" fmla="*/ 3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3" h="176">
                  <a:moveTo>
                    <a:pt x="118" y="39"/>
                  </a:moveTo>
                  <a:cubicBezTo>
                    <a:pt x="118" y="50"/>
                    <a:pt x="114" y="59"/>
                    <a:pt x="108" y="67"/>
                  </a:cubicBezTo>
                  <a:cubicBezTo>
                    <a:pt x="101" y="74"/>
                    <a:pt x="92" y="80"/>
                    <a:pt x="80" y="83"/>
                  </a:cubicBezTo>
                  <a:cubicBezTo>
                    <a:pt x="80" y="84"/>
                    <a:pt x="80" y="84"/>
                    <a:pt x="80" y="84"/>
                  </a:cubicBezTo>
                  <a:cubicBezTo>
                    <a:pt x="108" y="87"/>
                    <a:pt x="123" y="101"/>
                    <a:pt x="123" y="124"/>
                  </a:cubicBezTo>
                  <a:cubicBezTo>
                    <a:pt x="123" y="140"/>
                    <a:pt x="116" y="153"/>
                    <a:pt x="104" y="162"/>
                  </a:cubicBezTo>
                  <a:cubicBezTo>
                    <a:pt x="91" y="171"/>
                    <a:pt x="73" y="176"/>
                    <a:pt x="51" y="176"/>
                  </a:cubicBezTo>
                  <a:cubicBezTo>
                    <a:pt x="42" y="176"/>
                    <a:pt x="33" y="175"/>
                    <a:pt x="25" y="174"/>
                  </a:cubicBezTo>
                  <a:cubicBezTo>
                    <a:pt x="18" y="172"/>
                    <a:pt x="9" y="170"/>
                    <a:pt x="0" y="166"/>
                  </a:cubicBezTo>
                  <a:cubicBezTo>
                    <a:pt x="0" y="128"/>
                    <a:pt x="0" y="128"/>
                    <a:pt x="0" y="128"/>
                  </a:cubicBezTo>
                  <a:cubicBezTo>
                    <a:pt x="7" y="132"/>
                    <a:pt x="15" y="135"/>
                    <a:pt x="23" y="137"/>
                  </a:cubicBezTo>
                  <a:cubicBezTo>
                    <a:pt x="31" y="138"/>
                    <a:pt x="38" y="139"/>
                    <a:pt x="44" y="139"/>
                  </a:cubicBezTo>
                  <a:cubicBezTo>
                    <a:pt x="55" y="139"/>
                    <a:pt x="62" y="138"/>
                    <a:pt x="67" y="135"/>
                  </a:cubicBezTo>
                  <a:cubicBezTo>
                    <a:pt x="71" y="132"/>
                    <a:pt x="74" y="128"/>
                    <a:pt x="74" y="122"/>
                  </a:cubicBezTo>
                  <a:cubicBezTo>
                    <a:pt x="74" y="117"/>
                    <a:pt x="72" y="113"/>
                    <a:pt x="70" y="111"/>
                  </a:cubicBezTo>
                  <a:cubicBezTo>
                    <a:pt x="68" y="108"/>
                    <a:pt x="64" y="106"/>
                    <a:pt x="58" y="105"/>
                  </a:cubicBezTo>
                  <a:cubicBezTo>
                    <a:pt x="53" y="104"/>
                    <a:pt x="46" y="103"/>
                    <a:pt x="37" y="103"/>
                  </a:cubicBezTo>
                  <a:cubicBezTo>
                    <a:pt x="27" y="103"/>
                    <a:pt x="27" y="103"/>
                    <a:pt x="27" y="103"/>
                  </a:cubicBezTo>
                  <a:cubicBezTo>
                    <a:pt x="27" y="68"/>
                    <a:pt x="27" y="68"/>
                    <a:pt x="27" y="68"/>
                  </a:cubicBezTo>
                  <a:cubicBezTo>
                    <a:pt x="37" y="68"/>
                    <a:pt x="37" y="68"/>
                    <a:pt x="37" y="68"/>
                  </a:cubicBezTo>
                  <a:cubicBezTo>
                    <a:pt x="61" y="68"/>
                    <a:pt x="73" y="62"/>
                    <a:pt x="73" y="50"/>
                  </a:cubicBezTo>
                  <a:cubicBezTo>
                    <a:pt x="73" y="46"/>
                    <a:pt x="71" y="42"/>
                    <a:pt x="67" y="40"/>
                  </a:cubicBezTo>
                  <a:cubicBezTo>
                    <a:pt x="64" y="38"/>
                    <a:pt x="59" y="37"/>
                    <a:pt x="53" y="37"/>
                  </a:cubicBezTo>
                  <a:cubicBezTo>
                    <a:pt x="42" y="37"/>
                    <a:pt x="31" y="41"/>
                    <a:pt x="19" y="48"/>
                  </a:cubicBezTo>
                  <a:cubicBezTo>
                    <a:pt x="0" y="17"/>
                    <a:pt x="0" y="17"/>
                    <a:pt x="0" y="17"/>
                  </a:cubicBezTo>
                  <a:cubicBezTo>
                    <a:pt x="9" y="11"/>
                    <a:pt x="19" y="6"/>
                    <a:pt x="28" y="4"/>
                  </a:cubicBezTo>
                  <a:cubicBezTo>
                    <a:pt x="38" y="1"/>
                    <a:pt x="48" y="0"/>
                    <a:pt x="61" y="0"/>
                  </a:cubicBezTo>
                  <a:cubicBezTo>
                    <a:pt x="78" y="0"/>
                    <a:pt x="92" y="3"/>
                    <a:pt x="102" y="10"/>
                  </a:cubicBezTo>
                  <a:cubicBezTo>
                    <a:pt x="112" y="17"/>
                    <a:pt x="118" y="27"/>
                    <a:pt x="118" y="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0538004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 With the Knowledge That Movements Might</a:t>
            </a:r>
            <a:br>
              <a:rPr lang="en-US" dirty="0"/>
            </a:br>
            <a:r>
              <a:rPr lang="en-US" dirty="0"/>
              <a:t>Wax and Wane Over Time</a:t>
            </a:r>
          </a:p>
        </p:txBody>
      </p:sp>
      <p:sp>
        <p:nvSpPr>
          <p:cNvPr id="3" name="Slide Number Placeholder 2"/>
          <p:cNvSpPr>
            <a:spLocks noGrp="1"/>
          </p:cNvSpPr>
          <p:nvPr>
            <p:ph type="sldNum" sz="quarter" idx="4"/>
          </p:nvPr>
        </p:nvSpPr>
        <p:spPr/>
        <p:txBody>
          <a:bodyPr/>
          <a:lstStyle/>
          <a:p>
            <a:fld id="{F3C1FD0B-2342-48FB-A867-BE1FD0EAA53B}" type="slidenum">
              <a:rPr lang="en-US"/>
              <a:pPr/>
              <a:t>66</a:t>
            </a:fld>
            <a:endParaRPr lang="en-US" dirty="0"/>
          </a:p>
        </p:txBody>
      </p:sp>
      <p:sp>
        <p:nvSpPr>
          <p:cNvPr id="14" name="Text Placeholder 8"/>
          <p:cNvSpPr>
            <a:spLocks noGrp="1"/>
          </p:cNvSpPr>
          <p:nvPr>
            <p:ph type="body" sz="quarter" idx="10"/>
          </p:nvPr>
        </p:nvSpPr>
        <p:spPr/>
        <p:txBody>
          <a:bodyPr/>
          <a:lstStyle/>
          <a:p>
            <a:r>
              <a:rPr lang="en-US" dirty="0"/>
              <a:t>Screening and Treatment Guidelines</a:t>
            </a:r>
          </a:p>
        </p:txBody>
      </p:sp>
      <p:sp>
        <p:nvSpPr>
          <p:cNvPr id="21" name="Content Placeholder 7">
            <a:extLst>
              <a:ext uri="{FF2B5EF4-FFF2-40B4-BE49-F238E27FC236}">
                <a16:creationId xmlns:a16="http://schemas.microsoft.com/office/drawing/2014/main" id="{D73B4999-925C-F930-C895-F6FEECAC1A44}"/>
              </a:ext>
            </a:extLst>
          </p:cNvPr>
          <p:cNvSpPr>
            <a:spLocks noGrp="1"/>
          </p:cNvSpPr>
          <p:nvPr>
            <p:ph idx="1"/>
          </p:nvPr>
        </p:nvSpPr>
        <p:spPr>
          <a:xfrm>
            <a:off x="978596" y="1699418"/>
            <a:ext cx="10573642" cy="355719"/>
          </a:xfrm>
        </p:spPr>
        <p:txBody>
          <a:bodyPr/>
          <a:lstStyle/>
          <a:p>
            <a:pPr marL="0" indent="0">
              <a:buNone/>
            </a:pPr>
            <a:r>
              <a:rPr lang="en-US" b="1" dirty="0"/>
              <a:t>Keep in mind:</a:t>
            </a:r>
          </a:p>
        </p:txBody>
      </p:sp>
      <p:pic>
        <p:nvPicPr>
          <p:cNvPr id="22" name="Picture 21">
            <a:extLst>
              <a:ext uri="{FF2B5EF4-FFF2-40B4-BE49-F238E27FC236}">
                <a16:creationId xmlns:a16="http://schemas.microsoft.com/office/drawing/2014/main" id="{EB3BBDEE-060F-C218-E925-3B39BB0433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3519" y="2340011"/>
            <a:ext cx="2743432" cy="2743428"/>
          </a:xfrm>
          <a:prstGeom prst="rect">
            <a:avLst/>
          </a:prstGeom>
        </p:spPr>
      </p:pic>
      <p:pic>
        <p:nvPicPr>
          <p:cNvPr id="27" name="Picture 26">
            <a:extLst>
              <a:ext uri="{FF2B5EF4-FFF2-40B4-BE49-F238E27FC236}">
                <a16:creationId xmlns:a16="http://schemas.microsoft.com/office/drawing/2014/main" id="{2F0D1C5B-F663-A2AB-9607-353CFEC504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904" y="2340010"/>
            <a:ext cx="2737563" cy="2737563"/>
          </a:xfrm>
          <a:prstGeom prst="rect">
            <a:avLst/>
          </a:prstGeom>
        </p:spPr>
      </p:pic>
      <p:pic>
        <p:nvPicPr>
          <p:cNvPr id="28" name="Picture 27">
            <a:extLst>
              <a:ext uri="{FF2B5EF4-FFF2-40B4-BE49-F238E27FC236}">
                <a16:creationId xmlns:a16="http://schemas.microsoft.com/office/drawing/2014/main" id="{E0ACFAEB-66D3-0352-7F61-B2F073172A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5755" y="2197173"/>
            <a:ext cx="2762477" cy="2762473"/>
          </a:xfrm>
          <a:prstGeom prst="rect">
            <a:avLst/>
          </a:prstGeom>
        </p:spPr>
      </p:pic>
      <p:sp>
        <p:nvSpPr>
          <p:cNvPr id="29" name="TextBox 28">
            <a:extLst>
              <a:ext uri="{FF2B5EF4-FFF2-40B4-BE49-F238E27FC236}">
                <a16:creationId xmlns:a16="http://schemas.microsoft.com/office/drawing/2014/main" id="{2BFDE416-A681-59A8-9058-C681276906B3}"/>
              </a:ext>
            </a:extLst>
          </p:cNvPr>
          <p:cNvSpPr txBox="1"/>
          <p:nvPr/>
        </p:nvSpPr>
        <p:spPr>
          <a:xfrm>
            <a:off x="983291" y="4718409"/>
            <a:ext cx="2523307" cy="646074"/>
          </a:xfrm>
          <a:prstGeom prst="rect">
            <a:avLst/>
          </a:prstGeom>
          <a:noFill/>
        </p:spPr>
        <p:txBody>
          <a:bodyPr wrap="square" rtlCol="0">
            <a:spAutoFit/>
          </a:bodyPr>
          <a:lstStyle/>
          <a:p>
            <a:pPr marL="63481" lvl="1" algn="ctr"/>
            <a:r>
              <a:rPr lang="en-US" sz="1799" dirty="0"/>
              <a:t>Abnormal movements</a:t>
            </a:r>
            <a:br>
              <a:rPr lang="en-US" sz="1799" dirty="0"/>
            </a:br>
            <a:r>
              <a:rPr lang="en-US" sz="1799" dirty="0"/>
              <a:t>that fluctuate</a:t>
            </a:r>
            <a:r>
              <a:rPr lang="en-US" sz="1799" baseline="30000" dirty="0"/>
              <a:t>1</a:t>
            </a:r>
          </a:p>
        </p:txBody>
      </p:sp>
      <p:sp>
        <p:nvSpPr>
          <p:cNvPr id="30" name="TextBox 29">
            <a:extLst>
              <a:ext uri="{FF2B5EF4-FFF2-40B4-BE49-F238E27FC236}">
                <a16:creationId xmlns:a16="http://schemas.microsoft.com/office/drawing/2014/main" id="{2EB1D229-A65A-E9E6-8439-6B1E66DE55D7}"/>
              </a:ext>
            </a:extLst>
          </p:cNvPr>
          <p:cNvSpPr txBox="1"/>
          <p:nvPr/>
        </p:nvSpPr>
        <p:spPr>
          <a:xfrm>
            <a:off x="4558301" y="4718408"/>
            <a:ext cx="2919862" cy="922945"/>
          </a:xfrm>
          <a:prstGeom prst="rect">
            <a:avLst/>
          </a:prstGeom>
          <a:noFill/>
        </p:spPr>
        <p:txBody>
          <a:bodyPr wrap="square" rtlCol="0">
            <a:spAutoFit/>
          </a:bodyPr>
          <a:lstStyle/>
          <a:p>
            <a:pPr marL="63481" lvl="1" algn="ctr"/>
            <a:r>
              <a:rPr lang="en-US" sz="1799" dirty="0"/>
              <a:t>Most movements are mild/moderate and can be influenced by stressors</a:t>
            </a:r>
            <a:r>
              <a:rPr lang="en-US" sz="1799" baseline="30000" dirty="0"/>
              <a:t>2</a:t>
            </a:r>
          </a:p>
        </p:txBody>
      </p:sp>
      <p:sp>
        <p:nvSpPr>
          <p:cNvPr id="31" name="TextBox 30">
            <a:extLst>
              <a:ext uri="{FF2B5EF4-FFF2-40B4-BE49-F238E27FC236}">
                <a16:creationId xmlns:a16="http://schemas.microsoft.com/office/drawing/2014/main" id="{AB83A6AE-46CE-5EE5-8193-B7ABB9471E33}"/>
              </a:ext>
            </a:extLst>
          </p:cNvPr>
          <p:cNvSpPr txBox="1"/>
          <p:nvPr/>
        </p:nvSpPr>
        <p:spPr>
          <a:xfrm>
            <a:off x="8591784" y="4718408"/>
            <a:ext cx="2451867" cy="922945"/>
          </a:xfrm>
          <a:prstGeom prst="rect">
            <a:avLst/>
          </a:prstGeom>
          <a:noFill/>
        </p:spPr>
        <p:txBody>
          <a:bodyPr wrap="square" rtlCol="0">
            <a:spAutoFit/>
          </a:bodyPr>
          <a:lstStyle/>
          <a:p>
            <a:pPr marL="63481" lvl="1" algn="ctr"/>
            <a:r>
              <a:rPr lang="en-US" sz="1799" dirty="0"/>
              <a:t>Patients should be</a:t>
            </a:r>
            <a:br>
              <a:rPr lang="en-US" sz="1799" dirty="0"/>
            </a:br>
            <a:r>
              <a:rPr lang="en-US" sz="1799" dirty="0"/>
              <a:t>monitored over </a:t>
            </a:r>
            <a:br>
              <a:rPr lang="en-US" sz="1799" dirty="0"/>
            </a:br>
            <a:r>
              <a:rPr lang="en-US" sz="1799" dirty="0"/>
              <a:t>time for TD</a:t>
            </a:r>
            <a:r>
              <a:rPr lang="en-US" sz="1799" baseline="30000" dirty="0"/>
              <a:t>2</a:t>
            </a:r>
          </a:p>
        </p:txBody>
      </p:sp>
      <p:sp>
        <p:nvSpPr>
          <p:cNvPr id="32" name="TextBox 31">
            <a:extLst>
              <a:ext uri="{FF2B5EF4-FFF2-40B4-BE49-F238E27FC236}">
                <a16:creationId xmlns:a16="http://schemas.microsoft.com/office/drawing/2014/main" id="{90D84C1D-220F-0C10-9719-447AE4A75C98}"/>
              </a:ext>
            </a:extLst>
          </p:cNvPr>
          <p:cNvSpPr txBox="1"/>
          <p:nvPr/>
        </p:nvSpPr>
        <p:spPr>
          <a:xfrm>
            <a:off x="977900" y="5996770"/>
            <a:ext cx="10343692"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spcAft>
                <a:spcPts val="300"/>
              </a:spcAft>
              <a:defRPr/>
            </a:pPr>
            <a:r>
              <a:rPr lang="en-US" sz="1050" b="1" dirty="0">
                <a:latin typeface="+mn-lt"/>
              </a:rPr>
              <a:t>Not an actual patient.</a:t>
            </a:r>
          </a:p>
          <a:p>
            <a:pPr marL="0">
              <a:defRPr/>
            </a:pPr>
            <a:r>
              <a:rPr lang="en-US" b="1" dirty="0">
                <a:latin typeface="+mn-lt"/>
                <a:ea typeface="Calibri" panose="020F0502020204030204" pitchFamily="34" charset="0"/>
                <a:cs typeface="Times New Roman" panose="02020603050405020304" pitchFamily="18" charset="0"/>
              </a:rPr>
              <a:t>1. </a:t>
            </a:r>
            <a:r>
              <a:rPr lang="en-US" dirty="0">
                <a:latin typeface="+mn-lt"/>
              </a:rPr>
              <a:t>Whall AL, et al. </a:t>
            </a:r>
            <a:r>
              <a:rPr lang="en-US" i="1" dirty="0">
                <a:latin typeface="+mn-lt"/>
              </a:rPr>
              <a:t>Appl Nurs Res</a:t>
            </a:r>
            <a:r>
              <a:rPr lang="en-US" dirty="0">
                <a:latin typeface="+mn-lt"/>
              </a:rPr>
              <a:t>. 1989;2(3):128-134. </a:t>
            </a:r>
            <a:r>
              <a:rPr lang="en-US" b="1" dirty="0">
                <a:latin typeface="+mn-lt"/>
              </a:rPr>
              <a:t>2.</a:t>
            </a:r>
            <a:r>
              <a:rPr lang="en-US" dirty="0">
                <a:latin typeface="+mn-lt"/>
              </a:rPr>
              <a:t> American Psychiatric Association. </a:t>
            </a:r>
            <a:r>
              <a:rPr lang="en-US" i="1" dirty="0">
                <a:latin typeface="+mn-lt"/>
              </a:rPr>
              <a:t>The American Psychiatric Association Practice Guideline for the Treatment of Patients With Schizophrenia</a:t>
            </a:r>
            <a:r>
              <a:rPr lang="en-US" dirty="0">
                <a:latin typeface="+mn-lt"/>
              </a:rPr>
              <a:t>. American Psychiatric Association; 2021</a:t>
            </a:r>
            <a:r>
              <a:rPr lang="en-US" dirty="0"/>
              <a:t>.</a:t>
            </a:r>
          </a:p>
        </p:txBody>
      </p:sp>
    </p:spTree>
    <p:extLst>
      <p:ext uri="{BB962C8B-B14F-4D97-AF65-F5344CB8AC3E}">
        <p14:creationId xmlns:p14="http://schemas.microsoft.com/office/powerpoint/2010/main" val="9780965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3182E6A0-2D5C-11D2-A9B6-2A473E646EC9}"/>
              </a:ext>
            </a:extLst>
          </p:cNvPr>
          <p:cNvPicPr>
            <a:picLocks noChangeAspect="1"/>
          </p:cNvPicPr>
          <p:nvPr/>
        </p:nvPicPr>
        <p:blipFill>
          <a:blip r:embed="rId3"/>
          <a:stretch>
            <a:fillRect/>
          </a:stretch>
        </p:blipFill>
        <p:spPr>
          <a:xfrm>
            <a:off x="977900" y="2122819"/>
            <a:ext cx="3413760" cy="4389120"/>
          </a:xfrm>
          <a:prstGeom prst="rect">
            <a:avLst/>
          </a:prstGeom>
          <a:ln w="3175">
            <a:solidFill>
              <a:schemeClr val="bg2">
                <a:lumMod val="75000"/>
              </a:schemeClr>
            </a:solidFill>
          </a:ln>
        </p:spPr>
      </p:pic>
      <p:sp>
        <p:nvSpPr>
          <p:cNvPr id="5" name="Title 4"/>
          <p:cNvSpPr>
            <a:spLocks noGrp="1"/>
          </p:cNvSpPr>
          <p:nvPr>
            <p:ph type="title"/>
          </p:nvPr>
        </p:nvSpPr>
        <p:spPr/>
        <p:txBody>
          <a:bodyPr/>
          <a:lstStyle/>
          <a:p>
            <a:r>
              <a:rPr lang="en-US" dirty="0"/>
              <a:t>Screen by Asking Targeted Questions With</a:t>
            </a:r>
            <a:br>
              <a:rPr lang="en-US" dirty="0"/>
            </a:br>
            <a:r>
              <a:rPr lang="en-US" dirty="0"/>
              <a:t>the MIND-TD Questionnaire</a:t>
            </a:r>
          </a:p>
        </p:txBody>
      </p:sp>
      <p:sp>
        <p:nvSpPr>
          <p:cNvPr id="2" name="Slide Number Placeholder 1"/>
          <p:cNvSpPr>
            <a:spLocks noGrp="1"/>
          </p:cNvSpPr>
          <p:nvPr>
            <p:ph type="sldNum" sz="quarter" idx="4"/>
          </p:nvPr>
        </p:nvSpPr>
        <p:spPr/>
        <p:txBody>
          <a:bodyPr/>
          <a:lstStyle/>
          <a:p>
            <a:fld id="{F3C1FD0B-2342-48FB-A867-BE1FD0EAA53B}" type="slidenum">
              <a:rPr lang="en-US"/>
              <a:pPr/>
              <a:t>67</a:t>
            </a:fld>
            <a:endParaRPr lang="en-US" dirty="0"/>
          </a:p>
        </p:txBody>
      </p:sp>
      <p:sp>
        <p:nvSpPr>
          <p:cNvPr id="9" name="Text Placeholder 8"/>
          <p:cNvSpPr>
            <a:spLocks noGrp="1"/>
          </p:cNvSpPr>
          <p:nvPr>
            <p:ph type="body" sz="quarter" idx="10"/>
          </p:nvPr>
        </p:nvSpPr>
        <p:spPr/>
        <p:txBody>
          <a:bodyPr/>
          <a:lstStyle/>
          <a:p>
            <a:r>
              <a:rPr lang="en-US" dirty="0"/>
              <a:t>Screening and Treatment Guidelines</a:t>
            </a:r>
          </a:p>
        </p:txBody>
      </p:sp>
      <p:sp>
        <p:nvSpPr>
          <p:cNvPr id="19" name="Content Placeholder 14">
            <a:extLst>
              <a:ext uri="{FF2B5EF4-FFF2-40B4-BE49-F238E27FC236}">
                <a16:creationId xmlns:a16="http://schemas.microsoft.com/office/drawing/2014/main" id="{746F166B-D1B9-9E0F-F958-947AC5CC0594}"/>
              </a:ext>
            </a:extLst>
          </p:cNvPr>
          <p:cNvSpPr>
            <a:spLocks noGrp="1"/>
          </p:cNvSpPr>
          <p:nvPr>
            <p:ph idx="1"/>
          </p:nvPr>
        </p:nvSpPr>
        <p:spPr>
          <a:xfrm>
            <a:off x="978596" y="1699418"/>
            <a:ext cx="10573642" cy="371978"/>
          </a:xfrm>
        </p:spPr>
        <p:txBody>
          <a:bodyPr>
            <a:normAutofit/>
          </a:bodyPr>
          <a:lstStyle/>
          <a:p>
            <a:pPr marL="0" indent="0">
              <a:buNone/>
            </a:pPr>
            <a:r>
              <a:rPr lang="en-US" sz="1900" b="1" dirty="0"/>
              <a:t>The MIND-TD Questionnaire can provide a framework for assessing patients at risk for TD</a:t>
            </a:r>
          </a:p>
        </p:txBody>
      </p:sp>
      <p:pic>
        <p:nvPicPr>
          <p:cNvPr id="21" name="Picture 20" descr="Graphical user interface, text, application&#10;&#10;Description automatically generated">
            <a:extLst>
              <a:ext uri="{FF2B5EF4-FFF2-40B4-BE49-F238E27FC236}">
                <a16:creationId xmlns:a16="http://schemas.microsoft.com/office/drawing/2014/main" id="{9B311551-BA37-6918-66D5-1E5B213F227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524722" y="2681778"/>
            <a:ext cx="7027516" cy="1632871"/>
          </a:xfrm>
          <a:prstGeom prst="rect">
            <a:avLst/>
          </a:prstGeom>
          <a:ln w="3175">
            <a:solidFill>
              <a:schemeClr val="bg2">
                <a:lumMod val="75000"/>
              </a:schemeClr>
            </a:solidFill>
          </a:ln>
        </p:spPr>
      </p:pic>
      <p:sp>
        <p:nvSpPr>
          <p:cNvPr id="22" name="Isosceles Triangle 21">
            <a:extLst>
              <a:ext uri="{FF2B5EF4-FFF2-40B4-BE49-F238E27FC236}">
                <a16:creationId xmlns:a16="http://schemas.microsoft.com/office/drawing/2014/main" id="{0D2EF543-082A-21FB-7E98-270A678ED686}"/>
              </a:ext>
            </a:extLst>
          </p:cNvPr>
          <p:cNvSpPr/>
          <p:nvPr/>
        </p:nvSpPr>
        <p:spPr>
          <a:xfrm rot="16200000">
            <a:off x="3347211" y="3142979"/>
            <a:ext cx="1636776" cy="714375"/>
          </a:xfrm>
          <a:prstGeom prst="triangle">
            <a:avLst>
              <a:gd name="adj" fmla="val 31194"/>
            </a:avLst>
          </a:prstGeom>
          <a:solidFill>
            <a:schemeClr val="accent1">
              <a:alpha val="3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3" name="Content Placeholder 12">
            <a:extLst>
              <a:ext uri="{FF2B5EF4-FFF2-40B4-BE49-F238E27FC236}">
                <a16:creationId xmlns:a16="http://schemas.microsoft.com/office/drawing/2014/main" id="{819E0B1E-3A23-7437-0BD1-12E4620E38A5}"/>
              </a:ext>
            </a:extLst>
          </p:cNvPr>
          <p:cNvSpPr txBox="1">
            <a:spLocks/>
          </p:cNvSpPr>
          <p:nvPr/>
        </p:nvSpPr>
        <p:spPr>
          <a:xfrm>
            <a:off x="4648200" y="4876800"/>
            <a:ext cx="6940550" cy="616442"/>
          </a:xfrm>
          <a:prstGeom prst="rect">
            <a:avLst/>
          </a:prstGeom>
        </p:spPr>
        <p:txBody>
          <a:bodyPr vert="horz" lIns="0" tIns="0" rIns="0" bIns="0" rtlCol="0" anchor="ctr">
            <a:normAutofit/>
          </a:bodyPr>
          <a:lstStyle>
            <a:lvl1pPr marL="158750" indent="-158750" algn="l" defTabSz="914400" rtl="0" eaLnBrk="1" latinLnBrk="0" hangingPunct="1">
              <a:lnSpc>
                <a:spcPct val="95000"/>
              </a:lnSpc>
              <a:spcBef>
                <a:spcPts val="600"/>
              </a:spcBef>
              <a:spcAft>
                <a:spcPts val="600"/>
              </a:spcAft>
              <a:buClr>
                <a:schemeClr val="tx1"/>
              </a:buClr>
              <a:buFont typeface="Arial" panose="020B0604020202020204" pitchFamily="34" charset="0"/>
              <a:buChar char="•"/>
              <a:defRPr sz="2000" kern="1200">
                <a:solidFill>
                  <a:schemeClr val="tx1"/>
                </a:solidFill>
                <a:latin typeface="+mn-lt"/>
                <a:ea typeface="+mn-ea"/>
                <a:cs typeface="+mn-cs"/>
              </a:defRPr>
            </a:lvl1pPr>
            <a:lvl2pPr marL="387350" indent="-220663" algn="l" defTabSz="914400" rtl="0" eaLnBrk="1" latinLnBrk="0" hangingPunct="1">
              <a:lnSpc>
                <a:spcPct val="95000"/>
              </a:lnSpc>
              <a:spcBef>
                <a:spcPts val="0"/>
              </a:spcBef>
              <a:spcAft>
                <a:spcPts val="600"/>
              </a:spcAft>
              <a:buClr>
                <a:schemeClr val="tx1"/>
              </a:buClr>
              <a:buFont typeface="Arial" panose="020B0604020202020204" pitchFamily="34" charset="0"/>
              <a:buChar char="–"/>
              <a:defRPr sz="2000" kern="1200">
                <a:solidFill>
                  <a:schemeClr val="tx1"/>
                </a:solidFill>
                <a:latin typeface="+mn-lt"/>
                <a:ea typeface="+mn-ea"/>
                <a:cs typeface="+mn-cs"/>
              </a:defRPr>
            </a:lvl2pPr>
            <a:lvl3pPr marL="581025" indent="-185738" algn="l" defTabSz="914400" rtl="0" eaLnBrk="1" latinLnBrk="0" hangingPunct="1">
              <a:lnSpc>
                <a:spcPct val="95000"/>
              </a:lnSpc>
              <a:spcBef>
                <a:spcPts val="0"/>
              </a:spcBef>
              <a:spcAft>
                <a:spcPts val="600"/>
              </a:spcAft>
              <a:buClr>
                <a:schemeClr val="tx1"/>
              </a:buClr>
              <a:buFont typeface="Arial" panose="020B0604020202020204" pitchFamily="34" charset="0"/>
              <a:buChar char="•"/>
              <a:defRPr sz="1800" kern="1200">
                <a:solidFill>
                  <a:schemeClr val="tx1"/>
                </a:solidFill>
                <a:latin typeface="+mn-lt"/>
                <a:ea typeface="+mn-ea"/>
                <a:cs typeface="+mn-cs"/>
              </a:defRPr>
            </a:lvl3pPr>
            <a:lvl4pPr marL="747713" indent="-176213" algn="l" defTabSz="914400" rtl="0" eaLnBrk="1" latinLnBrk="0" hangingPunct="1">
              <a:lnSpc>
                <a:spcPct val="95000"/>
              </a:lnSpc>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4pPr>
            <a:lvl5pPr marL="931863" indent="-166688" algn="l" defTabSz="914400" rtl="0" eaLnBrk="1" latinLnBrk="0" hangingPunct="1">
              <a:lnSpc>
                <a:spcPct val="95000"/>
              </a:lnSpc>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accent1"/>
                </a:solidFill>
              </a:rPr>
              <a:t>[Full questionnaire available at MIND-TD.com]</a:t>
            </a:r>
          </a:p>
        </p:txBody>
      </p:sp>
    </p:spTree>
    <p:extLst>
      <p:ext uri="{BB962C8B-B14F-4D97-AF65-F5344CB8AC3E}">
        <p14:creationId xmlns:p14="http://schemas.microsoft.com/office/powerpoint/2010/main" val="41914323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 With Open Ears</a:t>
            </a:r>
          </a:p>
        </p:txBody>
      </p:sp>
      <p:sp>
        <p:nvSpPr>
          <p:cNvPr id="36" name="Slide Number Placeholder 35"/>
          <p:cNvSpPr>
            <a:spLocks noGrp="1"/>
          </p:cNvSpPr>
          <p:nvPr>
            <p:ph type="sldNum" sz="quarter" idx="4"/>
          </p:nvPr>
        </p:nvSpPr>
        <p:spPr/>
        <p:txBody>
          <a:bodyPr/>
          <a:lstStyle/>
          <a:p>
            <a:fld id="{F3C1FD0B-2342-48FB-A867-BE1FD0EAA53B}" type="slidenum">
              <a:rPr lang="en-US"/>
              <a:pPr/>
              <a:t>68</a:t>
            </a:fld>
            <a:endParaRPr lang="en-US" dirty="0"/>
          </a:p>
        </p:txBody>
      </p:sp>
      <p:sp>
        <p:nvSpPr>
          <p:cNvPr id="32" name="Text Placeholder 8"/>
          <p:cNvSpPr>
            <a:spLocks noGrp="1"/>
          </p:cNvSpPr>
          <p:nvPr>
            <p:ph type="body" sz="quarter" idx="10"/>
          </p:nvPr>
        </p:nvSpPr>
        <p:spPr/>
        <p:txBody>
          <a:bodyPr/>
          <a:lstStyle/>
          <a:p>
            <a:r>
              <a:rPr lang="en-US" dirty="0"/>
              <a:t>Screening and Treatment Guidelines</a:t>
            </a:r>
          </a:p>
        </p:txBody>
      </p:sp>
      <p:grpSp>
        <p:nvGrpSpPr>
          <p:cNvPr id="33" name="Group 32">
            <a:extLst>
              <a:ext uri="{FF2B5EF4-FFF2-40B4-BE49-F238E27FC236}">
                <a16:creationId xmlns:a16="http://schemas.microsoft.com/office/drawing/2014/main" id="{4537169D-A564-3406-AF87-D3AD9DD9A96F}"/>
              </a:ext>
            </a:extLst>
          </p:cNvPr>
          <p:cNvGrpSpPr/>
          <p:nvPr/>
        </p:nvGrpSpPr>
        <p:grpSpPr>
          <a:xfrm>
            <a:off x="3869294" y="3190733"/>
            <a:ext cx="2333359" cy="1535711"/>
            <a:chOff x="8740756" y="12005611"/>
            <a:chExt cx="2858328" cy="1616075"/>
          </a:xfrm>
          <a:solidFill>
            <a:srgbClr val="F2ECE2"/>
          </a:solidFill>
        </p:grpSpPr>
        <p:sp>
          <p:nvSpPr>
            <p:cNvPr id="34" name="Freeform 6">
              <a:extLst>
                <a:ext uri="{FF2B5EF4-FFF2-40B4-BE49-F238E27FC236}">
                  <a16:creationId xmlns:a16="http://schemas.microsoft.com/office/drawing/2014/main" id="{27386060-D16C-A53A-AC48-AED3A61D1507}"/>
                </a:ext>
              </a:extLst>
            </p:cNvPr>
            <p:cNvSpPr>
              <a:spLocks/>
            </p:cNvSpPr>
            <p:nvPr/>
          </p:nvSpPr>
          <p:spPr bwMode="auto">
            <a:xfrm>
              <a:off x="9688931" y="12005611"/>
              <a:ext cx="1910153" cy="1616075"/>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2" h="1000">
                  <a:moveTo>
                    <a:pt x="0" y="679"/>
                  </a:moveTo>
                  <a:cubicBezTo>
                    <a:pt x="0" y="558"/>
                    <a:pt x="0" y="439"/>
                    <a:pt x="0" y="318"/>
                  </a:cubicBezTo>
                  <a:cubicBezTo>
                    <a:pt x="212" y="318"/>
                    <a:pt x="423" y="318"/>
                    <a:pt x="636" y="318"/>
                  </a:cubicBezTo>
                  <a:cubicBezTo>
                    <a:pt x="636" y="315"/>
                    <a:pt x="636" y="312"/>
                    <a:pt x="636" y="309"/>
                  </a:cubicBezTo>
                  <a:cubicBezTo>
                    <a:pt x="636" y="224"/>
                    <a:pt x="636" y="138"/>
                    <a:pt x="636" y="53"/>
                  </a:cubicBezTo>
                  <a:cubicBezTo>
                    <a:pt x="636" y="32"/>
                    <a:pt x="643" y="16"/>
                    <a:pt x="663" y="7"/>
                  </a:cubicBezTo>
                  <a:cubicBezTo>
                    <a:pt x="679" y="0"/>
                    <a:pt x="696" y="2"/>
                    <a:pt x="711" y="13"/>
                  </a:cubicBezTo>
                  <a:cubicBezTo>
                    <a:pt x="713" y="15"/>
                    <a:pt x="715" y="17"/>
                    <a:pt x="716" y="18"/>
                  </a:cubicBezTo>
                  <a:cubicBezTo>
                    <a:pt x="865" y="167"/>
                    <a:pt x="1013" y="315"/>
                    <a:pt x="1162" y="463"/>
                  </a:cubicBezTo>
                  <a:cubicBezTo>
                    <a:pt x="1179" y="480"/>
                    <a:pt x="1182" y="501"/>
                    <a:pt x="1172" y="520"/>
                  </a:cubicBezTo>
                  <a:cubicBezTo>
                    <a:pt x="1169" y="524"/>
                    <a:pt x="1166" y="528"/>
                    <a:pt x="1163" y="532"/>
                  </a:cubicBezTo>
                  <a:cubicBezTo>
                    <a:pt x="1014" y="681"/>
                    <a:pt x="866" y="830"/>
                    <a:pt x="718" y="978"/>
                  </a:cubicBezTo>
                  <a:cubicBezTo>
                    <a:pt x="701" y="996"/>
                    <a:pt x="679" y="1000"/>
                    <a:pt x="660" y="989"/>
                  </a:cubicBezTo>
                  <a:cubicBezTo>
                    <a:pt x="642" y="980"/>
                    <a:pt x="636" y="964"/>
                    <a:pt x="636" y="945"/>
                  </a:cubicBezTo>
                  <a:cubicBezTo>
                    <a:pt x="636" y="861"/>
                    <a:pt x="636" y="777"/>
                    <a:pt x="636" y="692"/>
                  </a:cubicBezTo>
                  <a:cubicBezTo>
                    <a:pt x="636" y="688"/>
                    <a:pt x="636" y="684"/>
                    <a:pt x="636" y="679"/>
                  </a:cubicBezTo>
                  <a:cubicBezTo>
                    <a:pt x="424" y="679"/>
                    <a:pt x="212" y="679"/>
                    <a:pt x="0" y="679"/>
                  </a:cubicBez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35" name="Round Same Side Corner Rectangle 62">
              <a:extLst>
                <a:ext uri="{FF2B5EF4-FFF2-40B4-BE49-F238E27FC236}">
                  <a16:creationId xmlns:a16="http://schemas.microsoft.com/office/drawing/2014/main" id="{DFD722CB-D688-922C-637E-E112B54B414D}"/>
                </a:ext>
              </a:extLst>
            </p:cNvPr>
            <p:cNvSpPr/>
            <p:nvPr/>
          </p:nvSpPr>
          <p:spPr>
            <a:xfrm rot="16200000">
              <a:off x="9647323" y="12065580"/>
              <a:ext cx="914401" cy="1496139"/>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37" name="Round Same Side Corner Rectangle 63">
              <a:extLst>
                <a:ext uri="{FF2B5EF4-FFF2-40B4-BE49-F238E27FC236}">
                  <a16:creationId xmlns:a16="http://schemas.microsoft.com/office/drawing/2014/main" id="{700EB577-5134-156A-A3DA-E30918F284FE}"/>
                </a:ext>
              </a:extLst>
            </p:cNvPr>
            <p:cNvSpPr/>
            <p:nvPr/>
          </p:nvSpPr>
          <p:spPr>
            <a:xfrm rot="16200000">
              <a:off x="9326497" y="11770706"/>
              <a:ext cx="914401" cy="2085883"/>
            </a:xfrm>
            <a:prstGeom prst="round2SameRect">
              <a:avLst>
                <a:gd name="adj1" fmla="val 50000"/>
                <a:gd name="adj2" fmla="val 0"/>
              </a:avLst>
            </a:prstGeom>
            <a:gradFill>
              <a:gsLst>
                <a:gs pos="26000">
                  <a:schemeClr val="bg1"/>
                </a:gs>
                <a:gs pos="94000">
                  <a:schemeClr val="accent1"/>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sp>
        <p:nvSpPr>
          <p:cNvPr id="38" name="Content Placeholder 2">
            <a:extLst>
              <a:ext uri="{FF2B5EF4-FFF2-40B4-BE49-F238E27FC236}">
                <a16:creationId xmlns:a16="http://schemas.microsoft.com/office/drawing/2014/main" id="{908D9BBC-B1DE-0987-060F-EA4A1C3397A3}"/>
              </a:ext>
            </a:extLst>
          </p:cNvPr>
          <p:cNvSpPr>
            <a:spLocks noGrp="1"/>
          </p:cNvSpPr>
          <p:nvPr>
            <p:ph idx="1"/>
          </p:nvPr>
        </p:nvSpPr>
        <p:spPr>
          <a:xfrm>
            <a:off x="978596" y="1701800"/>
            <a:ext cx="10573642" cy="419093"/>
          </a:xfrm>
        </p:spPr>
        <p:txBody>
          <a:bodyPr>
            <a:normAutofit/>
          </a:bodyPr>
          <a:lstStyle/>
          <a:p>
            <a:pPr marL="0" indent="0">
              <a:buNone/>
            </a:pPr>
            <a:r>
              <a:rPr lang="en-US" sz="2400" dirty="0"/>
              <a:t>How might patients describe TD?</a:t>
            </a:r>
          </a:p>
        </p:txBody>
      </p:sp>
      <p:grpSp>
        <p:nvGrpSpPr>
          <p:cNvPr id="39" name="Group 38">
            <a:extLst>
              <a:ext uri="{FF2B5EF4-FFF2-40B4-BE49-F238E27FC236}">
                <a16:creationId xmlns:a16="http://schemas.microsoft.com/office/drawing/2014/main" id="{F5A9E315-ECE6-A77C-1BE5-C530B46F095B}"/>
              </a:ext>
            </a:extLst>
          </p:cNvPr>
          <p:cNvGrpSpPr/>
          <p:nvPr/>
        </p:nvGrpSpPr>
        <p:grpSpPr>
          <a:xfrm>
            <a:off x="6632859" y="729922"/>
            <a:ext cx="3675564" cy="5609225"/>
            <a:chOff x="6426302" y="910194"/>
            <a:chExt cx="3676521" cy="5610686"/>
          </a:xfrm>
        </p:grpSpPr>
        <p:grpSp>
          <p:nvGrpSpPr>
            <p:cNvPr id="40" name="Group 39">
              <a:extLst>
                <a:ext uri="{FF2B5EF4-FFF2-40B4-BE49-F238E27FC236}">
                  <a16:creationId xmlns:a16="http://schemas.microsoft.com/office/drawing/2014/main" id="{620FD127-16ED-990D-3C9B-EE15BF1D07DE}"/>
                </a:ext>
              </a:extLst>
            </p:cNvPr>
            <p:cNvGrpSpPr/>
            <p:nvPr/>
          </p:nvGrpSpPr>
          <p:grpSpPr>
            <a:xfrm>
              <a:off x="6426302" y="910194"/>
              <a:ext cx="3671009" cy="5610686"/>
              <a:chOff x="7107238" y="1287463"/>
              <a:chExt cx="2797175" cy="4275138"/>
            </a:xfrm>
            <a:solidFill>
              <a:schemeClr val="accent6"/>
            </a:solidFill>
          </p:grpSpPr>
          <p:sp>
            <p:nvSpPr>
              <p:cNvPr id="67" name="Freeform 6">
                <a:extLst>
                  <a:ext uri="{FF2B5EF4-FFF2-40B4-BE49-F238E27FC236}">
                    <a16:creationId xmlns:a16="http://schemas.microsoft.com/office/drawing/2014/main" id="{0DDB06E1-F5DE-94EB-53DB-6D988F5F2DC4}"/>
                  </a:ext>
                </a:extLst>
              </p:cNvPr>
              <p:cNvSpPr>
                <a:spLocks noEditPoints="1"/>
              </p:cNvSpPr>
              <p:nvPr/>
            </p:nvSpPr>
            <p:spPr bwMode="auto">
              <a:xfrm>
                <a:off x="7107238" y="1884363"/>
                <a:ext cx="2797175" cy="3678238"/>
              </a:xfrm>
              <a:custGeom>
                <a:avLst/>
                <a:gdLst>
                  <a:gd name="T0" fmla="*/ 0 w 742"/>
                  <a:gd name="T1" fmla="*/ 489 h 976"/>
                  <a:gd name="T2" fmla="*/ 0 w 742"/>
                  <a:gd name="T3" fmla="*/ 82 h 976"/>
                  <a:gd name="T4" fmla="*/ 61 w 742"/>
                  <a:gd name="T5" fmla="*/ 3 h 976"/>
                  <a:gd name="T6" fmla="*/ 80 w 742"/>
                  <a:gd name="T7" fmla="*/ 1 h 976"/>
                  <a:gd name="T8" fmla="*/ 104 w 742"/>
                  <a:gd name="T9" fmla="*/ 25 h 976"/>
                  <a:gd name="T10" fmla="*/ 105 w 742"/>
                  <a:gd name="T11" fmla="*/ 83 h 976"/>
                  <a:gd name="T12" fmla="*/ 145 w 742"/>
                  <a:gd name="T13" fmla="*/ 120 h 976"/>
                  <a:gd name="T14" fmla="*/ 147 w 742"/>
                  <a:gd name="T15" fmla="*/ 120 h 976"/>
                  <a:gd name="T16" fmla="*/ 595 w 742"/>
                  <a:gd name="T17" fmla="*/ 120 h 976"/>
                  <a:gd name="T18" fmla="*/ 633 w 742"/>
                  <a:gd name="T19" fmla="*/ 98 h 976"/>
                  <a:gd name="T20" fmla="*/ 638 w 742"/>
                  <a:gd name="T21" fmla="*/ 77 h 976"/>
                  <a:gd name="T22" fmla="*/ 638 w 742"/>
                  <a:gd name="T23" fmla="*/ 28 h 976"/>
                  <a:gd name="T24" fmla="*/ 667 w 742"/>
                  <a:gd name="T25" fmla="*/ 1 h 976"/>
                  <a:gd name="T26" fmla="*/ 742 w 742"/>
                  <a:gd name="T27" fmla="*/ 82 h 976"/>
                  <a:gd name="T28" fmla="*/ 742 w 742"/>
                  <a:gd name="T29" fmla="*/ 85 h 976"/>
                  <a:gd name="T30" fmla="*/ 742 w 742"/>
                  <a:gd name="T31" fmla="*/ 892 h 976"/>
                  <a:gd name="T32" fmla="*/ 712 w 742"/>
                  <a:gd name="T33" fmla="*/ 959 h 976"/>
                  <a:gd name="T34" fmla="*/ 667 w 742"/>
                  <a:gd name="T35" fmla="*/ 976 h 976"/>
                  <a:gd name="T36" fmla="*/ 660 w 742"/>
                  <a:gd name="T37" fmla="*/ 976 h 976"/>
                  <a:gd name="T38" fmla="*/ 82 w 742"/>
                  <a:gd name="T39" fmla="*/ 976 h 976"/>
                  <a:gd name="T40" fmla="*/ 10 w 742"/>
                  <a:gd name="T41" fmla="*/ 936 h 976"/>
                  <a:gd name="T42" fmla="*/ 0 w 742"/>
                  <a:gd name="T43" fmla="*/ 894 h 976"/>
                  <a:gd name="T44" fmla="*/ 0 w 742"/>
                  <a:gd name="T45" fmla="*/ 653 h 976"/>
                  <a:gd name="T46" fmla="*/ 0 w 742"/>
                  <a:gd name="T47" fmla="*/ 489 h 976"/>
                  <a:gd name="T48" fmla="*/ 326 w 742"/>
                  <a:gd name="T49" fmla="*/ 526 h 976"/>
                  <a:gd name="T50" fmla="*/ 320 w 742"/>
                  <a:gd name="T51" fmla="*/ 519 h 976"/>
                  <a:gd name="T52" fmla="*/ 258 w 742"/>
                  <a:gd name="T53" fmla="*/ 458 h 976"/>
                  <a:gd name="T54" fmla="*/ 176 w 742"/>
                  <a:gd name="T55" fmla="*/ 462 h 976"/>
                  <a:gd name="T56" fmla="*/ 175 w 742"/>
                  <a:gd name="T57" fmla="*/ 544 h 976"/>
                  <a:gd name="T58" fmla="*/ 283 w 742"/>
                  <a:gd name="T59" fmla="*/ 652 h 976"/>
                  <a:gd name="T60" fmla="*/ 370 w 742"/>
                  <a:gd name="T61" fmla="*/ 652 h 976"/>
                  <a:gd name="T62" fmla="*/ 429 w 742"/>
                  <a:gd name="T63" fmla="*/ 594 h 976"/>
                  <a:gd name="T64" fmla="*/ 567 w 742"/>
                  <a:gd name="T65" fmla="*/ 455 h 976"/>
                  <a:gd name="T66" fmla="*/ 557 w 742"/>
                  <a:gd name="T67" fmla="*/ 365 h 976"/>
                  <a:gd name="T68" fmla="*/ 478 w 742"/>
                  <a:gd name="T69" fmla="*/ 374 h 976"/>
                  <a:gd name="T70" fmla="*/ 356 w 742"/>
                  <a:gd name="T71" fmla="*/ 496 h 976"/>
                  <a:gd name="T72" fmla="*/ 326 w 742"/>
                  <a:gd name="T73" fmla="*/ 526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2" h="976">
                    <a:moveTo>
                      <a:pt x="0" y="489"/>
                    </a:moveTo>
                    <a:cubicBezTo>
                      <a:pt x="0" y="353"/>
                      <a:pt x="0" y="217"/>
                      <a:pt x="0" y="82"/>
                    </a:cubicBezTo>
                    <a:cubicBezTo>
                      <a:pt x="0" y="43"/>
                      <a:pt x="24" y="12"/>
                      <a:pt x="61" y="3"/>
                    </a:cubicBezTo>
                    <a:cubicBezTo>
                      <a:pt x="67" y="2"/>
                      <a:pt x="74" y="1"/>
                      <a:pt x="80" y="1"/>
                    </a:cubicBezTo>
                    <a:cubicBezTo>
                      <a:pt x="94" y="1"/>
                      <a:pt x="104" y="11"/>
                      <a:pt x="104" y="25"/>
                    </a:cubicBezTo>
                    <a:cubicBezTo>
                      <a:pt x="104" y="44"/>
                      <a:pt x="104" y="64"/>
                      <a:pt x="105" y="83"/>
                    </a:cubicBezTo>
                    <a:cubicBezTo>
                      <a:pt x="107" y="105"/>
                      <a:pt x="122" y="119"/>
                      <a:pt x="145" y="120"/>
                    </a:cubicBezTo>
                    <a:cubicBezTo>
                      <a:pt x="146" y="120"/>
                      <a:pt x="146" y="120"/>
                      <a:pt x="147" y="120"/>
                    </a:cubicBezTo>
                    <a:cubicBezTo>
                      <a:pt x="297" y="120"/>
                      <a:pt x="446" y="120"/>
                      <a:pt x="595" y="120"/>
                    </a:cubicBezTo>
                    <a:cubicBezTo>
                      <a:pt x="612" y="120"/>
                      <a:pt x="626" y="114"/>
                      <a:pt x="633" y="98"/>
                    </a:cubicBezTo>
                    <a:cubicBezTo>
                      <a:pt x="636" y="92"/>
                      <a:pt x="637" y="84"/>
                      <a:pt x="638" y="77"/>
                    </a:cubicBezTo>
                    <a:cubicBezTo>
                      <a:pt x="638" y="61"/>
                      <a:pt x="638" y="45"/>
                      <a:pt x="638" y="28"/>
                    </a:cubicBezTo>
                    <a:cubicBezTo>
                      <a:pt x="638" y="10"/>
                      <a:pt x="648" y="0"/>
                      <a:pt x="667" y="1"/>
                    </a:cubicBezTo>
                    <a:cubicBezTo>
                      <a:pt x="710" y="4"/>
                      <a:pt x="741" y="37"/>
                      <a:pt x="742" y="82"/>
                    </a:cubicBezTo>
                    <a:cubicBezTo>
                      <a:pt x="742" y="83"/>
                      <a:pt x="742" y="84"/>
                      <a:pt x="742" y="85"/>
                    </a:cubicBezTo>
                    <a:cubicBezTo>
                      <a:pt x="742" y="354"/>
                      <a:pt x="742" y="623"/>
                      <a:pt x="742" y="892"/>
                    </a:cubicBezTo>
                    <a:cubicBezTo>
                      <a:pt x="742" y="919"/>
                      <a:pt x="734" y="942"/>
                      <a:pt x="712" y="959"/>
                    </a:cubicBezTo>
                    <a:cubicBezTo>
                      <a:pt x="699" y="970"/>
                      <a:pt x="684" y="975"/>
                      <a:pt x="667" y="976"/>
                    </a:cubicBezTo>
                    <a:cubicBezTo>
                      <a:pt x="665" y="976"/>
                      <a:pt x="662" y="976"/>
                      <a:pt x="660" y="976"/>
                    </a:cubicBezTo>
                    <a:cubicBezTo>
                      <a:pt x="467" y="976"/>
                      <a:pt x="275" y="976"/>
                      <a:pt x="82" y="976"/>
                    </a:cubicBezTo>
                    <a:cubicBezTo>
                      <a:pt x="51" y="976"/>
                      <a:pt x="27" y="963"/>
                      <a:pt x="10" y="936"/>
                    </a:cubicBezTo>
                    <a:cubicBezTo>
                      <a:pt x="3" y="923"/>
                      <a:pt x="0" y="909"/>
                      <a:pt x="0" y="894"/>
                    </a:cubicBezTo>
                    <a:cubicBezTo>
                      <a:pt x="0" y="814"/>
                      <a:pt x="0" y="733"/>
                      <a:pt x="0" y="653"/>
                    </a:cubicBezTo>
                    <a:cubicBezTo>
                      <a:pt x="0" y="598"/>
                      <a:pt x="0" y="543"/>
                      <a:pt x="0" y="489"/>
                    </a:cubicBezTo>
                    <a:close/>
                    <a:moveTo>
                      <a:pt x="326" y="526"/>
                    </a:moveTo>
                    <a:cubicBezTo>
                      <a:pt x="324" y="524"/>
                      <a:pt x="322" y="521"/>
                      <a:pt x="320" y="519"/>
                    </a:cubicBezTo>
                    <a:cubicBezTo>
                      <a:pt x="300" y="499"/>
                      <a:pt x="279" y="477"/>
                      <a:pt x="258" y="458"/>
                    </a:cubicBezTo>
                    <a:cubicBezTo>
                      <a:pt x="234" y="436"/>
                      <a:pt x="198" y="438"/>
                      <a:pt x="176" y="462"/>
                    </a:cubicBezTo>
                    <a:cubicBezTo>
                      <a:pt x="153" y="485"/>
                      <a:pt x="153" y="521"/>
                      <a:pt x="175" y="544"/>
                    </a:cubicBezTo>
                    <a:cubicBezTo>
                      <a:pt x="211" y="580"/>
                      <a:pt x="247" y="616"/>
                      <a:pt x="283" y="652"/>
                    </a:cubicBezTo>
                    <a:cubicBezTo>
                      <a:pt x="308" y="677"/>
                      <a:pt x="345" y="677"/>
                      <a:pt x="370" y="652"/>
                    </a:cubicBezTo>
                    <a:cubicBezTo>
                      <a:pt x="390" y="633"/>
                      <a:pt x="409" y="613"/>
                      <a:pt x="429" y="594"/>
                    </a:cubicBezTo>
                    <a:cubicBezTo>
                      <a:pt x="475" y="548"/>
                      <a:pt x="521" y="502"/>
                      <a:pt x="567" y="455"/>
                    </a:cubicBezTo>
                    <a:cubicBezTo>
                      <a:pt x="592" y="429"/>
                      <a:pt x="587" y="385"/>
                      <a:pt x="557" y="365"/>
                    </a:cubicBezTo>
                    <a:cubicBezTo>
                      <a:pt x="532" y="348"/>
                      <a:pt x="501" y="351"/>
                      <a:pt x="478" y="374"/>
                    </a:cubicBezTo>
                    <a:cubicBezTo>
                      <a:pt x="437" y="415"/>
                      <a:pt x="397" y="456"/>
                      <a:pt x="356" y="496"/>
                    </a:cubicBezTo>
                    <a:cubicBezTo>
                      <a:pt x="346" y="506"/>
                      <a:pt x="337" y="516"/>
                      <a:pt x="326" y="526"/>
                    </a:cubicBezTo>
                    <a:close/>
                  </a:path>
                </a:pathLst>
              </a:custGeom>
              <a:solidFill>
                <a:srgbClr val="6B6B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68" name="Freeform 7">
                <a:extLst>
                  <a:ext uri="{FF2B5EF4-FFF2-40B4-BE49-F238E27FC236}">
                    <a16:creationId xmlns:a16="http://schemas.microsoft.com/office/drawing/2014/main" id="{48FDDCEB-BA97-4F00-EBAD-A367183508F4}"/>
                  </a:ext>
                </a:extLst>
              </p:cNvPr>
              <p:cNvSpPr>
                <a:spLocks noEditPoints="1"/>
              </p:cNvSpPr>
              <p:nvPr/>
            </p:nvSpPr>
            <p:spPr bwMode="auto">
              <a:xfrm>
                <a:off x="7710488" y="1287463"/>
                <a:ext cx="1590675" cy="849313"/>
              </a:xfrm>
              <a:custGeom>
                <a:avLst/>
                <a:gdLst>
                  <a:gd name="T0" fmla="*/ 210 w 422"/>
                  <a:gd name="T1" fmla="*/ 225 h 225"/>
                  <a:gd name="T2" fmla="*/ 29 w 422"/>
                  <a:gd name="T3" fmla="*/ 225 h 225"/>
                  <a:gd name="T4" fmla="*/ 2 w 422"/>
                  <a:gd name="T5" fmla="*/ 210 h 225"/>
                  <a:gd name="T6" fmla="*/ 0 w 422"/>
                  <a:gd name="T7" fmla="*/ 198 h 225"/>
                  <a:gd name="T8" fmla="*/ 0 w 422"/>
                  <a:gd name="T9" fmla="*/ 155 h 225"/>
                  <a:gd name="T10" fmla="*/ 43 w 422"/>
                  <a:gd name="T11" fmla="*/ 88 h 225"/>
                  <a:gd name="T12" fmla="*/ 81 w 422"/>
                  <a:gd name="T13" fmla="*/ 79 h 225"/>
                  <a:gd name="T14" fmla="*/ 114 w 422"/>
                  <a:gd name="T15" fmla="*/ 79 h 225"/>
                  <a:gd name="T16" fmla="*/ 122 w 422"/>
                  <a:gd name="T17" fmla="*/ 73 h 225"/>
                  <a:gd name="T18" fmla="*/ 208 w 422"/>
                  <a:gd name="T19" fmla="*/ 1 h 225"/>
                  <a:gd name="T20" fmla="*/ 298 w 422"/>
                  <a:gd name="T21" fmla="*/ 66 h 225"/>
                  <a:gd name="T22" fmla="*/ 315 w 422"/>
                  <a:gd name="T23" fmla="*/ 79 h 225"/>
                  <a:gd name="T24" fmla="*/ 348 w 422"/>
                  <a:gd name="T25" fmla="*/ 79 h 225"/>
                  <a:gd name="T26" fmla="*/ 420 w 422"/>
                  <a:gd name="T27" fmla="*/ 143 h 225"/>
                  <a:gd name="T28" fmla="*/ 421 w 422"/>
                  <a:gd name="T29" fmla="*/ 202 h 225"/>
                  <a:gd name="T30" fmla="*/ 399 w 422"/>
                  <a:gd name="T31" fmla="*/ 225 h 225"/>
                  <a:gd name="T32" fmla="*/ 391 w 422"/>
                  <a:gd name="T33" fmla="*/ 225 h 225"/>
                  <a:gd name="T34" fmla="*/ 210 w 422"/>
                  <a:gd name="T35" fmla="*/ 225 h 225"/>
                  <a:gd name="T36" fmla="*/ 211 w 422"/>
                  <a:gd name="T37" fmla="*/ 127 h 225"/>
                  <a:gd name="T38" fmla="*/ 245 w 422"/>
                  <a:gd name="T39" fmla="*/ 92 h 225"/>
                  <a:gd name="T40" fmla="*/ 210 w 422"/>
                  <a:gd name="T41" fmla="*/ 58 h 225"/>
                  <a:gd name="T42" fmla="*/ 177 w 422"/>
                  <a:gd name="T43" fmla="*/ 92 h 225"/>
                  <a:gd name="T44" fmla="*/ 211 w 422"/>
                  <a:gd name="T45" fmla="*/ 127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2" h="225">
                    <a:moveTo>
                      <a:pt x="210" y="225"/>
                    </a:moveTo>
                    <a:cubicBezTo>
                      <a:pt x="150" y="225"/>
                      <a:pt x="90" y="225"/>
                      <a:pt x="29" y="225"/>
                    </a:cubicBezTo>
                    <a:cubicBezTo>
                      <a:pt x="17" y="225"/>
                      <a:pt x="7" y="222"/>
                      <a:pt x="2" y="210"/>
                    </a:cubicBezTo>
                    <a:cubicBezTo>
                      <a:pt x="1" y="206"/>
                      <a:pt x="1" y="202"/>
                      <a:pt x="0" y="198"/>
                    </a:cubicBezTo>
                    <a:cubicBezTo>
                      <a:pt x="0" y="184"/>
                      <a:pt x="0" y="169"/>
                      <a:pt x="0" y="155"/>
                    </a:cubicBezTo>
                    <a:cubicBezTo>
                      <a:pt x="1" y="125"/>
                      <a:pt x="17" y="102"/>
                      <a:pt x="43" y="88"/>
                    </a:cubicBezTo>
                    <a:cubicBezTo>
                      <a:pt x="55" y="81"/>
                      <a:pt x="68" y="79"/>
                      <a:pt x="81" y="79"/>
                    </a:cubicBezTo>
                    <a:cubicBezTo>
                      <a:pt x="92" y="79"/>
                      <a:pt x="103" y="79"/>
                      <a:pt x="114" y="79"/>
                    </a:cubicBezTo>
                    <a:cubicBezTo>
                      <a:pt x="119" y="79"/>
                      <a:pt x="121" y="78"/>
                      <a:pt x="122" y="73"/>
                    </a:cubicBezTo>
                    <a:cubicBezTo>
                      <a:pt x="131" y="32"/>
                      <a:pt x="167" y="3"/>
                      <a:pt x="208" y="1"/>
                    </a:cubicBezTo>
                    <a:cubicBezTo>
                      <a:pt x="249" y="0"/>
                      <a:pt x="286" y="27"/>
                      <a:pt x="298" y="66"/>
                    </a:cubicBezTo>
                    <a:cubicBezTo>
                      <a:pt x="301" y="79"/>
                      <a:pt x="301" y="79"/>
                      <a:pt x="315" y="79"/>
                    </a:cubicBezTo>
                    <a:cubicBezTo>
                      <a:pt x="326" y="79"/>
                      <a:pt x="337" y="79"/>
                      <a:pt x="348" y="79"/>
                    </a:cubicBezTo>
                    <a:cubicBezTo>
                      <a:pt x="383" y="80"/>
                      <a:pt x="415" y="109"/>
                      <a:pt x="420" y="143"/>
                    </a:cubicBezTo>
                    <a:cubicBezTo>
                      <a:pt x="422" y="162"/>
                      <a:pt x="422" y="182"/>
                      <a:pt x="421" y="202"/>
                    </a:cubicBezTo>
                    <a:cubicBezTo>
                      <a:pt x="421" y="215"/>
                      <a:pt x="412" y="223"/>
                      <a:pt x="399" y="225"/>
                    </a:cubicBezTo>
                    <a:cubicBezTo>
                      <a:pt x="396" y="225"/>
                      <a:pt x="394" y="225"/>
                      <a:pt x="391" y="225"/>
                    </a:cubicBezTo>
                    <a:cubicBezTo>
                      <a:pt x="331" y="225"/>
                      <a:pt x="271" y="225"/>
                      <a:pt x="210" y="225"/>
                    </a:cubicBezTo>
                    <a:close/>
                    <a:moveTo>
                      <a:pt x="211" y="127"/>
                    </a:moveTo>
                    <a:cubicBezTo>
                      <a:pt x="231" y="126"/>
                      <a:pt x="246" y="112"/>
                      <a:pt x="245" y="92"/>
                    </a:cubicBezTo>
                    <a:cubicBezTo>
                      <a:pt x="245" y="73"/>
                      <a:pt x="230" y="57"/>
                      <a:pt x="210" y="58"/>
                    </a:cubicBezTo>
                    <a:cubicBezTo>
                      <a:pt x="191" y="58"/>
                      <a:pt x="176" y="73"/>
                      <a:pt x="177" y="92"/>
                    </a:cubicBezTo>
                    <a:cubicBezTo>
                      <a:pt x="177" y="112"/>
                      <a:pt x="191" y="127"/>
                      <a:pt x="211" y="127"/>
                    </a:cubicBezTo>
                    <a:close/>
                  </a:path>
                </a:pathLst>
              </a:custGeom>
              <a:solidFill>
                <a:srgbClr val="6B6B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69" name="Rectangle 68">
                <a:extLst>
                  <a:ext uri="{FF2B5EF4-FFF2-40B4-BE49-F238E27FC236}">
                    <a16:creationId xmlns:a16="http://schemas.microsoft.com/office/drawing/2014/main" id="{46B48140-B7F2-2971-D181-92C75E19E23C}"/>
                  </a:ext>
                </a:extLst>
              </p:cNvPr>
              <p:cNvSpPr/>
              <p:nvPr/>
            </p:nvSpPr>
            <p:spPr>
              <a:xfrm>
                <a:off x="7467600" y="2819400"/>
                <a:ext cx="1981200" cy="1905000"/>
              </a:xfrm>
              <a:prstGeom prst="rect">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sp>
          <p:nvSpPr>
            <p:cNvPr id="42" name="Rectangle 41">
              <a:extLst>
                <a:ext uri="{FF2B5EF4-FFF2-40B4-BE49-F238E27FC236}">
                  <a16:creationId xmlns:a16="http://schemas.microsoft.com/office/drawing/2014/main" id="{D85BC3B8-D888-8019-1292-82DCC00CDABD}"/>
                </a:ext>
              </a:extLst>
            </p:cNvPr>
            <p:cNvSpPr/>
            <p:nvPr/>
          </p:nvSpPr>
          <p:spPr>
            <a:xfrm>
              <a:off x="7753528" y="2642563"/>
              <a:ext cx="1347575" cy="492442"/>
            </a:xfrm>
            <a:prstGeom prst="rect">
              <a:avLst/>
            </a:prstGeom>
          </p:spPr>
          <p:txBody>
            <a:bodyPr wrap="square">
              <a:spAutoFit/>
            </a:bodyPr>
            <a:lstStyle/>
            <a:p>
              <a:pPr defTabSz="609402">
                <a:spcAft>
                  <a:spcPts val="2399"/>
                </a:spcAft>
                <a:defRPr/>
              </a:pPr>
              <a:r>
                <a:rPr lang="en-US" sz="2599" dirty="0">
                  <a:solidFill>
                    <a:schemeClr val="bg1"/>
                  </a:solidFill>
                </a:rPr>
                <a:t>Twitchy</a:t>
              </a:r>
            </a:p>
          </p:txBody>
        </p:sp>
        <p:grpSp>
          <p:nvGrpSpPr>
            <p:cNvPr id="56" name="Group 55">
              <a:extLst>
                <a:ext uri="{FF2B5EF4-FFF2-40B4-BE49-F238E27FC236}">
                  <a16:creationId xmlns:a16="http://schemas.microsoft.com/office/drawing/2014/main" id="{2BFF6E39-B125-9360-4585-A0E417A21770}"/>
                </a:ext>
              </a:extLst>
            </p:cNvPr>
            <p:cNvGrpSpPr/>
            <p:nvPr/>
          </p:nvGrpSpPr>
          <p:grpSpPr>
            <a:xfrm>
              <a:off x="7058025" y="2668624"/>
              <a:ext cx="640404" cy="3260681"/>
              <a:chOff x="6781800" y="2590800"/>
              <a:chExt cx="640404" cy="3260681"/>
            </a:xfrm>
          </p:grpSpPr>
          <p:sp>
            <p:nvSpPr>
              <p:cNvPr id="62" name="Freeform 7">
                <a:extLst>
                  <a:ext uri="{FF2B5EF4-FFF2-40B4-BE49-F238E27FC236}">
                    <a16:creationId xmlns:a16="http://schemas.microsoft.com/office/drawing/2014/main" id="{ACA9CAAA-8683-E7A5-D292-051C6152167E}"/>
                  </a:ext>
                </a:extLst>
              </p:cNvPr>
              <p:cNvSpPr>
                <a:spLocks/>
              </p:cNvSpPr>
              <p:nvPr/>
            </p:nvSpPr>
            <p:spPr bwMode="auto">
              <a:xfrm>
                <a:off x="6781800" y="2590800"/>
                <a:ext cx="640404" cy="488299"/>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bg1"/>
              </a:solidFill>
              <a:ln>
                <a:noFill/>
              </a:ln>
            </p:spPr>
            <p:txBody>
              <a:bodyPr vert="horz" wrap="square" lIns="91416" tIns="45708" rIns="91416" bIns="45708" numCol="1" anchor="t" anchorCtr="0" compatLnSpc="1">
                <a:prstTxWarp prst="textNoShape">
                  <a:avLst/>
                </a:prstTxWarp>
              </a:bodyPr>
              <a:lstStyle/>
              <a:p>
                <a:pPr defTabSz="914126">
                  <a:defRPr/>
                </a:pPr>
                <a:endParaRPr lang="en-US" sz="2599" dirty="0">
                  <a:solidFill>
                    <a:srgbClr val="3D3935"/>
                  </a:solidFill>
                  <a:latin typeface="Arial" panose="020B0604020202020204"/>
                </a:endParaRPr>
              </a:p>
            </p:txBody>
          </p:sp>
          <p:sp>
            <p:nvSpPr>
              <p:cNvPr id="63" name="Freeform 7">
                <a:extLst>
                  <a:ext uri="{FF2B5EF4-FFF2-40B4-BE49-F238E27FC236}">
                    <a16:creationId xmlns:a16="http://schemas.microsoft.com/office/drawing/2014/main" id="{474B3578-1344-BD72-F92B-F99528B24C0D}"/>
                  </a:ext>
                </a:extLst>
              </p:cNvPr>
              <p:cNvSpPr>
                <a:spLocks/>
              </p:cNvSpPr>
              <p:nvPr/>
            </p:nvSpPr>
            <p:spPr bwMode="auto">
              <a:xfrm>
                <a:off x="6781800" y="3283896"/>
                <a:ext cx="640404" cy="488299"/>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bg1"/>
              </a:solidFill>
              <a:ln>
                <a:noFill/>
              </a:ln>
            </p:spPr>
            <p:txBody>
              <a:bodyPr vert="horz" wrap="square" lIns="91416" tIns="45708" rIns="91416" bIns="45708" numCol="1" anchor="t" anchorCtr="0" compatLnSpc="1">
                <a:prstTxWarp prst="textNoShape">
                  <a:avLst/>
                </a:prstTxWarp>
              </a:bodyPr>
              <a:lstStyle/>
              <a:p>
                <a:pPr defTabSz="914126">
                  <a:defRPr/>
                </a:pPr>
                <a:endParaRPr lang="en-US" sz="2599" dirty="0">
                  <a:solidFill>
                    <a:srgbClr val="3D3935"/>
                  </a:solidFill>
                  <a:latin typeface="Arial" panose="020B0604020202020204"/>
                </a:endParaRPr>
              </a:p>
            </p:txBody>
          </p:sp>
          <p:sp>
            <p:nvSpPr>
              <p:cNvPr id="64" name="Freeform 7">
                <a:extLst>
                  <a:ext uri="{FF2B5EF4-FFF2-40B4-BE49-F238E27FC236}">
                    <a16:creationId xmlns:a16="http://schemas.microsoft.com/office/drawing/2014/main" id="{47CD4239-62B8-D915-DCF4-B00768C4E2DC}"/>
                  </a:ext>
                </a:extLst>
              </p:cNvPr>
              <p:cNvSpPr>
                <a:spLocks/>
              </p:cNvSpPr>
              <p:nvPr/>
            </p:nvSpPr>
            <p:spPr bwMode="auto">
              <a:xfrm>
                <a:off x="6781800" y="3976992"/>
                <a:ext cx="640404" cy="488299"/>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bg1"/>
              </a:solidFill>
              <a:ln>
                <a:noFill/>
              </a:ln>
            </p:spPr>
            <p:txBody>
              <a:bodyPr vert="horz" wrap="square" lIns="91416" tIns="45708" rIns="91416" bIns="45708" numCol="1" anchor="t" anchorCtr="0" compatLnSpc="1">
                <a:prstTxWarp prst="textNoShape">
                  <a:avLst/>
                </a:prstTxWarp>
              </a:bodyPr>
              <a:lstStyle/>
              <a:p>
                <a:pPr defTabSz="914126">
                  <a:defRPr/>
                </a:pPr>
                <a:endParaRPr lang="en-US" sz="2599" dirty="0">
                  <a:solidFill>
                    <a:srgbClr val="3D3935"/>
                  </a:solidFill>
                  <a:latin typeface="Arial" panose="020B0604020202020204"/>
                </a:endParaRPr>
              </a:p>
            </p:txBody>
          </p:sp>
          <p:sp>
            <p:nvSpPr>
              <p:cNvPr id="65" name="Freeform 7">
                <a:extLst>
                  <a:ext uri="{FF2B5EF4-FFF2-40B4-BE49-F238E27FC236}">
                    <a16:creationId xmlns:a16="http://schemas.microsoft.com/office/drawing/2014/main" id="{B6EC33B7-9609-4837-681C-D75A249A5FC7}"/>
                  </a:ext>
                </a:extLst>
              </p:cNvPr>
              <p:cNvSpPr>
                <a:spLocks/>
              </p:cNvSpPr>
              <p:nvPr/>
            </p:nvSpPr>
            <p:spPr bwMode="auto">
              <a:xfrm>
                <a:off x="6781800" y="4670088"/>
                <a:ext cx="640404" cy="488299"/>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bg1"/>
              </a:solidFill>
              <a:ln>
                <a:noFill/>
              </a:ln>
            </p:spPr>
            <p:txBody>
              <a:bodyPr vert="horz" wrap="square" lIns="91416" tIns="45708" rIns="91416" bIns="45708" numCol="1" anchor="t" anchorCtr="0" compatLnSpc="1">
                <a:prstTxWarp prst="textNoShape">
                  <a:avLst/>
                </a:prstTxWarp>
              </a:bodyPr>
              <a:lstStyle/>
              <a:p>
                <a:pPr defTabSz="914126">
                  <a:defRPr/>
                </a:pPr>
                <a:endParaRPr lang="en-US" sz="2599" dirty="0">
                  <a:solidFill>
                    <a:srgbClr val="3D3935"/>
                  </a:solidFill>
                  <a:latin typeface="Arial" panose="020B0604020202020204"/>
                </a:endParaRPr>
              </a:p>
            </p:txBody>
          </p:sp>
          <p:sp>
            <p:nvSpPr>
              <p:cNvPr id="66" name="Freeform 7">
                <a:extLst>
                  <a:ext uri="{FF2B5EF4-FFF2-40B4-BE49-F238E27FC236}">
                    <a16:creationId xmlns:a16="http://schemas.microsoft.com/office/drawing/2014/main" id="{C6D665EF-5455-B7E0-76E9-C622087BE674}"/>
                  </a:ext>
                </a:extLst>
              </p:cNvPr>
              <p:cNvSpPr>
                <a:spLocks/>
              </p:cNvSpPr>
              <p:nvPr/>
            </p:nvSpPr>
            <p:spPr bwMode="auto">
              <a:xfrm>
                <a:off x="6781800" y="5363182"/>
                <a:ext cx="640404" cy="488299"/>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bg1"/>
              </a:solidFill>
              <a:ln>
                <a:noFill/>
              </a:ln>
            </p:spPr>
            <p:txBody>
              <a:bodyPr vert="horz" wrap="square" lIns="91416" tIns="45708" rIns="91416" bIns="45708" numCol="1" anchor="t" anchorCtr="0" compatLnSpc="1">
                <a:prstTxWarp prst="textNoShape">
                  <a:avLst/>
                </a:prstTxWarp>
              </a:bodyPr>
              <a:lstStyle/>
              <a:p>
                <a:pPr defTabSz="914126">
                  <a:defRPr/>
                </a:pPr>
                <a:endParaRPr lang="en-US" sz="2599" dirty="0">
                  <a:solidFill>
                    <a:srgbClr val="3D3935"/>
                  </a:solidFill>
                  <a:latin typeface="Arial" panose="020B0604020202020204"/>
                </a:endParaRPr>
              </a:p>
            </p:txBody>
          </p:sp>
        </p:grpSp>
        <p:sp>
          <p:nvSpPr>
            <p:cNvPr id="58" name="Rectangle 57">
              <a:extLst>
                <a:ext uri="{FF2B5EF4-FFF2-40B4-BE49-F238E27FC236}">
                  <a16:creationId xmlns:a16="http://schemas.microsoft.com/office/drawing/2014/main" id="{C112EEDC-49E9-7815-056F-9182BB4EB43C}"/>
                </a:ext>
              </a:extLst>
            </p:cNvPr>
            <p:cNvSpPr/>
            <p:nvPr/>
          </p:nvSpPr>
          <p:spPr>
            <a:xfrm>
              <a:off x="7753528" y="3323499"/>
              <a:ext cx="1347575" cy="492443"/>
            </a:xfrm>
            <a:prstGeom prst="rect">
              <a:avLst/>
            </a:prstGeom>
          </p:spPr>
          <p:txBody>
            <a:bodyPr wrap="square">
              <a:spAutoFit/>
            </a:bodyPr>
            <a:lstStyle/>
            <a:p>
              <a:pPr defTabSz="609402">
                <a:spcAft>
                  <a:spcPts val="2399"/>
                </a:spcAft>
                <a:defRPr/>
              </a:pPr>
              <a:r>
                <a:rPr lang="en-US" sz="2599" dirty="0">
                  <a:solidFill>
                    <a:schemeClr val="bg1"/>
                  </a:solidFill>
                </a:rPr>
                <a:t>Shaky</a:t>
              </a:r>
            </a:p>
          </p:txBody>
        </p:sp>
        <p:sp>
          <p:nvSpPr>
            <p:cNvPr id="59" name="Rectangle 58">
              <a:extLst>
                <a:ext uri="{FF2B5EF4-FFF2-40B4-BE49-F238E27FC236}">
                  <a16:creationId xmlns:a16="http://schemas.microsoft.com/office/drawing/2014/main" id="{4CF4829B-ACBA-3832-05FC-71CF2EBBF799}"/>
                </a:ext>
              </a:extLst>
            </p:cNvPr>
            <p:cNvSpPr/>
            <p:nvPr/>
          </p:nvSpPr>
          <p:spPr>
            <a:xfrm>
              <a:off x="7753528" y="3984980"/>
              <a:ext cx="1347575" cy="492443"/>
            </a:xfrm>
            <a:prstGeom prst="rect">
              <a:avLst/>
            </a:prstGeom>
          </p:spPr>
          <p:txBody>
            <a:bodyPr wrap="square">
              <a:spAutoFit/>
            </a:bodyPr>
            <a:lstStyle/>
            <a:p>
              <a:pPr defTabSz="609402">
                <a:spcAft>
                  <a:spcPts val="2399"/>
                </a:spcAft>
                <a:defRPr/>
              </a:pPr>
              <a:r>
                <a:rPr lang="en-US" sz="2599" dirty="0">
                  <a:solidFill>
                    <a:schemeClr val="bg1"/>
                  </a:solidFill>
                </a:rPr>
                <a:t>Jittery</a:t>
              </a:r>
            </a:p>
          </p:txBody>
        </p:sp>
        <p:sp>
          <p:nvSpPr>
            <p:cNvPr id="60" name="Rectangle 59">
              <a:extLst>
                <a:ext uri="{FF2B5EF4-FFF2-40B4-BE49-F238E27FC236}">
                  <a16:creationId xmlns:a16="http://schemas.microsoft.com/office/drawing/2014/main" id="{FC1FAB01-CCD3-711E-8F9A-AE47D4BE20AE}"/>
                </a:ext>
              </a:extLst>
            </p:cNvPr>
            <p:cNvSpPr/>
            <p:nvPr/>
          </p:nvSpPr>
          <p:spPr>
            <a:xfrm>
              <a:off x="7753528" y="4695099"/>
              <a:ext cx="1347575" cy="492443"/>
            </a:xfrm>
            <a:prstGeom prst="rect">
              <a:avLst/>
            </a:prstGeom>
          </p:spPr>
          <p:txBody>
            <a:bodyPr wrap="square">
              <a:spAutoFit/>
            </a:bodyPr>
            <a:lstStyle/>
            <a:p>
              <a:pPr defTabSz="609402">
                <a:spcAft>
                  <a:spcPts val="2399"/>
                </a:spcAft>
                <a:defRPr/>
              </a:pPr>
              <a:r>
                <a:rPr lang="en-US" sz="2599" dirty="0">
                  <a:solidFill>
                    <a:schemeClr val="bg1"/>
                  </a:solidFill>
                </a:rPr>
                <a:t>Jerky</a:t>
              </a:r>
            </a:p>
          </p:txBody>
        </p:sp>
        <p:sp>
          <p:nvSpPr>
            <p:cNvPr id="61" name="Rectangle 60">
              <a:extLst>
                <a:ext uri="{FF2B5EF4-FFF2-40B4-BE49-F238E27FC236}">
                  <a16:creationId xmlns:a16="http://schemas.microsoft.com/office/drawing/2014/main" id="{07C39569-5D6E-43F5-17F3-0A96F51C3A88}"/>
                </a:ext>
              </a:extLst>
            </p:cNvPr>
            <p:cNvSpPr/>
            <p:nvPr/>
          </p:nvSpPr>
          <p:spPr>
            <a:xfrm>
              <a:off x="7753526" y="5395491"/>
              <a:ext cx="2349297" cy="492442"/>
            </a:xfrm>
            <a:prstGeom prst="rect">
              <a:avLst/>
            </a:prstGeom>
          </p:spPr>
          <p:txBody>
            <a:bodyPr wrap="square">
              <a:spAutoFit/>
            </a:bodyPr>
            <a:lstStyle/>
            <a:p>
              <a:pPr defTabSz="609402">
                <a:spcAft>
                  <a:spcPts val="2399"/>
                </a:spcAft>
                <a:defRPr/>
              </a:pPr>
              <a:r>
                <a:rPr lang="en-US" sz="2599" dirty="0">
                  <a:solidFill>
                    <a:schemeClr val="bg1"/>
                  </a:solidFill>
                </a:rPr>
                <a:t>Teeth grinding</a:t>
              </a:r>
            </a:p>
          </p:txBody>
        </p:sp>
      </p:grpSp>
    </p:spTree>
    <p:extLst>
      <p:ext uri="{BB962C8B-B14F-4D97-AF65-F5344CB8AC3E}">
        <p14:creationId xmlns:p14="http://schemas.microsoft.com/office/powerpoint/2010/main" val="27988074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 for Screening via Video</a:t>
            </a:r>
          </a:p>
        </p:txBody>
      </p:sp>
      <p:sp>
        <p:nvSpPr>
          <p:cNvPr id="4" name="Slide Number Placeholder 3"/>
          <p:cNvSpPr>
            <a:spLocks noGrp="1"/>
          </p:cNvSpPr>
          <p:nvPr>
            <p:ph type="sldNum" sz="quarter" idx="4"/>
          </p:nvPr>
        </p:nvSpPr>
        <p:spPr/>
        <p:txBody>
          <a:bodyPr/>
          <a:lstStyle/>
          <a:p>
            <a:fld id="{F3C1FD0B-2342-48FB-A867-BE1FD0EAA53B}" type="slidenum">
              <a:rPr lang="en-US"/>
              <a:pPr/>
              <a:t>69</a:t>
            </a:fld>
            <a:endParaRPr lang="en-US" dirty="0"/>
          </a:p>
        </p:txBody>
      </p:sp>
      <p:sp>
        <p:nvSpPr>
          <p:cNvPr id="29" name="Text Placeholder 8"/>
          <p:cNvSpPr>
            <a:spLocks noGrp="1"/>
          </p:cNvSpPr>
          <p:nvPr>
            <p:ph type="body" sz="quarter" idx="10"/>
          </p:nvPr>
        </p:nvSpPr>
        <p:spPr/>
        <p:txBody>
          <a:bodyPr/>
          <a:lstStyle/>
          <a:p>
            <a:r>
              <a:rPr lang="en-US" dirty="0"/>
              <a:t>Screening and Treatment Guidelines</a:t>
            </a:r>
          </a:p>
        </p:txBody>
      </p:sp>
      <p:grpSp>
        <p:nvGrpSpPr>
          <p:cNvPr id="34" name="Group 33">
            <a:extLst>
              <a:ext uri="{FF2B5EF4-FFF2-40B4-BE49-F238E27FC236}">
                <a16:creationId xmlns:a16="http://schemas.microsoft.com/office/drawing/2014/main" id="{3850EDB9-C825-C2C5-096D-44502C9C8036}"/>
              </a:ext>
            </a:extLst>
          </p:cNvPr>
          <p:cNvGrpSpPr/>
          <p:nvPr/>
        </p:nvGrpSpPr>
        <p:grpSpPr>
          <a:xfrm>
            <a:off x="977900" y="1701800"/>
            <a:ext cx="10702084" cy="3824306"/>
            <a:chOff x="447675" y="1666875"/>
            <a:chExt cx="11433893" cy="4085812"/>
          </a:xfrm>
        </p:grpSpPr>
        <p:sp>
          <p:nvSpPr>
            <p:cNvPr id="35" name="Isosceles Triangle 34">
              <a:extLst>
                <a:ext uri="{FF2B5EF4-FFF2-40B4-BE49-F238E27FC236}">
                  <a16:creationId xmlns:a16="http://schemas.microsoft.com/office/drawing/2014/main" id="{CDAA7805-67A9-E112-4858-774CC4A3134D}"/>
                </a:ext>
              </a:extLst>
            </p:cNvPr>
            <p:cNvSpPr/>
            <p:nvPr/>
          </p:nvSpPr>
          <p:spPr>
            <a:xfrm rot="5400000">
              <a:off x="3886582" y="1791066"/>
              <a:ext cx="475488" cy="227107"/>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36" name="Text Placeholder 7">
              <a:extLst>
                <a:ext uri="{FF2B5EF4-FFF2-40B4-BE49-F238E27FC236}">
                  <a16:creationId xmlns:a16="http://schemas.microsoft.com/office/drawing/2014/main" id="{B4A932AE-DE30-879A-2605-386A8CAE8B22}"/>
                </a:ext>
              </a:extLst>
            </p:cNvPr>
            <p:cNvSpPr txBox="1">
              <a:spLocks/>
            </p:cNvSpPr>
            <p:nvPr/>
          </p:nvSpPr>
          <p:spPr>
            <a:xfrm>
              <a:off x="447676" y="1666875"/>
              <a:ext cx="3409950" cy="476250"/>
            </a:xfrm>
            <a:prstGeom prst="rect">
              <a:avLst/>
            </a:prstGeom>
            <a:solidFill>
              <a:schemeClr val="accent1"/>
            </a:solidFill>
          </p:spPr>
          <p:txBody>
            <a:bodyPr vert="horz" lIns="91416" tIns="0" rIns="91416" bIns="0"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t>BEFORE</a:t>
              </a:r>
              <a:r>
                <a:rPr lang="en-US" sz="1600" b="1"/>
                <a:t>: </a:t>
              </a:r>
              <a:br>
                <a:rPr lang="en-US" sz="1600" b="1"/>
              </a:br>
              <a:r>
                <a:rPr lang="en-US" sz="1600" b="1"/>
                <a:t>Set </a:t>
              </a:r>
              <a:r>
                <a:rPr lang="en-US" sz="1600" b="1" dirty="0"/>
                <a:t>Expectations</a:t>
              </a:r>
              <a:r>
                <a:rPr lang="en-US" sz="1600" b="1" baseline="30000" dirty="0"/>
                <a:t>1,2</a:t>
              </a:r>
            </a:p>
          </p:txBody>
        </p:sp>
        <p:sp>
          <p:nvSpPr>
            <p:cNvPr id="37" name="Text Placeholder 7">
              <a:extLst>
                <a:ext uri="{FF2B5EF4-FFF2-40B4-BE49-F238E27FC236}">
                  <a16:creationId xmlns:a16="http://schemas.microsoft.com/office/drawing/2014/main" id="{B95FA9F7-ACE4-0331-FD52-6A0AB621AF1D}"/>
                </a:ext>
              </a:extLst>
            </p:cNvPr>
            <p:cNvSpPr txBox="1">
              <a:spLocks/>
            </p:cNvSpPr>
            <p:nvPr/>
          </p:nvSpPr>
          <p:spPr>
            <a:xfrm>
              <a:off x="4391025" y="1666875"/>
              <a:ext cx="3409950" cy="476250"/>
            </a:xfrm>
            <a:prstGeom prst="rect">
              <a:avLst/>
            </a:prstGeom>
            <a:solidFill>
              <a:schemeClr val="accent5">
                <a:lumMod val="75000"/>
              </a:schemeClr>
            </a:solidFill>
          </p:spPr>
          <p:txBody>
            <a:bodyPr vert="horz" lIns="91416" tIns="0" rIns="91416" bIns="0"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t>DURING: Engage Patients</a:t>
              </a:r>
              <a:r>
                <a:rPr lang="en-US" sz="1600" b="1" baseline="30000" dirty="0"/>
                <a:t>3</a:t>
              </a:r>
            </a:p>
          </p:txBody>
        </p:sp>
        <p:sp>
          <p:nvSpPr>
            <p:cNvPr id="38" name="Text Placeholder 7">
              <a:extLst>
                <a:ext uri="{FF2B5EF4-FFF2-40B4-BE49-F238E27FC236}">
                  <a16:creationId xmlns:a16="http://schemas.microsoft.com/office/drawing/2014/main" id="{17A8A9DE-8859-6FA7-0D9C-23088A6CF46F}"/>
                </a:ext>
              </a:extLst>
            </p:cNvPr>
            <p:cNvSpPr txBox="1">
              <a:spLocks/>
            </p:cNvSpPr>
            <p:nvPr/>
          </p:nvSpPr>
          <p:spPr>
            <a:xfrm>
              <a:off x="8334375" y="1666875"/>
              <a:ext cx="3409950" cy="476250"/>
            </a:xfrm>
            <a:prstGeom prst="rect">
              <a:avLst/>
            </a:prstGeom>
            <a:solidFill>
              <a:schemeClr val="accent2">
                <a:lumMod val="75000"/>
              </a:schemeClr>
            </a:solidFill>
          </p:spPr>
          <p:txBody>
            <a:bodyPr vert="horz" lIns="91416" tIns="0" rIns="91416" bIns="0"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t>AFTER: Follow Up</a:t>
              </a:r>
              <a:r>
                <a:rPr lang="en-US" sz="1600" b="1" baseline="30000" dirty="0"/>
                <a:t>1,2</a:t>
              </a:r>
            </a:p>
          </p:txBody>
        </p:sp>
        <p:sp>
          <p:nvSpPr>
            <p:cNvPr id="39" name="Isosceles Triangle 38">
              <a:extLst>
                <a:ext uri="{FF2B5EF4-FFF2-40B4-BE49-F238E27FC236}">
                  <a16:creationId xmlns:a16="http://schemas.microsoft.com/office/drawing/2014/main" id="{2548BB63-EB0B-9B47-E1A9-5C70A55DC60D}"/>
                </a:ext>
              </a:extLst>
            </p:cNvPr>
            <p:cNvSpPr/>
            <p:nvPr/>
          </p:nvSpPr>
          <p:spPr>
            <a:xfrm rot="5400000">
              <a:off x="7829931" y="1791067"/>
              <a:ext cx="475488" cy="227107"/>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40" name="Rounded Rectangle 62">
              <a:extLst>
                <a:ext uri="{FF2B5EF4-FFF2-40B4-BE49-F238E27FC236}">
                  <a16:creationId xmlns:a16="http://schemas.microsoft.com/office/drawing/2014/main" id="{7C56DAC6-23C7-292B-FC2D-0872D427C83B}"/>
                </a:ext>
              </a:extLst>
            </p:cNvPr>
            <p:cNvSpPr>
              <a:spLocks/>
            </p:cNvSpPr>
            <p:nvPr/>
          </p:nvSpPr>
          <p:spPr>
            <a:xfrm>
              <a:off x="762000" y="2362200"/>
              <a:ext cx="3096388" cy="1033272"/>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a:spcAft>
                  <a:spcPts val="600"/>
                </a:spcAft>
              </a:pPr>
              <a:r>
                <a:rPr lang="en-US" sz="1600" b="1" dirty="0">
                  <a:solidFill>
                    <a:schemeClr val="accent1"/>
                  </a:solidFill>
                </a:rPr>
                <a:t>Equipment</a:t>
              </a:r>
            </a:p>
            <a:p>
              <a:pPr>
                <a:spcAft>
                  <a:spcPts val="600"/>
                </a:spcAft>
              </a:pPr>
              <a:r>
                <a:rPr lang="en-US" sz="1600" dirty="0">
                  <a:solidFill>
                    <a:schemeClr val="tx1"/>
                  </a:solidFill>
                </a:rPr>
                <a:t>A device that can be maneuvered easily</a:t>
              </a:r>
            </a:p>
          </p:txBody>
        </p:sp>
        <p:sp>
          <p:nvSpPr>
            <p:cNvPr id="41" name="Rounded Rectangle 63">
              <a:extLst>
                <a:ext uri="{FF2B5EF4-FFF2-40B4-BE49-F238E27FC236}">
                  <a16:creationId xmlns:a16="http://schemas.microsoft.com/office/drawing/2014/main" id="{85701E13-0263-0149-98A6-D68021ED650C}"/>
                </a:ext>
              </a:extLst>
            </p:cNvPr>
            <p:cNvSpPr>
              <a:spLocks/>
            </p:cNvSpPr>
            <p:nvPr/>
          </p:nvSpPr>
          <p:spPr>
            <a:xfrm>
              <a:off x="762000" y="3552675"/>
              <a:ext cx="3096388" cy="1033272"/>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a:spcAft>
                  <a:spcPts val="600"/>
                </a:spcAft>
              </a:pPr>
              <a:r>
                <a:rPr lang="en-US" sz="1600" b="1" dirty="0">
                  <a:solidFill>
                    <a:schemeClr val="accent1"/>
                  </a:solidFill>
                </a:rPr>
                <a:t>Environment</a:t>
              </a:r>
            </a:p>
            <a:p>
              <a:pPr>
                <a:spcAft>
                  <a:spcPts val="600"/>
                </a:spcAft>
              </a:pPr>
              <a:r>
                <a:rPr lang="en-US" sz="1600" dirty="0">
                  <a:solidFill>
                    <a:schemeClr val="tx1"/>
                  </a:solidFill>
                </a:rPr>
                <a:t>A well-lit, uncluttered room with ample space</a:t>
              </a:r>
            </a:p>
          </p:txBody>
        </p:sp>
        <p:sp>
          <p:nvSpPr>
            <p:cNvPr id="42" name="Rounded Rectangle 64">
              <a:extLst>
                <a:ext uri="{FF2B5EF4-FFF2-40B4-BE49-F238E27FC236}">
                  <a16:creationId xmlns:a16="http://schemas.microsoft.com/office/drawing/2014/main" id="{5CE0028B-0E49-E46A-15F2-7FB039574FB6}"/>
                </a:ext>
              </a:extLst>
            </p:cNvPr>
            <p:cNvSpPr>
              <a:spLocks/>
            </p:cNvSpPr>
            <p:nvPr/>
          </p:nvSpPr>
          <p:spPr>
            <a:xfrm>
              <a:off x="762000" y="4719415"/>
              <a:ext cx="3096388" cy="1033272"/>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a:spcAft>
                  <a:spcPts val="600"/>
                </a:spcAft>
              </a:pPr>
              <a:r>
                <a:rPr lang="en-US" sz="1600" b="1" dirty="0">
                  <a:solidFill>
                    <a:schemeClr val="accent1"/>
                  </a:solidFill>
                </a:rPr>
                <a:t>Helping Hand</a:t>
              </a:r>
            </a:p>
            <a:p>
              <a:pPr>
                <a:spcAft>
                  <a:spcPts val="600"/>
                </a:spcAft>
              </a:pPr>
              <a:r>
                <a:rPr lang="en-US" sz="1600" dirty="0">
                  <a:solidFill>
                    <a:schemeClr val="tx1"/>
                  </a:solidFill>
                </a:rPr>
                <a:t>Engage a caregiver who </a:t>
              </a:r>
              <a:br>
                <a:rPr lang="en-US" sz="1600" dirty="0">
                  <a:solidFill>
                    <a:schemeClr val="tx1"/>
                  </a:solidFill>
                </a:rPr>
              </a:br>
              <a:r>
                <a:rPr lang="en-US" sz="1600" dirty="0">
                  <a:solidFill>
                    <a:schemeClr val="tx1"/>
                  </a:solidFill>
                </a:rPr>
                <a:t>can help to make the </a:t>
              </a:r>
              <a:br>
                <a:rPr lang="en-US" sz="1600" dirty="0">
                  <a:solidFill>
                    <a:schemeClr val="tx1"/>
                  </a:solidFill>
                </a:rPr>
              </a:br>
              <a:r>
                <a:rPr lang="en-US" sz="1600" dirty="0">
                  <a:solidFill>
                    <a:schemeClr val="tx1"/>
                  </a:solidFill>
                </a:rPr>
                <a:t>process easier</a:t>
              </a:r>
            </a:p>
          </p:txBody>
        </p:sp>
        <p:sp>
          <p:nvSpPr>
            <p:cNvPr id="43" name="Rounded Rectangle 65">
              <a:extLst>
                <a:ext uri="{FF2B5EF4-FFF2-40B4-BE49-F238E27FC236}">
                  <a16:creationId xmlns:a16="http://schemas.microsoft.com/office/drawing/2014/main" id="{D02B45DF-EC14-97C0-DFB4-655F86A9DE9D}"/>
                </a:ext>
              </a:extLst>
            </p:cNvPr>
            <p:cNvSpPr>
              <a:spLocks noChangeAspect="1"/>
            </p:cNvSpPr>
            <p:nvPr/>
          </p:nvSpPr>
          <p:spPr>
            <a:xfrm>
              <a:off x="4705349" y="2362200"/>
              <a:ext cx="3096388" cy="1151025"/>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a:spcAft>
                  <a:spcPts val="600"/>
                </a:spcAft>
              </a:pPr>
              <a:r>
                <a:rPr lang="en-US" sz="1600" b="1" dirty="0">
                  <a:solidFill>
                    <a:schemeClr val="accent5">
                      <a:lumMod val="75000"/>
                    </a:schemeClr>
                  </a:solidFill>
                </a:rPr>
                <a:t>For Diagnosis: </a:t>
              </a:r>
              <a:br>
                <a:rPr lang="en-US" sz="1600" b="1" dirty="0">
                  <a:solidFill>
                    <a:schemeClr val="accent5">
                      <a:lumMod val="75000"/>
                    </a:schemeClr>
                  </a:solidFill>
                </a:rPr>
              </a:br>
              <a:r>
                <a:rPr lang="en-US" sz="1600" b="1" dirty="0">
                  <a:solidFill>
                    <a:schemeClr val="accent5">
                      <a:lumMod val="75000"/>
                    </a:schemeClr>
                  </a:solidFill>
                </a:rPr>
                <a:t>Start the Conversation</a:t>
              </a:r>
            </a:p>
            <a:p>
              <a:pPr>
                <a:spcAft>
                  <a:spcPts val="600"/>
                </a:spcAft>
              </a:pPr>
              <a:r>
                <a:rPr lang="en-US" sz="1600" dirty="0">
                  <a:solidFill>
                    <a:schemeClr val="tx1"/>
                  </a:solidFill>
                </a:rPr>
                <a:t>Regularly ask patients about </a:t>
              </a:r>
              <a:br>
                <a:rPr lang="en-US" sz="1600" dirty="0">
                  <a:solidFill>
                    <a:schemeClr val="tx1"/>
                  </a:solidFill>
                </a:rPr>
              </a:br>
              <a:r>
                <a:rPr lang="en-US" sz="1600" dirty="0">
                  <a:solidFill>
                    <a:schemeClr val="tx1"/>
                  </a:solidFill>
                </a:rPr>
                <a:t>abnormal movements</a:t>
              </a:r>
              <a:endParaRPr lang="en-US" sz="1600" baseline="30000" dirty="0">
                <a:solidFill>
                  <a:schemeClr val="tx1"/>
                </a:solidFill>
              </a:endParaRPr>
            </a:p>
          </p:txBody>
        </p:sp>
        <p:sp>
          <p:nvSpPr>
            <p:cNvPr id="44" name="Rounded Rectangle 66">
              <a:extLst>
                <a:ext uri="{FF2B5EF4-FFF2-40B4-BE49-F238E27FC236}">
                  <a16:creationId xmlns:a16="http://schemas.microsoft.com/office/drawing/2014/main" id="{04456C5F-5531-72E5-6D86-184DD255A39E}"/>
                </a:ext>
              </a:extLst>
            </p:cNvPr>
            <p:cNvSpPr>
              <a:spLocks noChangeAspect="1"/>
            </p:cNvSpPr>
            <p:nvPr/>
          </p:nvSpPr>
          <p:spPr>
            <a:xfrm>
              <a:off x="4705349" y="3552675"/>
              <a:ext cx="3096388" cy="1759173"/>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spAutoFit/>
            </a:bodyPr>
            <a:lstStyle/>
            <a:p>
              <a:pPr>
                <a:spcAft>
                  <a:spcPts val="600"/>
                </a:spcAft>
              </a:pPr>
              <a:r>
                <a:rPr lang="en-US" sz="1600" b="1" dirty="0">
                  <a:solidFill>
                    <a:schemeClr val="accent5">
                      <a:lumMod val="75000"/>
                    </a:schemeClr>
                  </a:solidFill>
                </a:rPr>
                <a:t>For Treatment: </a:t>
              </a:r>
              <a:br>
                <a:rPr lang="en-US" sz="1600" b="1" dirty="0">
                  <a:solidFill>
                    <a:schemeClr val="accent5">
                      <a:lumMod val="75000"/>
                    </a:schemeClr>
                  </a:solidFill>
                </a:rPr>
              </a:br>
              <a:r>
                <a:rPr lang="en-US" sz="1600" b="1" dirty="0">
                  <a:solidFill>
                    <a:schemeClr val="accent5">
                      <a:lumMod val="75000"/>
                    </a:schemeClr>
                  </a:solidFill>
                </a:rPr>
                <a:t>Uncover the Impact</a:t>
              </a:r>
            </a:p>
            <a:p>
              <a:pPr>
                <a:spcAft>
                  <a:spcPts val="600"/>
                </a:spcAft>
              </a:pPr>
              <a:r>
                <a:rPr lang="en-US" sz="1600" dirty="0">
                  <a:solidFill>
                    <a:schemeClr val="tx1"/>
                  </a:solidFill>
                </a:rPr>
                <a:t>“Do the movements </a:t>
              </a:r>
              <a:r>
                <a:rPr lang="en-US" sz="1600" b="1" dirty="0">
                  <a:solidFill>
                    <a:schemeClr val="accent5">
                      <a:lumMod val="75000"/>
                    </a:schemeClr>
                  </a:solidFill>
                </a:rPr>
                <a:t>affect your daily activities</a:t>
              </a:r>
              <a:r>
                <a:rPr lang="en-US" sz="1600" dirty="0">
                  <a:solidFill>
                    <a:schemeClr val="tx1"/>
                  </a:solidFill>
                </a:rPr>
                <a:t>? How do the movements make you </a:t>
              </a:r>
              <a:r>
                <a:rPr lang="en-US" sz="1600" b="1" dirty="0">
                  <a:solidFill>
                    <a:schemeClr val="accent5">
                      <a:lumMod val="75000"/>
                    </a:schemeClr>
                  </a:solidFill>
                </a:rPr>
                <a:t>feel</a:t>
              </a:r>
              <a:r>
                <a:rPr lang="en-US" sz="1600" dirty="0">
                  <a:solidFill>
                    <a:schemeClr val="accent5">
                      <a:lumMod val="75000"/>
                    </a:schemeClr>
                  </a:solidFill>
                </a:rPr>
                <a:t> </a:t>
              </a:r>
              <a:r>
                <a:rPr lang="en-US" sz="1600" dirty="0">
                  <a:solidFill>
                    <a:schemeClr val="tx1"/>
                  </a:solidFill>
                </a:rPr>
                <a:t>and </a:t>
              </a:r>
              <a:r>
                <a:rPr lang="en-US" sz="1600" b="1" dirty="0">
                  <a:solidFill>
                    <a:schemeClr val="accent5">
                      <a:lumMod val="75000"/>
                    </a:schemeClr>
                  </a:solidFill>
                </a:rPr>
                <a:t>act</a:t>
              </a:r>
              <a:r>
                <a:rPr lang="en-US" sz="1600" dirty="0">
                  <a:solidFill>
                    <a:schemeClr val="tx1"/>
                  </a:solidFill>
                </a:rPr>
                <a:t>?”</a:t>
              </a:r>
            </a:p>
          </p:txBody>
        </p:sp>
        <p:sp>
          <p:nvSpPr>
            <p:cNvPr id="45" name="Rounded Rectangle 67">
              <a:extLst>
                <a:ext uri="{FF2B5EF4-FFF2-40B4-BE49-F238E27FC236}">
                  <a16:creationId xmlns:a16="http://schemas.microsoft.com/office/drawing/2014/main" id="{9F2E4A88-5CCC-6A21-6BB4-DBA37D563D38}"/>
                </a:ext>
              </a:extLst>
            </p:cNvPr>
            <p:cNvSpPr>
              <a:spLocks noChangeAspect="1"/>
            </p:cNvSpPr>
            <p:nvPr/>
          </p:nvSpPr>
          <p:spPr>
            <a:xfrm>
              <a:off x="8648699" y="2362200"/>
              <a:ext cx="3232869" cy="1017600"/>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a:spcAft>
                  <a:spcPts val="600"/>
                </a:spcAft>
              </a:pPr>
              <a:r>
                <a:rPr lang="en-US" sz="1600" b="1" dirty="0">
                  <a:solidFill>
                    <a:schemeClr val="accent2">
                      <a:lumMod val="75000"/>
                    </a:schemeClr>
                  </a:solidFill>
                </a:rPr>
                <a:t>Visit Summary</a:t>
              </a:r>
            </a:p>
            <a:p>
              <a:pPr>
                <a:spcAft>
                  <a:spcPts val="600"/>
                </a:spcAft>
              </a:pPr>
              <a:r>
                <a:rPr lang="en-US" sz="1600" dirty="0">
                  <a:solidFill>
                    <a:schemeClr val="tx1"/>
                  </a:solidFill>
                </a:rPr>
                <a:t>Share a summary of visit goals, observations, and outcomes</a:t>
              </a:r>
            </a:p>
          </p:txBody>
        </p:sp>
        <p:sp>
          <p:nvSpPr>
            <p:cNvPr id="46" name="Rounded Rectangle 68">
              <a:extLst>
                <a:ext uri="{FF2B5EF4-FFF2-40B4-BE49-F238E27FC236}">
                  <a16:creationId xmlns:a16="http://schemas.microsoft.com/office/drawing/2014/main" id="{6E53D20C-226A-3F06-E664-B8601E44FC0D}"/>
                </a:ext>
              </a:extLst>
            </p:cNvPr>
            <p:cNvSpPr>
              <a:spLocks noChangeAspect="1"/>
            </p:cNvSpPr>
            <p:nvPr/>
          </p:nvSpPr>
          <p:spPr>
            <a:xfrm>
              <a:off x="8648699" y="3552675"/>
              <a:ext cx="3096388" cy="1017600"/>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a:spcAft>
                  <a:spcPts val="600"/>
                </a:spcAft>
              </a:pPr>
              <a:r>
                <a:rPr lang="en-US" sz="1600" b="1" dirty="0">
                  <a:solidFill>
                    <a:schemeClr val="accent2">
                      <a:lumMod val="75000"/>
                    </a:schemeClr>
                  </a:solidFill>
                </a:rPr>
                <a:t>Care Plan</a:t>
              </a:r>
            </a:p>
            <a:p>
              <a:pPr>
                <a:spcAft>
                  <a:spcPts val="600"/>
                </a:spcAft>
              </a:pPr>
              <a:r>
                <a:rPr lang="en-US" sz="1600" dirty="0">
                  <a:solidFill>
                    <a:schemeClr val="tx1"/>
                  </a:solidFill>
                </a:rPr>
                <a:t>Provide a clear treatment plan and date of next visit</a:t>
              </a:r>
            </a:p>
          </p:txBody>
        </p:sp>
        <p:sp>
          <p:nvSpPr>
            <p:cNvPr id="47" name="Rounded Rectangle 69">
              <a:extLst>
                <a:ext uri="{FF2B5EF4-FFF2-40B4-BE49-F238E27FC236}">
                  <a16:creationId xmlns:a16="http://schemas.microsoft.com/office/drawing/2014/main" id="{7535AA13-8B07-29A5-E8A0-F095A12011F5}"/>
                </a:ext>
              </a:extLst>
            </p:cNvPr>
            <p:cNvSpPr>
              <a:spLocks noChangeAspect="1"/>
            </p:cNvSpPr>
            <p:nvPr/>
          </p:nvSpPr>
          <p:spPr>
            <a:xfrm>
              <a:off x="8648699" y="4719415"/>
              <a:ext cx="3096388" cy="1017600"/>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a:spcAft>
                  <a:spcPts val="600"/>
                </a:spcAft>
              </a:pPr>
              <a:r>
                <a:rPr lang="en-US" sz="1600" b="1" dirty="0">
                  <a:solidFill>
                    <a:schemeClr val="accent2">
                      <a:lumMod val="75000"/>
                    </a:schemeClr>
                  </a:solidFill>
                </a:rPr>
                <a:t>Patient Feedback</a:t>
              </a:r>
            </a:p>
            <a:p>
              <a:pPr>
                <a:spcAft>
                  <a:spcPts val="600"/>
                </a:spcAft>
              </a:pPr>
              <a:r>
                <a:rPr lang="en-US" sz="1600" dirty="0">
                  <a:solidFill>
                    <a:schemeClr val="tx1"/>
                  </a:solidFill>
                </a:rPr>
                <a:t>Ask for feedback on </a:t>
              </a:r>
              <a:br>
                <a:rPr lang="en-US" sz="1600" dirty="0">
                  <a:solidFill>
                    <a:schemeClr val="tx1"/>
                  </a:solidFill>
                </a:rPr>
              </a:br>
              <a:r>
                <a:rPr lang="en-US" sz="1600" dirty="0">
                  <a:solidFill>
                    <a:schemeClr val="tx1"/>
                  </a:solidFill>
                </a:rPr>
                <a:t>overall experience</a:t>
              </a:r>
              <a:br>
                <a:rPr lang="en-US" sz="1400" dirty="0">
                  <a:solidFill>
                    <a:schemeClr val="tx1"/>
                  </a:solidFill>
                </a:rPr>
              </a:br>
              <a:endParaRPr lang="en-US" sz="1400" dirty="0">
                <a:solidFill>
                  <a:schemeClr val="tx1"/>
                </a:solidFill>
              </a:endParaRPr>
            </a:p>
          </p:txBody>
        </p:sp>
        <p:sp>
          <p:nvSpPr>
            <p:cNvPr id="48" name="Freeform 7">
              <a:extLst>
                <a:ext uri="{FF2B5EF4-FFF2-40B4-BE49-F238E27FC236}">
                  <a16:creationId xmlns:a16="http://schemas.microsoft.com/office/drawing/2014/main" id="{59BD303B-1B36-7C66-7085-F80D5BEEAD38}"/>
                </a:ext>
              </a:extLst>
            </p:cNvPr>
            <p:cNvSpPr>
              <a:spLocks/>
            </p:cNvSpPr>
            <p:nvPr/>
          </p:nvSpPr>
          <p:spPr bwMode="auto">
            <a:xfrm>
              <a:off x="4391025" y="2352674"/>
              <a:ext cx="386359" cy="352063"/>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5">
                <a:lumMod val="75000"/>
              </a:schemeClr>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sp>
          <p:nvSpPr>
            <p:cNvPr id="49" name="Freeform 7">
              <a:extLst>
                <a:ext uri="{FF2B5EF4-FFF2-40B4-BE49-F238E27FC236}">
                  <a16:creationId xmlns:a16="http://schemas.microsoft.com/office/drawing/2014/main" id="{529A03AF-A032-6CEA-B257-A9FD97917613}"/>
                </a:ext>
              </a:extLst>
            </p:cNvPr>
            <p:cNvSpPr>
              <a:spLocks/>
            </p:cNvSpPr>
            <p:nvPr/>
          </p:nvSpPr>
          <p:spPr bwMode="auto">
            <a:xfrm>
              <a:off x="447675" y="2362200"/>
              <a:ext cx="386359" cy="352063"/>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sp>
          <p:nvSpPr>
            <p:cNvPr id="50" name="Freeform 7">
              <a:extLst>
                <a:ext uri="{FF2B5EF4-FFF2-40B4-BE49-F238E27FC236}">
                  <a16:creationId xmlns:a16="http://schemas.microsoft.com/office/drawing/2014/main" id="{996F4EBB-BFD0-7890-89E0-46B4A718EE46}"/>
                </a:ext>
              </a:extLst>
            </p:cNvPr>
            <p:cNvSpPr>
              <a:spLocks/>
            </p:cNvSpPr>
            <p:nvPr/>
          </p:nvSpPr>
          <p:spPr bwMode="auto">
            <a:xfrm>
              <a:off x="8334375" y="2352674"/>
              <a:ext cx="386359" cy="352063"/>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2">
                <a:lumMod val="75000"/>
              </a:schemeClr>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sp>
          <p:nvSpPr>
            <p:cNvPr id="52" name="Freeform 7">
              <a:extLst>
                <a:ext uri="{FF2B5EF4-FFF2-40B4-BE49-F238E27FC236}">
                  <a16:creationId xmlns:a16="http://schemas.microsoft.com/office/drawing/2014/main" id="{D020A2C7-1BC5-C212-7A1D-BD6CCE75A549}"/>
                </a:ext>
              </a:extLst>
            </p:cNvPr>
            <p:cNvSpPr>
              <a:spLocks/>
            </p:cNvSpPr>
            <p:nvPr/>
          </p:nvSpPr>
          <p:spPr bwMode="auto">
            <a:xfrm>
              <a:off x="447676" y="3548205"/>
              <a:ext cx="386359" cy="352063"/>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sp>
          <p:nvSpPr>
            <p:cNvPr id="53" name="Freeform 7">
              <a:extLst>
                <a:ext uri="{FF2B5EF4-FFF2-40B4-BE49-F238E27FC236}">
                  <a16:creationId xmlns:a16="http://schemas.microsoft.com/office/drawing/2014/main" id="{2E7D72EF-E5A3-18AE-24F0-91A40922344B}"/>
                </a:ext>
              </a:extLst>
            </p:cNvPr>
            <p:cNvSpPr>
              <a:spLocks/>
            </p:cNvSpPr>
            <p:nvPr/>
          </p:nvSpPr>
          <p:spPr bwMode="auto">
            <a:xfrm>
              <a:off x="4391025" y="3548205"/>
              <a:ext cx="386359" cy="352063"/>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5">
                <a:lumMod val="75000"/>
              </a:schemeClr>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sp>
          <p:nvSpPr>
            <p:cNvPr id="60" name="Freeform 7">
              <a:extLst>
                <a:ext uri="{FF2B5EF4-FFF2-40B4-BE49-F238E27FC236}">
                  <a16:creationId xmlns:a16="http://schemas.microsoft.com/office/drawing/2014/main" id="{22B06600-555F-E3C3-2C79-AEDC91247958}"/>
                </a:ext>
              </a:extLst>
            </p:cNvPr>
            <p:cNvSpPr>
              <a:spLocks/>
            </p:cNvSpPr>
            <p:nvPr/>
          </p:nvSpPr>
          <p:spPr bwMode="auto">
            <a:xfrm>
              <a:off x="8334375" y="3548205"/>
              <a:ext cx="386359" cy="352063"/>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2">
                <a:lumMod val="75000"/>
              </a:schemeClr>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sp>
          <p:nvSpPr>
            <p:cNvPr id="62" name="Freeform 7">
              <a:extLst>
                <a:ext uri="{FF2B5EF4-FFF2-40B4-BE49-F238E27FC236}">
                  <a16:creationId xmlns:a16="http://schemas.microsoft.com/office/drawing/2014/main" id="{A108D13C-0EA7-90F5-F59C-318B121069DF}"/>
                </a:ext>
              </a:extLst>
            </p:cNvPr>
            <p:cNvSpPr>
              <a:spLocks/>
            </p:cNvSpPr>
            <p:nvPr/>
          </p:nvSpPr>
          <p:spPr bwMode="auto">
            <a:xfrm>
              <a:off x="447676" y="4686299"/>
              <a:ext cx="386359" cy="352063"/>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sp>
          <p:nvSpPr>
            <p:cNvPr id="63" name="Freeform 7">
              <a:extLst>
                <a:ext uri="{FF2B5EF4-FFF2-40B4-BE49-F238E27FC236}">
                  <a16:creationId xmlns:a16="http://schemas.microsoft.com/office/drawing/2014/main" id="{FD727DC8-BF49-FA84-3626-2B3B1DB3D59E}"/>
                </a:ext>
              </a:extLst>
            </p:cNvPr>
            <p:cNvSpPr>
              <a:spLocks/>
            </p:cNvSpPr>
            <p:nvPr/>
          </p:nvSpPr>
          <p:spPr bwMode="auto">
            <a:xfrm>
              <a:off x="8334375" y="4686299"/>
              <a:ext cx="386359" cy="352063"/>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2">
                <a:lumMod val="75000"/>
              </a:schemeClr>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grpSp>
      <p:sp>
        <p:nvSpPr>
          <p:cNvPr id="64" name="TextBox 63">
            <a:extLst>
              <a:ext uri="{FF2B5EF4-FFF2-40B4-BE49-F238E27FC236}">
                <a16:creationId xmlns:a16="http://schemas.microsoft.com/office/drawing/2014/main" id="{1D4CC4DA-2F2C-5242-9BEA-4D1B096D8B05}"/>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b="1" dirty="0">
                <a:latin typeface="+mn-lt"/>
                <a:ea typeface="Calibri" panose="020F0502020204030204" pitchFamily="34" charset="0"/>
                <a:cs typeface="Times New Roman" panose="02020603050405020304" pitchFamily="18" charset="0"/>
              </a:rPr>
              <a:t>1. </a:t>
            </a:r>
            <a:r>
              <a:rPr lang="en-US" sz="900" dirty="0"/>
              <a:t>International Parkinson and Movement Disorder Society. Telemedicine in your movement disorders practice: a step-by-step guide. April 2020. Accessed December 6, 2021. https://www.movementdisorders.org/MDS/About/Committees--Other-Groups/Telemedicine-in-Your-Movement-Disorders-Practice-A-Step-by-Step-Guide.htm </a:t>
            </a:r>
            <a:r>
              <a:rPr lang="en-US" sz="900" b="1" dirty="0"/>
              <a:t>2. </a:t>
            </a:r>
            <a:r>
              <a:rPr lang="en-US" sz="900" dirty="0"/>
              <a:t>American Medical Association. Telehealth implementation playbook. April 2020. Accessed December 6, 2021. https://www.ama-assn.org/system/files/2020-04/ama-telehealth-playbook.pdf </a:t>
            </a:r>
            <a:r>
              <a:rPr lang="en-US" sz="900" b="1" dirty="0"/>
              <a:t>3.</a:t>
            </a:r>
            <a:r>
              <a:rPr lang="en-US" sz="900" b="1" dirty="0">
                <a:solidFill>
                  <a:schemeClr val="accent1"/>
                </a:solidFill>
              </a:rPr>
              <a:t> </a:t>
            </a:r>
            <a:r>
              <a:rPr lang="en-US" sz="900" dirty="0"/>
              <a:t>Psychiatry &amp; Behavioral Health Learning Network. Dr. Richard Jackson on assessing and monitoring TD through telepsychiatry. June 15, 2020. Accessed December 6, 2021. https://www.psychcongress.com/multimedia/dr-richard-jackson-assessing-and-monitoring-td-through-telepsychiatry</a:t>
            </a:r>
            <a:endParaRPr lang="en-US" dirty="0"/>
          </a:p>
        </p:txBody>
      </p:sp>
    </p:spTree>
    <p:extLst>
      <p:ext uri="{BB962C8B-B14F-4D97-AF65-F5344CB8AC3E}">
        <p14:creationId xmlns:p14="http://schemas.microsoft.com/office/powerpoint/2010/main" val="540497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598" y="617185"/>
            <a:ext cx="10573640" cy="903124"/>
          </a:xfrm>
        </p:spPr>
        <p:txBody>
          <a:bodyPr/>
          <a:lstStyle/>
          <a:p>
            <a:r>
              <a:rPr lang="en-US" dirty="0"/>
              <a:t>Faculty Commentary From Daniel Kremens, MD, JD, FAAN</a:t>
            </a:r>
          </a:p>
        </p:txBody>
      </p:sp>
      <p:sp>
        <p:nvSpPr>
          <p:cNvPr id="3" name="Content Placeholder 2"/>
          <p:cNvSpPr>
            <a:spLocks noGrp="1"/>
          </p:cNvSpPr>
          <p:nvPr>
            <p:ph idx="1"/>
          </p:nvPr>
        </p:nvSpPr>
        <p:spPr>
          <a:xfrm>
            <a:off x="3153748" y="1699418"/>
            <a:ext cx="8398490" cy="3955148"/>
          </a:xfrm>
        </p:spPr>
        <p:txBody>
          <a:bodyPr>
            <a:normAutofit/>
          </a:bodyPr>
          <a:lstStyle/>
          <a:p>
            <a:pPr marL="0" indent="0">
              <a:buNone/>
            </a:pPr>
            <a:r>
              <a:rPr lang="en-US" sz="1900" dirty="0"/>
              <a:t>“It is essential that any patient on DRBAs who complains of abnormal movements be evaluated. Even though Paul is taking a second-generation antipsychotic, he may still have TD,</a:t>
            </a:r>
            <a:r>
              <a:rPr lang="en-US" sz="1900" baseline="30000" dirty="0"/>
              <a:t>1</a:t>
            </a:r>
            <a:r>
              <a:rPr lang="en-US" sz="1900" dirty="0"/>
              <a:t> drug-induced parkinsonism, or some other movement disorder.</a:t>
            </a:r>
          </a:p>
          <a:p>
            <a:pPr marL="0" indent="0">
              <a:buNone/>
            </a:pPr>
            <a:r>
              <a:rPr lang="en-US" sz="1900" dirty="0"/>
              <a:t>Timely diagnosis would be my goal, both for Paul’s physical health and overall mental well-being. My goal for Paul would be to assess and treat his abnormal movements without adversely impacting his psychiatric condition.”</a:t>
            </a:r>
          </a:p>
        </p:txBody>
      </p:sp>
      <p:sp>
        <p:nvSpPr>
          <p:cNvPr id="4" name="Slide Number Placeholder 3"/>
          <p:cNvSpPr>
            <a:spLocks noGrp="1"/>
          </p:cNvSpPr>
          <p:nvPr>
            <p:ph type="sldNum" sz="quarter" idx="4"/>
          </p:nvPr>
        </p:nvSpPr>
        <p:spPr/>
        <p:txBody>
          <a:bodyPr/>
          <a:lstStyle/>
          <a:p>
            <a:fld id="{F3C1FD0B-2342-48FB-A867-BE1FD0EAA53B}" type="slidenum">
              <a:rPr lang="en-US"/>
              <a:pPr/>
              <a:t>7</a:t>
            </a:fld>
            <a:endParaRPr lang="en-US" dirty="0"/>
          </a:p>
        </p:txBody>
      </p:sp>
      <p:sp>
        <p:nvSpPr>
          <p:cNvPr id="13" name="Text Placeholder 10"/>
          <p:cNvSpPr>
            <a:spLocks noGrp="1"/>
          </p:cNvSpPr>
          <p:nvPr>
            <p:ph type="body" sz="quarter" idx="10"/>
          </p:nvPr>
        </p:nvSpPr>
        <p:spPr/>
        <p:txBody>
          <a:bodyPr/>
          <a:lstStyle/>
          <a:p>
            <a:r>
              <a:rPr lang="en-US" dirty="0"/>
              <a:t>Hypothetical Patient Case 1</a:t>
            </a:r>
          </a:p>
        </p:txBody>
      </p:sp>
      <p:sp>
        <p:nvSpPr>
          <p:cNvPr id="12" name="TextBox 11">
            <a:extLst>
              <a:ext uri="{FF2B5EF4-FFF2-40B4-BE49-F238E27FC236}">
                <a16:creationId xmlns:a16="http://schemas.microsoft.com/office/drawing/2014/main" id="{DD235C89-698C-4B6A-9948-A585D42445BF}"/>
              </a:ext>
            </a:extLst>
          </p:cNvPr>
          <p:cNvSpPr txBox="1"/>
          <p:nvPr/>
        </p:nvSpPr>
        <p:spPr>
          <a:xfrm>
            <a:off x="977900" y="6198124"/>
            <a:ext cx="10574338" cy="315389"/>
          </a:xfrm>
          <a:prstGeom prst="rect">
            <a:avLst/>
          </a:prstGeom>
          <a:noFill/>
        </p:spPr>
        <p:txBody>
          <a:bodyPr wrap="square" lIns="0" tIns="0" rIns="0" bIns="0" rtlCol="0" anchor="b" anchorCtr="0">
            <a:sp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defTabSz="609402">
              <a:spcAft>
                <a:spcPts val="300"/>
              </a:spcAft>
              <a:defRPr/>
            </a:pPr>
            <a:r>
              <a:rPr lang="en-US" b="1" dirty="0">
                <a:latin typeface="+mn-lt"/>
              </a:rPr>
              <a:t>DRBAs, dopamine receptor blocking agents.</a:t>
            </a:r>
          </a:p>
          <a:p>
            <a:pPr marL="0" defTabSz="609402">
              <a:defRPr/>
            </a:pPr>
            <a:r>
              <a:rPr lang="en-US" b="1" dirty="0">
                <a:latin typeface="+mn-lt"/>
              </a:rPr>
              <a:t>1. </a:t>
            </a:r>
            <a:r>
              <a:rPr lang="en-US" dirty="0">
                <a:latin typeface="+mn-lt"/>
              </a:rPr>
              <a:t>Carbon M, et al. </a:t>
            </a:r>
            <a:r>
              <a:rPr lang="en-US" i="1" dirty="0">
                <a:latin typeface="+mn-lt"/>
              </a:rPr>
              <a:t>J Clin Psychiatry</a:t>
            </a:r>
            <a:r>
              <a:rPr lang="en-US" dirty="0">
                <a:latin typeface="+mn-lt"/>
              </a:rPr>
              <a:t>. 2017;78(3):e264-e278.</a:t>
            </a:r>
            <a:endParaRPr lang="en-US" strike="sngStrike" dirty="0">
              <a:latin typeface="+mn-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900" y="1701800"/>
            <a:ext cx="1904504" cy="2094954"/>
          </a:xfrm>
          <a:prstGeom prst="rect">
            <a:avLst/>
          </a:prstGeom>
          <a:ln w="3175">
            <a:solidFill>
              <a:schemeClr val="accent6"/>
            </a:solidFill>
          </a:ln>
          <a:effectLst/>
        </p:spPr>
      </p:pic>
      <p:grpSp>
        <p:nvGrpSpPr>
          <p:cNvPr id="15" name="Group 14">
            <a:extLst>
              <a:ext uri="{FF2B5EF4-FFF2-40B4-BE49-F238E27FC236}">
                <a16:creationId xmlns:a16="http://schemas.microsoft.com/office/drawing/2014/main" id="{519CEE53-61EE-A313-D8F8-10B920339E21}"/>
              </a:ext>
            </a:extLst>
          </p:cNvPr>
          <p:cNvGrpSpPr/>
          <p:nvPr/>
        </p:nvGrpSpPr>
        <p:grpSpPr>
          <a:xfrm>
            <a:off x="8075092" y="-8633"/>
            <a:ext cx="3666170" cy="531147"/>
            <a:chOff x="8077195" y="-9529"/>
            <a:chExt cx="3667125" cy="485778"/>
          </a:xfrm>
        </p:grpSpPr>
        <p:sp>
          <p:nvSpPr>
            <p:cNvPr id="16" name="Round Same Side Corner Rectangle 21">
              <a:extLst>
                <a:ext uri="{FF2B5EF4-FFF2-40B4-BE49-F238E27FC236}">
                  <a16:creationId xmlns:a16="http://schemas.microsoft.com/office/drawing/2014/main" id="{579B1A58-DAFF-E267-E50F-035E81B8A271}"/>
                </a:ext>
              </a:extLst>
            </p:cNvPr>
            <p:cNvSpPr/>
            <p:nvPr/>
          </p:nvSpPr>
          <p:spPr>
            <a:xfrm rot="10800000">
              <a:off x="8077195" y="-9528"/>
              <a:ext cx="3667125" cy="485777"/>
            </a:xfrm>
            <a:prstGeom prst="round2SameRect">
              <a:avLst>
                <a:gd name="adj1" fmla="val 50000"/>
                <a:gd name="adj2" fmla="val 0"/>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b="1" dirty="0">
                <a:solidFill>
                  <a:schemeClr val="bg1">
                    <a:alpha val="75000"/>
                  </a:schemeClr>
                </a:solidFill>
                <a:latin typeface="Arial Narrow"/>
              </a:endParaRPr>
            </a:p>
          </p:txBody>
        </p:sp>
        <p:sp>
          <p:nvSpPr>
            <p:cNvPr id="20" name="Round Same Side Corner Rectangle 22">
              <a:extLst>
                <a:ext uri="{FF2B5EF4-FFF2-40B4-BE49-F238E27FC236}">
                  <a16:creationId xmlns:a16="http://schemas.microsoft.com/office/drawing/2014/main" id="{33AB1891-9790-92DD-63D3-CFA91BE4B501}"/>
                </a:ext>
              </a:extLst>
            </p:cNvPr>
            <p:cNvSpPr/>
            <p:nvPr/>
          </p:nvSpPr>
          <p:spPr>
            <a:xfrm>
              <a:off x="8077195" y="-9529"/>
              <a:ext cx="3667125" cy="485777"/>
            </a:xfrm>
            <a:prstGeom prst="round2SameRect">
              <a:avLst>
                <a:gd name="adj1" fmla="val 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chemeClr val="bg1"/>
                  </a:solidFill>
                  <a:latin typeface="Arial Narrow"/>
                </a:rPr>
                <a:t>CASE STUDY – PAUL</a:t>
              </a:r>
            </a:p>
          </p:txBody>
        </p:sp>
      </p:grpSp>
    </p:spTree>
    <p:extLst>
      <p:ext uri="{BB962C8B-B14F-4D97-AF65-F5344CB8AC3E}">
        <p14:creationId xmlns:p14="http://schemas.microsoft.com/office/powerpoint/2010/main" val="36188388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 via Telephone but Confirm in Person or via Video</a:t>
            </a:r>
          </a:p>
        </p:txBody>
      </p:sp>
      <p:sp>
        <p:nvSpPr>
          <p:cNvPr id="4" name="Slide Number Placeholder 3"/>
          <p:cNvSpPr>
            <a:spLocks noGrp="1"/>
          </p:cNvSpPr>
          <p:nvPr>
            <p:ph type="sldNum" sz="quarter" idx="4"/>
          </p:nvPr>
        </p:nvSpPr>
        <p:spPr/>
        <p:txBody>
          <a:bodyPr/>
          <a:lstStyle/>
          <a:p>
            <a:fld id="{F3C1FD0B-2342-48FB-A867-BE1FD0EAA53B}" type="slidenum">
              <a:rPr lang="en-US"/>
              <a:pPr/>
              <a:t>70</a:t>
            </a:fld>
            <a:endParaRPr lang="en-US" dirty="0"/>
          </a:p>
        </p:txBody>
      </p:sp>
      <p:sp>
        <p:nvSpPr>
          <p:cNvPr id="99" name="Text Placeholder 8"/>
          <p:cNvSpPr>
            <a:spLocks noGrp="1"/>
          </p:cNvSpPr>
          <p:nvPr>
            <p:ph type="body" sz="quarter" idx="10"/>
          </p:nvPr>
        </p:nvSpPr>
        <p:spPr/>
        <p:txBody>
          <a:bodyPr/>
          <a:lstStyle/>
          <a:p>
            <a:r>
              <a:rPr lang="en-US" dirty="0"/>
              <a:t>Screening and Treatment Guidelines</a:t>
            </a:r>
          </a:p>
        </p:txBody>
      </p:sp>
      <p:grpSp>
        <p:nvGrpSpPr>
          <p:cNvPr id="108" name="Group 107">
            <a:extLst>
              <a:ext uri="{FF2B5EF4-FFF2-40B4-BE49-F238E27FC236}">
                <a16:creationId xmlns:a16="http://schemas.microsoft.com/office/drawing/2014/main" id="{8D076986-F689-2DCA-219E-061344B2231F}"/>
              </a:ext>
            </a:extLst>
          </p:cNvPr>
          <p:cNvGrpSpPr/>
          <p:nvPr/>
        </p:nvGrpSpPr>
        <p:grpSpPr>
          <a:xfrm>
            <a:off x="9451975" y="2127557"/>
            <a:ext cx="2269093" cy="1778436"/>
            <a:chOff x="12474996" y="2127557"/>
            <a:chExt cx="2269093" cy="1778436"/>
          </a:xfrm>
        </p:grpSpPr>
        <p:grpSp>
          <p:nvGrpSpPr>
            <p:cNvPr id="109" name="Group 108">
              <a:extLst>
                <a:ext uri="{FF2B5EF4-FFF2-40B4-BE49-F238E27FC236}">
                  <a16:creationId xmlns:a16="http://schemas.microsoft.com/office/drawing/2014/main" id="{929EF887-AC28-1D9A-93A3-FAC9E97903D5}"/>
                </a:ext>
              </a:extLst>
            </p:cNvPr>
            <p:cNvGrpSpPr>
              <a:grpSpLocks noChangeAspect="1"/>
            </p:cNvGrpSpPr>
            <p:nvPr/>
          </p:nvGrpSpPr>
          <p:grpSpPr>
            <a:xfrm>
              <a:off x="12474996" y="2127557"/>
              <a:ext cx="1773864" cy="1778436"/>
              <a:chOff x="-4083050" y="1579563"/>
              <a:chExt cx="3694112" cy="3703638"/>
            </a:xfrm>
            <a:solidFill>
              <a:schemeClr val="accent5"/>
            </a:solidFill>
          </p:grpSpPr>
          <p:sp>
            <p:nvSpPr>
              <p:cNvPr id="120" name="Freeform 5">
                <a:extLst>
                  <a:ext uri="{FF2B5EF4-FFF2-40B4-BE49-F238E27FC236}">
                    <a16:creationId xmlns:a16="http://schemas.microsoft.com/office/drawing/2014/main" id="{41B8E453-09D5-47FF-BDA8-ED66A517C416}"/>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6">
                <a:extLst>
                  <a:ext uri="{FF2B5EF4-FFF2-40B4-BE49-F238E27FC236}">
                    <a16:creationId xmlns:a16="http://schemas.microsoft.com/office/drawing/2014/main" id="{BDE0AFF5-466B-46B6-D094-9BECF0686BEE}"/>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7">
                <a:extLst>
                  <a:ext uri="{FF2B5EF4-FFF2-40B4-BE49-F238E27FC236}">
                    <a16:creationId xmlns:a16="http://schemas.microsoft.com/office/drawing/2014/main" id="{D90989DC-4F67-EF20-C060-49376ED95F59}"/>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8">
                <a:extLst>
                  <a:ext uri="{FF2B5EF4-FFF2-40B4-BE49-F238E27FC236}">
                    <a16:creationId xmlns:a16="http://schemas.microsoft.com/office/drawing/2014/main" id="{DECA30EA-EAAC-B03A-0A84-F64E7BF8E379}"/>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9">
                <a:extLst>
                  <a:ext uri="{FF2B5EF4-FFF2-40B4-BE49-F238E27FC236}">
                    <a16:creationId xmlns:a16="http://schemas.microsoft.com/office/drawing/2014/main" id="{A6C6D7E3-603B-5269-580E-ED999177965E}"/>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10">
                <a:extLst>
                  <a:ext uri="{FF2B5EF4-FFF2-40B4-BE49-F238E27FC236}">
                    <a16:creationId xmlns:a16="http://schemas.microsoft.com/office/drawing/2014/main" id="{00CECBA1-2FDA-0311-2EC9-CE77DC7DDF39}"/>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11">
                <a:extLst>
                  <a:ext uri="{FF2B5EF4-FFF2-40B4-BE49-F238E27FC236}">
                    <a16:creationId xmlns:a16="http://schemas.microsoft.com/office/drawing/2014/main" id="{59E33B50-2C9C-E118-FB51-115097DE7037}"/>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12">
                <a:extLst>
                  <a:ext uri="{FF2B5EF4-FFF2-40B4-BE49-F238E27FC236}">
                    <a16:creationId xmlns:a16="http://schemas.microsoft.com/office/drawing/2014/main" id="{36E105A7-9DB7-3A0C-3D71-445F9678CA40}"/>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13">
                <a:extLst>
                  <a:ext uri="{FF2B5EF4-FFF2-40B4-BE49-F238E27FC236}">
                    <a16:creationId xmlns:a16="http://schemas.microsoft.com/office/drawing/2014/main" id="{ADDB317F-9714-2CB8-00C2-D3F3627E8F0B}"/>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14">
                <a:extLst>
                  <a:ext uri="{FF2B5EF4-FFF2-40B4-BE49-F238E27FC236}">
                    <a16:creationId xmlns:a16="http://schemas.microsoft.com/office/drawing/2014/main" id="{BEC94A9C-FC61-6A5C-656B-45A89FEDD218}"/>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15">
                <a:extLst>
                  <a:ext uri="{FF2B5EF4-FFF2-40B4-BE49-F238E27FC236}">
                    <a16:creationId xmlns:a16="http://schemas.microsoft.com/office/drawing/2014/main" id="{C415F263-AD6B-D2A2-DE78-BCBE6F923CB4}"/>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16">
                <a:extLst>
                  <a:ext uri="{FF2B5EF4-FFF2-40B4-BE49-F238E27FC236}">
                    <a16:creationId xmlns:a16="http://schemas.microsoft.com/office/drawing/2014/main" id="{21A2A306-7864-1CC8-2BFA-4AF07DBF3F99}"/>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18">
                <a:extLst>
                  <a:ext uri="{FF2B5EF4-FFF2-40B4-BE49-F238E27FC236}">
                    <a16:creationId xmlns:a16="http://schemas.microsoft.com/office/drawing/2014/main" id="{63492A2D-5198-BB4E-40F8-6BF82FE96D5F}"/>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19">
                <a:extLst>
                  <a:ext uri="{FF2B5EF4-FFF2-40B4-BE49-F238E27FC236}">
                    <a16:creationId xmlns:a16="http://schemas.microsoft.com/office/drawing/2014/main" id="{6FE28663-6849-4743-7172-22B116B56C03}"/>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20">
                <a:extLst>
                  <a:ext uri="{FF2B5EF4-FFF2-40B4-BE49-F238E27FC236}">
                    <a16:creationId xmlns:a16="http://schemas.microsoft.com/office/drawing/2014/main" id="{EA0E2FCB-A6F3-47EF-20FC-6074A2123DFC}"/>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21">
                <a:extLst>
                  <a:ext uri="{FF2B5EF4-FFF2-40B4-BE49-F238E27FC236}">
                    <a16:creationId xmlns:a16="http://schemas.microsoft.com/office/drawing/2014/main" id="{1B675B5C-BCA4-60E3-1960-523D74D19613}"/>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22">
                <a:extLst>
                  <a:ext uri="{FF2B5EF4-FFF2-40B4-BE49-F238E27FC236}">
                    <a16:creationId xmlns:a16="http://schemas.microsoft.com/office/drawing/2014/main" id="{A319E376-7FD4-BDE5-7FFF-2009A34C7305}"/>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23">
                <a:extLst>
                  <a:ext uri="{FF2B5EF4-FFF2-40B4-BE49-F238E27FC236}">
                    <a16:creationId xmlns:a16="http://schemas.microsoft.com/office/drawing/2014/main" id="{F7AD67CC-0B4C-8B97-8436-9BB1251F36BE}"/>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24">
                <a:extLst>
                  <a:ext uri="{FF2B5EF4-FFF2-40B4-BE49-F238E27FC236}">
                    <a16:creationId xmlns:a16="http://schemas.microsoft.com/office/drawing/2014/main" id="{F239896B-A32D-DA68-6E22-D80F45158AE0}"/>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25">
                <a:extLst>
                  <a:ext uri="{FF2B5EF4-FFF2-40B4-BE49-F238E27FC236}">
                    <a16:creationId xmlns:a16="http://schemas.microsoft.com/office/drawing/2014/main" id="{CCA962D2-82F1-945B-A2D6-B50CD8CE0D51}"/>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26">
                <a:extLst>
                  <a:ext uri="{FF2B5EF4-FFF2-40B4-BE49-F238E27FC236}">
                    <a16:creationId xmlns:a16="http://schemas.microsoft.com/office/drawing/2014/main" id="{18DF88A7-3AFC-915B-59E6-37ECFAC43873}"/>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27">
                <a:extLst>
                  <a:ext uri="{FF2B5EF4-FFF2-40B4-BE49-F238E27FC236}">
                    <a16:creationId xmlns:a16="http://schemas.microsoft.com/office/drawing/2014/main" id="{64899EDD-E83F-A520-C50C-5CCC2C9F4D8C}"/>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28">
                <a:extLst>
                  <a:ext uri="{FF2B5EF4-FFF2-40B4-BE49-F238E27FC236}">
                    <a16:creationId xmlns:a16="http://schemas.microsoft.com/office/drawing/2014/main" id="{B22F7004-0F1A-F69F-6146-CC8977FF945C}"/>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29">
                <a:extLst>
                  <a:ext uri="{FF2B5EF4-FFF2-40B4-BE49-F238E27FC236}">
                    <a16:creationId xmlns:a16="http://schemas.microsoft.com/office/drawing/2014/main" id="{7AA9CB49-CA70-A9F1-CDA8-07BEC3E1E221}"/>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30">
                <a:extLst>
                  <a:ext uri="{FF2B5EF4-FFF2-40B4-BE49-F238E27FC236}">
                    <a16:creationId xmlns:a16="http://schemas.microsoft.com/office/drawing/2014/main" id="{1D36251C-85FB-5B1B-9223-7D345661BE09}"/>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31">
                <a:extLst>
                  <a:ext uri="{FF2B5EF4-FFF2-40B4-BE49-F238E27FC236}">
                    <a16:creationId xmlns:a16="http://schemas.microsoft.com/office/drawing/2014/main" id="{FDA793DE-81BF-CFD7-86CD-AE96A2FFC015}"/>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32">
                <a:extLst>
                  <a:ext uri="{FF2B5EF4-FFF2-40B4-BE49-F238E27FC236}">
                    <a16:creationId xmlns:a16="http://schemas.microsoft.com/office/drawing/2014/main" id="{DB493A74-C4A2-BCB5-4588-267D99505C43}"/>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33">
                <a:extLst>
                  <a:ext uri="{FF2B5EF4-FFF2-40B4-BE49-F238E27FC236}">
                    <a16:creationId xmlns:a16="http://schemas.microsoft.com/office/drawing/2014/main" id="{EC9E2CB9-689B-EA8C-686C-667F88C13117}"/>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 name="Group 109">
              <a:extLst>
                <a:ext uri="{FF2B5EF4-FFF2-40B4-BE49-F238E27FC236}">
                  <a16:creationId xmlns:a16="http://schemas.microsoft.com/office/drawing/2014/main" id="{C8FDCC9C-9DE6-A1B8-5FBB-5263F25D3C49}"/>
                </a:ext>
              </a:extLst>
            </p:cNvPr>
            <p:cNvGrpSpPr/>
            <p:nvPr/>
          </p:nvGrpSpPr>
          <p:grpSpPr>
            <a:xfrm>
              <a:off x="12726309" y="2413061"/>
              <a:ext cx="1046780" cy="1079180"/>
              <a:chOff x="-4826000" y="1782763"/>
              <a:chExt cx="3179763" cy="3278188"/>
            </a:xfrm>
            <a:solidFill>
              <a:srgbClr val="D59325"/>
            </a:solidFill>
          </p:grpSpPr>
          <p:sp>
            <p:nvSpPr>
              <p:cNvPr id="118" name="Freeform 6">
                <a:extLst>
                  <a:ext uri="{FF2B5EF4-FFF2-40B4-BE49-F238E27FC236}">
                    <a16:creationId xmlns:a16="http://schemas.microsoft.com/office/drawing/2014/main" id="{F0FB543C-555D-1F64-42CF-B357AD4EF6D6}"/>
                  </a:ext>
                </a:extLst>
              </p:cNvPr>
              <p:cNvSpPr>
                <a:spLocks noEditPoints="1"/>
              </p:cNvSpPr>
              <p:nvPr/>
            </p:nvSpPr>
            <p:spPr bwMode="auto">
              <a:xfrm>
                <a:off x="-4826000" y="1782763"/>
                <a:ext cx="3179763" cy="3278188"/>
              </a:xfrm>
              <a:custGeom>
                <a:avLst/>
                <a:gdLst>
                  <a:gd name="T0" fmla="*/ 662 w 843"/>
                  <a:gd name="T1" fmla="*/ 815 h 869"/>
                  <a:gd name="T2" fmla="*/ 753 w 843"/>
                  <a:gd name="T3" fmla="*/ 830 h 869"/>
                  <a:gd name="T4" fmla="*/ 725 w 843"/>
                  <a:gd name="T5" fmla="*/ 853 h 869"/>
                  <a:gd name="T6" fmla="*/ 503 w 843"/>
                  <a:gd name="T7" fmla="*/ 832 h 869"/>
                  <a:gd name="T8" fmla="*/ 387 w 843"/>
                  <a:gd name="T9" fmla="*/ 833 h 869"/>
                  <a:gd name="T10" fmla="*/ 96 w 843"/>
                  <a:gd name="T11" fmla="*/ 670 h 869"/>
                  <a:gd name="T12" fmla="*/ 70 w 843"/>
                  <a:gd name="T13" fmla="*/ 213 h 869"/>
                  <a:gd name="T14" fmla="*/ 366 w 843"/>
                  <a:gd name="T15" fmla="*/ 13 h 869"/>
                  <a:gd name="T16" fmla="*/ 802 w 843"/>
                  <a:gd name="T17" fmla="*/ 251 h 869"/>
                  <a:gd name="T18" fmla="*/ 706 w 843"/>
                  <a:gd name="T19" fmla="*/ 726 h 869"/>
                  <a:gd name="T20" fmla="*/ 612 w 843"/>
                  <a:gd name="T21" fmla="*/ 792 h 869"/>
                  <a:gd name="T22" fmla="*/ 471 w 843"/>
                  <a:gd name="T23" fmla="*/ 402 h 869"/>
                  <a:gd name="T24" fmla="*/ 717 w 843"/>
                  <a:gd name="T25" fmla="*/ 369 h 869"/>
                  <a:gd name="T26" fmla="*/ 663 w 843"/>
                  <a:gd name="T27" fmla="*/ 290 h 869"/>
                  <a:gd name="T28" fmla="*/ 185 w 843"/>
                  <a:gd name="T29" fmla="*/ 290 h 869"/>
                  <a:gd name="T30" fmla="*/ 190 w 843"/>
                  <a:gd name="T31" fmla="*/ 402 h 869"/>
                  <a:gd name="T32" fmla="*/ 307 w 843"/>
                  <a:gd name="T33" fmla="*/ 578 h 869"/>
                  <a:gd name="T34" fmla="*/ 432 w 843"/>
                  <a:gd name="T35" fmla="*/ 578 h 869"/>
                  <a:gd name="T36" fmla="*/ 477 w 843"/>
                  <a:gd name="T37" fmla="*/ 499 h 869"/>
                  <a:gd name="T38" fmla="*/ 375 w 843"/>
                  <a:gd name="T39" fmla="*/ 466 h 869"/>
                  <a:gd name="T40" fmla="*/ 138 w 843"/>
                  <a:gd name="T41" fmla="*/ 496 h 869"/>
                  <a:gd name="T42" fmla="*/ 191 w 843"/>
                  <a:gd name="T43" fmla="*/ 579 h 869"/>
                  <a:gd name="T44" fmla="*/ 619 w 843"/>
                  <a:gd name="T45" fmla="*/ 578 h 869"/>
                  <a:gd name="T46" fmla="*/ 662 w 843"/>
                  <a:gd name="T47" fmla="*/ 578 h 869"/>
                  <a:gd name="T48" fmla="*/ 721 w 843"/>
                  <a:gd name="T49" fmla="*/ 513 h 869"/>
                  <a:gd name="T50" fmla="*/ 570 w 843"/>
                  <a:gd name="T51" fmla="*/ 466 h 869"/>
                  <a:gd name="T52" fmla="*/ 569 w 843"/>
                  <a:gd name="T53" fmla="*/ 578 h 869"/>
                  <a:gd name="T54" fmla="*/ 392 w 843"/>
                  <a:gd name="T55" fmla="*/ 71 h 869"/>
                  <a:gd name="T56" fmla="*/ 329 w 843"/>
                  <a:gd name="T57" fmla="*/ 80 h 869"/>
                  <a:gd name="T58" fmla="*/ 118 w 843"/>
                  <a:gd name="T59" fmla="*/ 238 h 869"/>
                  <a:gd name="T60" fmla="*/ 111 w 843"/>
                  <a:gd name="T61" fmla="*/ 272 h 869"/>
                  <a:gd name="T62" fmla="*/ 124 w 843"/>
                  <a:gd name="T63" fmla="*/ 261 h 869"/>
                  <a:gd name="T64" fmla="*/ 273 w 843"/>
                  <a:gd name="T65" fmla="*/ 115 h 869"/>
                  <a:gd name="T66" fmla="*/ 402 w 843"/>
                  <a:gd name="T67" fmla="*/ 86 h 869"/>
                  <a:gd name="T68" fmla="*/ 402 w 843"/>
                  <a:gd name="T69" fmla="*/ 71 h 869"/>
                  <a:gd name="T70" fmla="*/ 79 w 843"/>
                  <a:gd name="T71" fmla="*/ 350 h 869"/>
                  <a:gd name="T72" fmla="*/ 94 w 843"/>
                  <a:gd name="T73" fmla="*/ 353 h 869"/>
                  <a:gd name="T74" fmla="*/ 105 w 843"/>
                  <a:gd name="T75" fmla="*/ 307 h 869"/>
                  <a:gd name="T76" fmla="*/ 91 w 843"/>
                  <a:gd name="T77" fmla="*/ 302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3" h="869">
                    <a:moveTo>
                      <a:pt x="612" y="792"/>
                    </a:moveTo>
                    <a:cubicBezTo>
                      <a:pt x="628" y="802"/>
                      <a:pt x="645" y="809"/>
                      <a:pt x="662" y="815"/>
                    </a:cubicBezTo>
                    <a:cubicBezTo>
                      <a:pt x="689" y="824"/>
                      <a:pt x="717" y="828"/>
                      <a:pt x="746" y="828"/>
                    </a:cubicBezTo>
                    <a:cubicBezTo>
                      <a:pt x="748" y="828"/>
                      <a:pt x="751" y="829"/>
                      <a:pt x="753" y="830"/>
                    </a:cubicBezTo>
                    <a:cubicBezTo>
                      <a:pt x="758" y="834"/>
                      <a:pt x="757" y="841"/>
                      <a:pt x="750" y="844"/>
                    </a:cubicBezTo>
                    <a:cubicBezTo>
                      <a:pt x="742" y="847"/>
                      <a:pt x="733" y="850"/>
                      <a:pt x="725" y="853"/>
                    </a:cubicBezTo>
                    <a:cubicBezTo>
                      <a:pt x="683" y="866"/>
                      <a:pt x="641" y="869"/>
                      <a:pt x="598" y="863"/>
                    </a:cubicBezTo>
                    <a:cubicBezTo>
                      <a:pt x="564" y="859"/>
                      <a:pt x="533" y="848"/>
                      <a:pt x="503" y="832"/>
                    </a:cubicBezTo>
                    <a:cubicBezTo>
                      <a:pt x="499" y="830"/>
                      <a:pt x="494" y="829"/>
                      <a:pt x="489" y="830"/>
                    </a:cubicBezTo>
                    <a:cubicBezTo>
                      <a:pt x="456" y="836"/>
                      <a:pt x="421" y="836"/>
                      <a:pt x="387" y="833"/>
                    </a:cubicBezTo>
                    <a:cubicBezTo>
                      <a:pt x="338" y="828"/>
                      <a:pt x="291" y="815"/>
                      <a:pt x="246" y="793"/>
                    </a:cubicBezTo>
                    <a:cubicBezTo>
                      <a:pt x="186" y="764"/>
                      <a:pt x="136" y="723"/>
                      <a:pt x="96" y="670"/>
                    </a:cubicBezTo>
                    <a:cubicBezTo>
                      <a:pt x="60" y="622"/>
                      <a:pt x="35" y="568"/>
                      <a:pt x="22" y="509"/>
                    </a:cubicBezTo>
                    <a:cubicBezTo>
                      <a:pt x="0" y="405"/>
                      <a:pt x="16" y="306"/>
                      <a:pt x="70" y="213"/>
                    </a:cubicBezTo>
                    <a:cubicBezTo>
                      <a:pt x="106" y="151"/>
                      <a:pt x="156" y="102"/>
                      <a:pt x="218" y="65"/>
                    </a:cubicBezTo>
                    <a:cubicBezTo>
                      <a:pt x="264" y="38"/>
                      <a:pt x="313" y="21"/>
                      <a:pt x="366" y="13"/>
                    </a:cubicBezTo>
                    <a:cubicBezTo>
                      <a:pt x="460" y="0"/>
                      <a:pt x="549" y="16"/>
                      <a:pt x="632" y="64"/>
                    </a:cubicBezTo>
                    <a:cubicBezTo>
                      <a:pt x="709" y="108"/>
                      <a:pt x="765" y="171"/>
                      <a:pt x="802" y="251"/>
                    </a:cubicBezTo>
                    <a:cubicBezTo>
                      <a:pt x="831" y="313"/>
                      <a:pt x="843" y="378"/>
                      <a:pt x="839" y="446"/>
                    </a:cubicBezTo>
                    <a:cubicBezTo>
                      <a:pt x="832" y="557"/>
                      <a:pt x="787" y="650"/>
                      <a:pt x="706" y="726"/>
                    </a:cubicBezTo>
                    <a:cubicBezTo>
                      <a:pt x="680" y="751"/>
                      <a:pt x="650" y="772"/>
                      <a:pt x="618" y="788"/>
                    </a:cubicBezTo>
                    <a:cubicBezTo>
                      <a:pt x="616" y="789"/>
                      <a:pt x="614" y="790"/>
                      <a:pt x="612" y="792"/>
                    </a:cubicBezTo>
                    <a:close/>
                    <a:moveTo>
                      <a:pt x="427" y="402"/>
                    </a:moveTo>
                    <a:cubicBezTo>
                      <a:pt x="442" y="402"/>
                      <a:pt x="456" y="402"/>
                      <a:pt x="471" y="402"/>
                    </a:cubicBezTo>
                    <a:cubicBezTo>
                      <a:pt x="537" y="402"/>
                      <a:pt x="603" y="402"/>
                      <a:pt x="668" y="402"/>
                    </a:cubicBezTo>
                    <a:cubicBezTo>
                      <a:pt x="691" y="402"/>
                      <a:pt x="707" y="390"/>
                      <a:pt x="717" y="369"/>
                    </a:cubicBezTo>
                    <a:cubicBezTo>
                      <a:pt x="725" y="350"/>
                      <a:pt x="723" y="330"/>
                      <a:pt x="710" y="313"/>
                    </a:cubicBezTo>
                    <a:cubicBezTo>
                      <a:pt x="699" y="297"/>
                      <a:pt x="682" y="290"/>
                      <a:pt x="663" y="290"/>
                    </a:cubicBezTo>
                    <a:cubicBezTo>
                      <a:pt x="505" y="290"/>
                      <a:pt x="348" y="290"/>
                      <a:pt x="190" y="290"/>
                    </a:cubicBezTo>
                    <a:cubicBezTo>
                      <a:pt x="189" y="290"/>
                      <a:pt x="187" y="290"/>
                      <a:pt x="185" y="290"/>
                    </a:cubicBezTo>
                    <a:cubicBezTo>
                      <a:pt x="147" y="291"/>
                      <a:pt x="122" y="330"/>
                      <a:pt x="135" y="365"/>
                    </a:cubicBezTo>
                    <a:cubicBezTo>
                      <a:pt x="143" y="386"/>
                      <a:pt x="164" y="402"/>
                      <a:pt x="190" y="402"/>
                    </a:cubicBezTo>
                    <a:cubicBezTo>
                      <a:pt x="269" y="402"/>
                      <a:pt x="348" y="402"/>
                      <a:pt x="427" y="402"/>
                    </a:cubicBezTo>
                    <a:close/>
                    <a:moveTo>
                      <a:pt x="307" y="578"/>
                    </a:moveTo>
                    <a:cubicBezTo>
                      <a:pt x="327" y="578"/>
                      <a:pt x="346" y="579"/>
                      <a:pt x="366" y="578"/>
                    </a:cubicBezTo>
                    <a:cubicBezTo>
                      <a:pt x="388" y="578"/>
                      <a:pt x="410" y="579"/>
                      <a:pt x="432" y="578"/>
                    </a:cubicBezTo>
                    <a:cubicBezTo>
                      <a:pt x="448" y="577"/>
                      <a:pt x="461" y="570"/>
                      <a:pt x="471" y="557"/>
                    </a:cubicBezTo>
                    <a:cubicBezTo>
                      <a:pt x="484" y="539"/>
                      <a:pt x="486" y="519"/>
                      <a:pt x="477" y="499"/>
                    </a:cubicBezTo>
                    <a:cubicBezTo>
                      <a:pt x="468" y="478"/>
                      <a:pt x="450" y="467"/>
                      <a:pt x="427" y="466"/>
                    </a:cubicBezTo>
                    <a:cubicBezTo>
                      <a:pt x="409" y="466"/>
                      <a:pt x="392" y="466"/>
                      <a:pt x="375" y="466"/>
                    </a:cubicBezTo>
                    <a:cubicBezTo>
                      <a:pt x="312" y="466"/>
                      <a:pt x="249" y="466"/>
                      <a:pt x="186" y="466"/>
                    </a:cubicBezTo>
                    <a:cubicBezTo>
                      <a:pt x="165" y="466"/>
                      <a:pt x="148" y="477"/>
                      <a:pt x="138" y="496"/>
                    </a:cubicBezTo>
                    <a:cubicBezTo>
                      <a:pt x="128" y="516"/>
                      <a:pt x="129" y="536"/>
                      <a:pt x="141" y="554"/>
                    </a:cubicBezTo>
                    <a:cubicBezTo>
                      <a:pt x="153" y="571"/>
                      <a:pt x="170" y="579"/>
                      <a:pt x="191" y="579"/>
                    </a:cubicBezTo>
                    <a:cubicBezTo>
                      <a:pt x="230" y="578"/>
                      <a:pt x="269" y="578"/>
                      <a:pt x="307" y="578"/>
                    </a:cubicBezTo>
                    <a:close/>
                    <a:moveTo>
                      <a:pt x="619" y="578"/>
                    </a:moveTo>
                    <a:cubicBezTo>
                      <a:pt x="619" y="578"/>
                      <a:pt x="619" y="578"/>
                      <a:pt x="619" y="578"/>
                    </a:cubicBezTo>
                    <a:cubicBezTo>
                      <a:pt x="633" y="578"/>
                      <a:pt x="648" y="579"/>
                      <a:pt x="662" y="578"/>
                    </a:cubicBezTo>
                    <a:cubicBezTo>
                      <a:pt x="669" y="578"/>
                      <a:pt x="677" y="578"/>
                      <a:pt x="683" y="576"/>
                    </a:cubicBezTo>
                    <a:cubicBezTo>
                      <a:pt x="710" y="567"/>
                      <a:pt x="725" y="541"/>
                      <a:pt x="721" y="513"/>
                    </a:cubicBezTo>
                    <a:cubicBezTo>
                      <a:pt x="717" y="487"/>
                      <a:pt x="694" y="467"/>
                      <a:pt x="667" y="466"/>
                    </a:cubicBezTo>
                    <a:cubicBezTo>
                      <a:pt x="635" y="466"/>
                      <a:pt x="603" y="466"/>
                      <a:pt x="570" y="466"/>
                    </a:cubicBezTo>
                    <a:cubicBezTo>
                      <a:pt x="540" y="467"/>
                      <a:pt x="516" y="491"/>
                      <a:pt x="516" y="521"/>
                    </a:cubicBezTo>
                    <a:cubicBezTo>
                      <a:pt x="515" y="551"/>
                      <a:pt x="538" y="577"/>
                      <a:pt x="569" y="578"/>
                    </a:cubicBezTo>
                    <a:cubicBezTo>
                      <a:pt x="585" y="579"/>
                      <a:pt x="602" y="578"/>
                      <a:pt x="619" y="578"/>
                    </a:cubicBezTo>
                    <a:close/>
                    <a:moveTo>
                      <a:pt x="392" y="71"/>
                    </a:moveTo>
                    <a:cubicBezTo>
                      <a:pt x="392" y="71"/>
                      <a:pt x="392" y="70"/>
                      <a:pt x="392" y="70"/>
                    </a:cubicBezTo>
                    <a:cubicBezTo>
                      <a:pt x="371" y="73"/>
                      <a:pt x="350" y="75"/>
                      <a:pt x="329" y="80"/>
                    </a:cubicBezTo>
                    <a:cubicBezTo>
                      <a:pt x="284" y="90"/>
                      <a:pt x="243" y="110"/>
                      <a:pt x="207" y="137"/>
                    </a:cubicBezTo>
                    <a:cubicBezTo>
                      <a:pt x="170" y="165"/>
                      <a:pt x="141" y="198"/>
                      <a:pt x="118" y="238"/>
                    </a:cubicBezTo>
                    <a:cubicBezTo>
                      <a:pt x="114" y="245"/>
                      <a:pt x="110" y="253"/>
                      <a:pt x="106" y="261"/>
                    </a:cubicBezTo>
                    <a:cubicBezTo>
                      <a:pt x="104" y="265"/>
                      <a:pt x="106" y="271"/>
                      <a:pt x="111" y="272"/>
                    </a:cubicBezTo>
                    <a:cubicBezTo>
                      <a:pt x="115" y="274"/>
                      <a:pt x="118" y="271"/>
                      <a:pt x="120" y="267"/>
                    </a:cubicBezTo>
                    <a:cubicBezTo>
                      <a:pt x="122" y="265"/>
                      <a:pt x="123" y="263"/>
                      <a:pt x="124" y="261"/>
                    </a:cubicBezTo>
                    <a:cubicBezTo>
                      <a:pt x="135" y="244"/>
                      <a:pt x="144" y="225"/>
                      <a:pt x="156" y="209"/>
                    </a:cubicBezTo>
                    <a:cubicBezTo>
                      <a:pt x="187" y="168"/>
                      <a:pt x="226" y="137"/>
                      <a:pt x="273" y="115"/>
                    </a:cubicBezTo>
                    <a:cubicBezTo>
                      <a:pt x="303" y="102"/>
                      <a:pt x="334" y="92"/>
                      <a:pt x="366" y="89"/>
                    </a:cubicBezTo>
                    <a:cubicBezTo>
                      <a:pt x="378" y="87"/>
                      <a:pt x="390" y="87"/>
                      <a:pt x="402" y="86"/>
                    </a:cubicBezTo>
                    <a:cubicBezTo>
                      <a:pt x="409" y="86"/>
                      <a:pt x="413" y="83"/>
                      <a:pt x="413" y="78"/>
                    </a:cubicBezTo>
                    <a:cubicBezTo>
                      <a:pt x="413" y="73"/>
                      <a:pt x="409" y="70"/>
                      <a:pt x="402" y="71"/>
                    </a:cubicBezTo>
                    <a:cubicBezTo>
                      <a:pt x="399" y="71"/>
                      <a:pt x="395" y="71"/>
                      <a:pt x="392" y="71"/>
                    </a:cubicBezTo>
                    <a:close/>
                    <a:moveTo>
                      <a:pt x="79" y="350"/>
                    </a:moveTo>
                    <a:cubicBezTo>
                      <a:pt x="79" y="355"/>
                      <a:pt x="82" y="359"/>
                      <a:pt x="86" y="359"/>
                    </a:cubicBezTo>
                    <a:cubicBezTo>
                      <a:pt x="91" y="360"/>
                      <a:pt x="93" y="357"/>
                      <a:pt x="94" y="353"/>
                    </a:cubicBezTo>
                    <a:cubicBezTo>
                      <a:pt x="96" y="347"/>
                      <a:pt x="96" y="341"/>
                      <a:pt x="98" y="336"/>
                    </a:cubicBezTo>
                    <a:cubicBezTo>
                      <a:pt x="100" y="326"/>
                      <a:pt x="103" y="317"/>
                      <a:pt x="105" y="307"/>
                    </a:cubicBezTo>
                    <a:cubicBezTo>
                      <a:pt x="106" y="302"/>
                      <a:pt x="104" y="298"/>
                      <a:pt x="100" y="297"/>
                    </a:cubicBezTo>
                    <a:cubicBezTo>
                      <a:pt x="95" y="295"/>
                      <a:pt x="92" y="298"/>
                      <a:pt x="91" y="302"/>
                    </a:cubicBezTo>
                    <a:cubicBezTo>
                      <a:pt x="87" y="318"/>
                      <a:pt x="83" y="334"/>
                      <a:pt x="79" y="350"/>
                    </a:cubicBezTo>
                    <a:close/>
                  </a:path>
                </a:pathLst>
              </a:custGeom>
              <a:solidFill>
                <a:schemeClr val="accent2">
                  <a:lumMod val="75000"/>
                </a:schemeClr>
              </a:solidFill>
              <a:ln w="25400">
                <a:solidFill>
                  <a:schemeClr val="accent1"/>
                </a:solidFill>
                <a:round/>
                <a:headEnd/>
                <a:tailEnd/>
              </a:ln>
            </p:spPr>
            <p:txBody>
              <a:bodyPr vert="horz" wrap="square" lIns="91440" tIns="45720" rIns="91440" bIns="45720" numCol="1" anchor="t" anchorCtr="0" compatLnSpc="1">
                <a:prstTxWarp prst="textNoShape">
                  <a:avLst/>
                </a:prstTxWarp>
              </a:bodyPr>
              <a:lstStyle/>
              <a:p>
                <a:pPr>
                  <a:lnSpc>
                    <a:spcPts val="1000"/>
                  </a:lnSpc>
                </a:pPr>
                <a:endParaRPr lang="en-US" sz="900" dirty="0"/>
              </a:p>
            </p:txBody>
          </p:sp>
          <p:sp>
            <p:nvSpPr>
              <p:cNvPr id="119" name="Rounded Rectangle 17">
                <a:extLst>
                  <a:ext uri="{FF2B5EF4-FFF2-40B4-BE49-F238E27FC236}">
                    <a16:creationId xmlns:a16="http://schemas.microsoft.com/office/drawing/2014/main" id="{E8283026-F57D-096F-8C72-EEB09F53D064}"/>
                  </a:ext>
                </a:extLst>
              </p:cNvPr>
              <p:cNvSpPr/>
              <p:nvPr/>
            </p:nvSpPr>
            <p:spPr bwMode="auto">
              <a:xfrm>
                <a:off x="-4377447" y="2811295"/>
                <a:ext cx="2324910" cy="1344784"/>
              </a:xfrm>
              <a:prstGeom prst="roundRect">
                <a:avLst/>
              </a:prstGeom>
              <a:solidFill>
                <a:schemeClr val="accent2">
                  <a:lumMod val="75000"/>
                </a:schemeClr>
              </a:solidFill>
              <a:ln w="6350" cap="flat">
                <a:noFill/>
                <a:prstDash val="solid"/>
                <a:round/>
                <a:headEnd/>
                <a:tailEnd/>
              </a:ln>
            </p:spPr>
            <p:txBody>
              <a:bodyPr vert="horz" wrap="square" lIns="91440" tIns="45720" rIns="91440" bIns="45720" numCol="1" rtlCol="0" anchor="t" anchorCtr="0" compatLnSpc="1">
                <a:prstTxWarp prst="textNoShape">
                  <a:avLst/>
                </a:prstTxWarp>
              </a:bodyPr>
              <a:lstStyle/>
              <a:p>
                <a:pPr algn="ctr">
                  <a:lnSpc>
                    <a:spcPts val="1000"/>
                  </a:lnSpc>
                </a:pPr>
                <a:endParaRPr lang="en-US" sz="900" dirty="0"/>
              </a:p>
            </p:txBody>
          </p:sp>
        </p:grpSp>
        <p:grpSp>
          <p:nvGrpSpPr>
            <p:cNvPr id="111" name="Group 110">
              <a:extLst>
                <a:ext uri="{FF2B5EF4-FFF2-40B4-BE49-F238E27FC236}">
                  <a16:creationId xmlns:a16="http://schemas.microsoft.com/office/drawing/2014/main" id="{65500192-62CA-4081-EE1E-DBEDA02970B9}"/>
                </a:ext>
              </a:extLst>
            </p:cNvPr>
            <p:cNvGrpSpPr/>
            <p:nvPr/>
          </p:nvGrpSpPr>
          <p:grpSpPr>
            <a:xfrm flipH="1">
              <a:off x="13696025" y="2612142"/>
              <a:ext cx="1048064" cy="1079180"/>
              <a:chOff x="-4826000" y="1782763"/>
              <a:chExt cx="3179763" cy="3278188"/>
            </a:xfrm>
          </p:grpSpPr>
          <p:sp>
            <p:nvSpPr>
              <p:cNvPr id="116" name="Freeform 6">
                <a:extLst>
                  <a:ext uri="{FF2B5EF4-FFF2-40B4-BE49-F238E27FC236}">
                    <a16:creationId xmlns:a16="http://schemas.microsoft.com/office/drawing/2014/main" id="{1348DB61-0E6B-5816-18D6-E5C3EC9502AC}"/>
                  </a:ext>
                </a:extLst>
              </p:cNvPr>
              <p:cNvSpPr>
                <a:spLocks noEditPoints="1"/>
              </p:cNvSpPr>
              <p:nvPr/>
            </p:nvSpPr>
            <p:spPr bwMode="auto">
              <a:xfrm>
                <a:off x="-4826000" y="1782763"/>
                <a:ext cx="3179763" cy="3278188"/>
              </a:xfrm>
              <a:custGeom>
                <a:avLst/>
                <a:gdLst>
                  <a:gd name="T0" fmla="*/ 662 w 843"/>
                  <a:gd name="T1" fmla="*/ 815 h 869"/>
                  <a:gd name="T2" fmla="*/ 753 w 843"/>
                  <a:gd name="T3" fmla="*/ 830 h 869"/>
                  <a:gd name="T4" fmla="*/ 725 w 843"/>
                  <a:gd name="T5" fmla="*/ 853 h 869"/>
                  <a:gd name="T6" fmla="*/ 503 w 843"/>
                  <a:gd name="T7" fmla="*/ 832 h 869"/>
                  <a:gd name="T8" fmla="*/ 387 w 843"/>
                  <a:gd name="T9" fmla="*/ 833 h 869"/>
                  <a:gd name="T10" fmla="*/ 96 w 843"/>
                  <a:gd name="T11" fmla="*/ 670 h 869"/>
                  <a:gd name="T12" fmla="*/ 70 w 843"/>
                  <a:gd name="T13" fmla="*/ 213 h 869"/>
                  <a:gd name="T14" fmla="*/ 366 w 843"/>
                  <a:gd name="T15" fmla="*/ 13 h 869"/>
                  <a:gd name="T16" fmla="*/ 802 w 843"/>
                  <a:gd name="T17" fmla="*/ 251 h 869"/>
                  <a:gd name="T18" fmla="*/ 706 w 843"/>
                  <a:gd name="T19" fmla="*/ 726 h 869"/>
                  <a:gd name="T20" fmla="*/ 612 w 843"/>
                  <a:gd name="T21" fmla="*/ 792 h 869"/>
                  <a:gd name="T22" fmla="*/ 471 w 843"/>
                  <a:gd name="T23" fmla="*/ 402 h 869"/>
                  <a:gd name="T24" fmla="*/ 717 w 843"/>
                  <a:gd name="T25" fmla="*/ 369 h 869"/>
                  <a:gd name="T26" fmla="*/ 663 w 843"/>
                  <a:gd name="T27" fmla="*/ 290 h 869"/>
                  <a:gd name="T28" fmla="*/ 185 w 843"/>
                  <a:gd name="T29" fmla="*/ 290 h 869"/>
                  <a:gd name="T30" fmla="*/ 190 w 843"/>
                  <a:gd name="T31" fmla="*/ 402 h 869"/>
                  <a:gd name="T32" fmla="*/ 307 w 843"/>
                  <a:gd name="T33" fmla="*/ 578 h 869"/>
                  <a:gd name="T34" fmla="*/ 432 w 843"/>
                  <a:gd name="T35" fmla="*/ 578 h 869"/>
                  <a:gd name="T36" fmla="*/ 477 w 843"/>
                  <a:gd name="T37" fmla="*/ 499 h 869"/>
                  <a:gd name="T38" fmla="*/ 375 w 843"/>
                  <a:gd name="T39" fmla="*/ 466 h 869"/>
                  <a:gd name="T40" fmla="*/ 138 w 843"/>
                  <a:gd name="T41" fmla="*/ 496 h 869"/>
                  <a:gd name="T42" fmla="*/ 191 w 843"/>
                  <a:gd name="T43" fmla="*/ 579 h 869"/>
                  <a:gd name="T44" fmla="*/ 619 w 843"/>
                  <a:gd name="T45" fmla="*/ 578 h 869"/>
                  <a:gd name="T46" fmla="*/ 662 w 843"/>
                  <a:gd name="T47" fmla="*/ 578 h 869"/>
                  <a:gd name="T48" fmla="*/ 721 w 843"/>
                  <a:gd name="T49" fmla="*/ 513 h 869"/>
                  <a:gd name="T50" fmla="*/ 570 w 843"/>
                  <a:gd name="T51" fmla="*/ 466 h 869"/>
                  <a:gd name="T52" fmla="*/ 569 w 843"/>
                  <a:gd name="T53" fmla="*/ 578 h 869"/>
                  <a:gd name="T54" fmla="*/ 392 w 843"/>
                  <a:gd name="T55" fmla="*/ 71 h 869"/>
                  <a:gd name="T56" fmla="*/ 329 w 843"/>
                  <a:gd name="T57" fmla="*/ 80 h 869"/>
                  <a:gd name="T58" fmla="*/ 118 w 843"/>
                  <a:gd name="T59" fmla="*/ 238 h 869"/>
                  <a:gd name="T60" fmla="*/ 111 w 843"/>
                  <a:gd name="T61" fmla="*/ 272 h 869"/>
                  <a:gd name="T62" fmla="*/ 124 w 843"/>
                  <a:gd name="T63" fmla="*/ 261 h 869"/>
                  <a:gd name="T64" fmla="*/ 273 w 843"/>
                  <a:gd name="T65" fmla="*/ 115 h 869"/>
                  <a:gd name="T66" fmla="*/ 402 w 843"/>
                  <a:gd name="T67" fmla="*/ 86 h 869"/>
                  <a:gd name="T68" fmla="*/ 402 w 843"/>
                  <a:gd name="T69" fmla="*/ 71 h 869"/>
                  <a:gd name="T70" fmla="*/ 79 w 843"/>
                  <a:gd name="T71" fmla="*/ 350 h 869"/>
                  <a:gd name="T72" fmla="*/ 94 w 843"/>
                  <a:gd name="T73" fmla="*/ 353 h 869"/>
                  <a:gd name="T74" fmla="*/ 105 w 843"/>
                  <a:gd name="T75" fmla="*/ 307 h 869"/>
                  <a:gd name="T76" fmla="*/ 91 w 843"/>
                  <a:gd name="T77" fmla="*/ 302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3" h="869">
                    <a:moveTo>
                      <a:pt x="612" y="792"/>
                    </a:moveTo>
                    <a:cubicBezTo>
                      <a:pt x="628" y="802"/>
                      <a:pt x="645" y="809"/>
                      <a:pt x="662" y="815"/>
                    </a:cubicBezTo>
                    <a:cubicBezTo>
                      <a:pt x="689" y="824"/>
                      <a:pt x="717" y="828"/>
                      <a:pt x="746" y="828"/>
                    </a:cubicBezTo>
                    <a:cubicBezTo>
                      <a:pt x="748" y="828"/>
                      <a:pt x="751" y="829"/>
                      <a:pt x="753" y="830"/>
                    </a:cubicBezTo>
                    <a:cubicBezTo>
                      <a:pt x="758" y="834"/>
                      <a:pt x="757" y="841"/>
                      <a:pt x="750" y="844"/>
                    </a:cubicBezTo>
                    <a:cubicBezTo>
                      <a:pt x="742" y="847"/>
                      <a:pt x="733" y="850"/>
                      <a:pt x="725" y="853"/>
                    </a:cubicBezTo>
                    <a:cubicBezTo>
                      <a:pt x="683" y="866"/>
                      <a:pt x="641" y="869"/>
                      <a:pt x="598" y="863"/>
                    </a:cubicBezTo>
                    <a:cubicBezTo>
                      <a:pt x="564" y="859"/>
                      <a:pt x="533" y="848"/>
                      <a:pt x="503" y="832"/>
                    </a:cubicBezTo>
                    <a:cubicBezTo>
                      <a:pt x="499" y="830"/>
                      <a:pt x="494" y="829"/>
                      <a:pt x="489" y="830"/>
                    </a:cubicBezTo>
                    <a:cubicBezTo>
                      <a:pt x="456" y="836"/>
                      <a:pt x="421" y="836"/>
                      <a:pt x="387" y="833"/>
                    </a:cubicBezTo>
                    <a:cubicBezTo>
                      <a:pt x="338" y="828"/>
                      <a:pt x="291" y="815"/>
                      <a:pt x="246" y="793"/>
                    </a:cubicBezTo>
                    <a:cubicBezTo>
                      <a:pt x="186" y="764"/>
                      <a:pt x="136" y="723"/>
                      <a:pt x="96" y="670"/>
                    </a:cubicBezTo>
                    <a:cubicBezTo>
                      <a:pt x="60" y="622"/>
                      <a:pt x="35" y="568"/>
                      <a:pt x="22" y="509"/>
                    </a:cubicBezTo>
                    <a:cubicBezTo>
                      <a:pt x="0" y="405"/>
                      <a:pt x="16" y="306"/>
                      <a:pt x="70" y="213"/>
                    </a:cubicBezTo>
                    <a:cubicBezTo>
                      <a:pt x="106" y="151"/>
                      <a:pt x="156" y="102"/>
                      <a:pt x="218" y="65"/>
                    </a:cubicBezTo>
                    <a:cubicBezTo>
                      <a:pt x="264" y="38"/>
                      <a:pt x="313" y="21"/>
                      <a:pt x="366" y="13"/>
                    </a:cubicBezTo>
                    <a:cubicBezTo>
                      <a:pt x="460" y="0"/>
                      <a:pt x="549" y="16"/>
                      <a:pt x="632" y="64"/>
                    </a:cubicBezTo>
                    <a:cubicBezTo>
                      <a:pt x="709" y="108"/>
                      <a:pt x="765" y="171"/>
                      <a:pt x="802" y="251"/>
                    </a:cubicBezTo>
                    <a:cubicBezTo>
                      <a:pt x="831" y="313"/>
                      <a:pt x="843" y="378"/>
                      <a:pt x="839" y="446"/>
                    </a:cubicBezTo>
                    <a:cubicBezTo>
                      <a:pt x="832" y="557"/>
                      <a:pt x="787" y="650"/>
                      <a:pt x="706" y="726"/>
                    </a:cubicBezTo>
                    <a:cubicBezTo>
                      <a:pt x="680" y="751"/>
                      <a:pt x="650" y="772"/>
                      <a:pt x="618" y="788"/>
                    </a:cubicBezTo>
                    <a:cubicBezTo>
                      <a:pt x="616" y="789"/>
                      <a:pt x="614" y="790"/>
                      <a:pt x="612" y="792"/>
                    </a:cubicBezTo>
                    <a:close/>
                    <a:moveTo>
                      <a:pt x="427" y="402"/>
                    </a:moveTo>
                    <a:cubicBezTo>
                      <a:pt x="442" y="402"/>
                      <a:pt x="456" y="402"/>
                      <a:pt x="471" y="402"/>
                    </a:cubicBezTo>
                    <a:cubicBezTo>
                      <a:pt x="537" y="402"/>
                      <a:pt x="603" y="402"/>
                      <a:pt x="668" y="402"/>
                    </a:cubicBezTo>
                    <a:cubicBezTo>
                      <a:pt x="691" y="402"/>
                      <a:pt x="707" y="390"/>
                      <a:pt x="717" y="369"/>
                    </a:cubicBezTo>
                    <a:cubicBezTo>
                      <a:pt x="725" y="350"/>
                      <a:pt x="723" y="330"/>
                      <a:pt x="710" y="313"/>
                    </a:cubicBezTo>
                    <a:cubicBezTo>
                      <a:pt x="699" y="297"/>
                      <a:pt x="682" y="290"/>
                      <a:pt x="663" y="290"/>
                    </a:cubicBezTo>
                    <a:cubicBezTo>
                      <a:pt x="505" y="290"/>
                      <a:pt x="348" y="290"/>
                      <a:pt x="190" y="290"/>
                    </a:cubicBezTo>
                    <a:cubicBezTo>
                      <a:pt x="189" y="290"/>
                      <a:pt x="187" y="290"/>
                      <a:pt x="185" y="290"/>
                    </a:cubicBezTo>
                    <a:cubicBezTo>
                      <a:pt x="147" y="291"/>
                      <a:pt x="122" y="330"/>
                      <a:pt x="135" y="365"/>
                    </a:cubicBezTo>
                    <a:cubicBezTo>
                      <a:pt x="143" y="386"/>
                      <a:pt x="164" y="402"/>
                      <a:pt x="190" y="402"/>
                    </a:cubicBezTo>
                    <a:cubicBezTo>
                      <a:pt x="269" y="402"/>
                      <a:pt x="348" y="402"/>
                      <a:pt x="427" y="402"/>
                    </a:cubicBezTo>
                    <a:close/>
                    <a:moveTo>
                      <a:pt x="307" y="578"/>
                    </a:moveTo>
                    <a:cubicBezTo>
                      <a:pt x="327" y="578"/>
                      <a:pt x="346" y="579"/>
                      <a:pt x="366" y="578"/>
                    </a:cubicBezTo>
                    <a:cubicBezTo>
                      <a:pt x="388" y="578"/>
                      <a:pt x="410" y="579"/>
                      <a:pt x="432" y="578"/>
                    </a:cubicBezTo>
                    <a:cubicBezTo>
                      <a:pt x="448" y="577"/>
                      <a:pt x="461" y="570"/>
                      <a:pt x="471" y="557"/>
                    </a:cubicBezTo>
                    <a:cubicBezTo>
                      <a:pt x="484" y="539"/>
                      <a:pt x="486" y="519"/>
                      <a:pt x="477" y="499"/>
                    </a:cubicBezTo>
                    <a:cubicBezTo>
                      <a:pt x="468" y="478"/>
                      <a:pt x="450" y="467"/>
                      <a:pt x="427" y="466"/>
                    </a:cubicBezTo>
                    <a:cubicBezTo>
                      <a:pt x="409" y="466"/>
                      <a:pt x="392" y="466"/>
                      <a:pt x="375" y="466"/>
                    </a:cubicBezTo>
                    <a:cubicBezTo>
                      <a:pt x="312" y="466"/>
                      <a:pt x="249" y="466"/>
                      <a:pt x="186" y="466"/>
                    </a:cubicBezTo>
                    <a:cubicBezTo>
                      <a:pt x="165" y="466"/>
                      <a:pt x="148" y="477"/>
                      <a:pt x="138" y="496"/>
                    </a:cubicBezTo>
                    <a:cubicBezTo>
                      <a:pt x="128" y="516"/>
                      <a:pt x="129" y="536"/>
                      <a:pt x="141" y="554"/>
                    </a:cubicBezTo>
                    <a:cubicBezTo>
                      <a:pt x="153" y="571"/>
                      <a:pt x="170" y="579"/>
                      <a:pt x="191" y="579"/>
                    </a:cubicBezTo>
                    <a:cubicBezTo>
                      <a:pt x="230" y="578"/>
                      <a:pt x="269" y="578"/>
                      <a:pt x="307" y="578"/>
                    </a:cubicBezTo>
                    <a:close/>
                    <a:moveTo>
                      <a:pt x="619" y="578"/>
                    </a:moveTo>
                    <a:cubicBezTo>
                      <a:pt x="619" y="578"/>
                      <a:pt x="619" y="578"/>
                      <a:pt x="619" y="578"/>
                    </a:cubicBezTo>
                    <a:cubicBezTo>
                      <a:pt x="633" y="578"/>
                      <a:pt x="648" y="579"/>
                      <a:pt x="662" y="578"/>
                    </a:cubicBezTo>
                    <a:cubicBezTo>
                      <a:pt x="669" y="578"/>
                      <a:pt x="677" y="578"/>
                      <a:pt x="683" y="576"/>
                    </a:cubicBezTo>
                    <a:cubicBezTo>
                      <a:pt x="710" y="567"/>
                      <a:pt x="725" y="541"/>
                      <a:pt x="721" y="513"/>
                    </a:cubicBezTo>
                    <a:cubicBezTo>
                      <a:pt x="717" y="487"/>
                      <a:pt x="694" y="467"/>
                      <a:pt x="667" y="466"/>
                    </a:cubicBezTo>
                    <a:cubicBezTo>
                      <a:pt x="635" y="466"/>
                      <a:pt x="603" y="466"/>
                      <a:pt x="570" y="466"/>
                    </a:cubicBezTo>
                    <a:cubicBezTo>
                      <a:pt x="540" y="467"/>
                      <a:pt x="516" y="491"/>
                      <a:pt x="516" y="521"/>
                    </a:cubicBezTo>
                    <a:cubicBezTo>
                      <a:pt x="515" y="551"/>
                      <a:pt x="538" y="577"/>
                      <a:pt x="569" y="578"/>
                    </a:cubicBezTo>
                    <a:cubicBezTo>
                      <a:pt x="585" y="579"/>
                      <a:pt x="602" y="578"/>
                      <a:pt x="619" y="578"/>
                    </a:cubicBezTo>
                    <a:close/>
                    <a:moveTo>
                      <a:pt x="392" y="71"/>
                    </a:moveTo>
                    <a:cubicBezTo>
                      <a:pt x="392" y="71"/>
                      <a:pt x="392" y="70"/>
                      <a:pt x="392" y="70"/>
                    </a:cubicBezTo>
                    <a:cubicBezTo>
                      <a:pt x="371" y="73"/>
                      <a:pt x="350" y="75"/>
                      <a:pt x="329" y="80"/>
                    </a:cubicBezTo>
                    <a:cubicBezTo>
                      <a:pt x="284" y="90"/>
                      <a:pt x="243" y="110"/>
                      <a:pt x="207" y="137"/>
                    </a:cubicBezTo>
                    <a:cubicBezTo>
                      <a:pt x="170" y="165"/>
                      <a:pt x="141" y="198"/>
                      <a:pt x="118" y="238"/>
                    </a:cubicBezTo>
                    <a:cubicBezTo>
                      <a:pt x="114" y="245"/>
                      <a:pt x="110" y="253"/>
                      <a:pt x="106" y="261"/>
                    </a:cubicBezTo>
                    <a:cubicBezTo>
                      <a:pt x="104" y="265"/>
                      <a:pt x="106" y="271"/>
                      <a:pt x="111" y="272"/>
                    </a:cubicBezTo>
                    <a:cubicBezTo>
                      <a:pt x="115" y="274"/>
                      <a:pt x="118" y="271"/>
                      <a:pt x="120" y="267"/>
                    </a:cubicBezTo>
                    <a:cubicBezTo>
                      <a:pt x="122" y="265"/>
                      <a:pt x="123" y="263"/>
                      <a:pt x="124" y="261"/>
                    </a:cubicBezTo>
                    <a:cubicBezTo>
                      <a:pt x="135" y="244"/>
                      <a:pt x="144" y="225"/>
                      <a:pt x="156" y="209"/>
                    </a:cubicBezTo>
                    <a:cubicBezTo>
                      <a:pt x="187" y="168"/>
                      <a:pt x="226" y="137"/>
                      <a:pt x="273" y="115"/>
                    </a:cubicBezTo>
                    <a:cubicBezTo>
                      <a:pt x="303" y="102"/>
                      <a:pt x="334" y="92"/>
                      <a:pt x="366" y="89"/>
                    </a:cubicBezTo>
                    <a:cubicBezTo>
                      <a:pt x="378" y="87"/>
                      <a:pt x="390" y="87"/>
                      <a:pt x="402" y="86"/>
                    </a:cubicBezTo>
                    <a:cubicBezTo>
                      <a:pt x="409" y="86"/>
                      <a:pt x="413" y="83"/>
                      <a:pt x="413" y="78"/>
                    </a:cubicBezTo>
                    <a:cubicBezTo>
                      <a:pt x="413" y="73"/>
                      <a:pt x="409" y="70"/>
                      <a:pt x="402" y="71"/>
                    </a:cubicBezTo>
                    <a:cubicBezTo>
                      <a:pt x="399" y="71"/>
                      <a:pt x="395" y="71"/>
                      <a:pt x="392" y="71"/>
                    </a:cubicBezTo>
                    <a:close/>
                    <a:moveTo>
                      <a:pt x="79" y="350"/>
                    </a:moveTo>
                    <a:cubicBezTo>
                      <a:pt x="79" y="355"/>
                      <a:pt x="82" y="359"/>
                      <a:pt x="86" y="359"/>
                    </a:cubicBezTo>
                    <a:cubicBezTo>
                      <a:pt x="91" y="360"/>
                      <a:pt x="93" y="357"/>
                      <a:pt x="94" y="353"/>
                    </a:cubicBezTo>
                    <a:cubicBezTo>
                      <a:pt x="96" y="347"/>
                      <a:pt x="96" y="341"/>
                      <a:pt x="98" y="336"/>
                    </a:cubicBezTo>
                    <a:cubicBezTo>
                      <a:pt x="100" y="326"/>
                      <a:pt x="103" y="317"/>
                      <a:pt x="105" y="307"/>
                    </a:cubicBezTo>
                    <a:cubicBezTo>
                      <a:pt x="106" y="302"/>
                      <a:pt x="104" y="298"/>
                      <a:pt x="100" y="297"/>
                    </a:cubicBezTo>
                    <a:cubicBezTo>
                      <a:pt x="95" y="295"/>
                      <a:pt x="92" y="298"/>
                      <a:pt x="91" y="302"/>
                    </a:cubicBezTo>
                    <a:cubicBezTo>
                      <a:pt x="87" y="318"/>
                      <a:pt x="83" y="334"/>
                      <a:pt x="79" y="350"/>
                    </a:cubicBezTo>
                    <a:close/>
                  </a:path>
                </a:pathLst>
              </a:custGeom>
              <a:solidFill>
                <a:schemeClr val="bg1"/>
              </a:solidFill>
              <a:ln w="25400">
                <a:solidFill>
                  <a:srgbClr val="068480"/>
                </a:solidFill>
                <a:round/>
                <a:headEnd/>
                <a:tailEnd/>
              </a:ln>
            </p:spPr>
            <p:txBody>
              <a:bodyPr vert="horz" wrap="square" lIns="91440" tIns="45720" rIns="91440" bIns="45720" numCol="1" anchor="t" anchorCtr="0" compatLnSpc="1">
                <a:prstTxWarp prst="textNoShape">
                  <a:avLst/>
                </a:prstTxWarp>
              </a:bodyPr>
              <a:lstStyle/>
              <a:p>
                <a:pPr>
                  <a:lnSpc>
                    <a:spcPts val="1000"/>
                  </a:lnSpc>
                </a:pPr>
                <a:endParaRPr lang="en-US" sz="900" dirty="0"/>
              </a:p>
            </p:txBody>
          </p:sp>
          <p:sp>
            <p:nvSpPr>
              <p:cNvPr id="117" name="Rounded Rectangle 108">
                <a:extLst>
                  <a:ext uri="{FF2B5EF4-FFF2-40B4-BE49-F238E27FC236}">
                    <a16:creationId xmlns:a16="http://schemas.microsoft.com/office/drawing/2014/main" id="{9D2FA3A1-220B-D33D-8065-FE105588D9A3}"/>
                  </a:ext>
                </a:extLst>
              </p:cNvPr>
              <p:cNvSpPr/>
              <p:nvPr/>
            </p:nvSpPr>
            <p:spPr bwMode="auto">
              <a:xfrm>
                <a:off x="-4396145" y="2811295"/>
                <a:ext cx="2343615" cy="1325804"/>
              </a:xfrm>
              <a:prstGeom prst="roundRect">
                <a:avLst/>
              </a:prstGeom>
              <a:solidFill>
                <a:schemeClr val="bg1"/>
              </a:solidFill>
              <a:ln w="6350" cap="flat">
                <a:noFill/>
                <a:prstDash val="solid"/>
                <a:round/>
                <a:headEnd/>
                <a:tailEnd/>
              </a:ln>
            </p:spPr>
            <p:txBody>
              <a:bodyPr vert="horz" wrap="square" lIns="91440" tIns="45720" rIns="91440" bIns="45720" numCol="1" rtlCol="0" anchor="t" anchorCtr="0" compatLnSpc="1">
                <a:prstTxWarp prst="textNoShape">
                  <a:avLst/>
                </a:prstTxWarp>
              </a:bodyPr>
              <a:lstStyle/>
              <a:p>
                <a:pPr algn="ctr">
                  <a:lnSpc>
                    <a:spcPts val="1000"/>
                  </a:lnSpc>
                </a:pPr>
                <a:endParaRPr lang="en-US" sz="900" dirty="0"/>
              </a:p>
            </p:txBody>
          </p:sp>
        </p:grpSp>
        <p:sp>
          <p:nvSpPr>
            <p:cNvPr id="112" name="Freeform: Shape 111">
              <a:extLst>
                <a:ext uri="{FF2B5EF4-FFF2-40B4-BE49-F238E27FC236}">
                  <a16:creationId xmlns:a16="http://schemas.microsoft.com/office/drawing/2014/main" id="{B5B14C58-484B-2DAA-BE23-92186EE86869}"/>
                </a:ext>
              </a:extLst>
            </p:cNvPr>
            <p:cNvSpPr/>
            <p:nvPr/>
          </p:nvSpPr>
          <p:spPr>
            <a:xfrm>
              <a:off x="12803705" y="2460065"/>
              <a:ext cx="489527" cy="437188"/>
            </a:xfrm>
            <a:custGeom>
              <a:avLst/>
              <a:gdLst>
                <a:gd name="connsiteX0" fmla="*/ 15394 w 489527"/>
                <a:gd name="connsiteY0" fmla="*/ 437188 h 437188"/>
                <a:gd name="connsiteX1" fmla="*/ 92364 w 489527"/>
                <a:gd name="connsiteY1" fmla="*/ 418716 h 437188"/>
                <a:gd name="connsiteX2" fmla="*/ 95443 w 489527"/>
                <a:gd name="connsiteY2" fmla="*/ 381770 h 437188"/>
                <a:gd name="connsiteX3" fmla="*/ 113915 w 489527"/>
                <a:gd name="connsiteY3" fmla="*/ 320194 h 437188"/>
                <a:gd name="connsiteX4" fmla="*/ 129309 w 489527"/>
                <a:gd name="connsiteY4" fmla="*/ 298643 h 437188"/>
                <a:gd name="connsiteX5" fmla="*/ 215515 w 489527"/>
                <a:gd name="connsiteY5" fmla="*/ 224752 h 437188"/>
                <a:gd name="connsiteX6" fmla="*/ 267855 w 489527"/>
                <a:gd name="connsiteY6" fmla="*/ 172413 h 437188"/>
                <a:gd name="connsiteX7" fmla="*/ 289406 w 489527"/>
                <a:gd name="connsiteY7" fmla="*/ 153940 h 437188"/>
                <a:gd name="connsiteX8" fmla="*/ 347903 w 489527"/>
                <a:gd name="connsiteY8" fmla="*/ 135467 h 437188"/>
                <a:gd name="connsiteX9" fmla="*/ 375612 w 489527"/>
                <a:gd name="connsiteY9" fmla="*/ 129310 h 437188"/>
                <a:gd name="connsiteX10" fmla="*/ 412558 w 489527"/>
                <a:gd name="connsiteY10" fmla="*/ 129310 h 437188"/>
                <a:gd name="connsiteX11" fmla="*/ 471055 w 489527"/>
                <a:gd name="connsiteY11" fmla="*/ 98522 h 437188"/>
                <a:gd name="connsiteX12" fmla="*/ 486449 w 489527"/>
                <a:gd name="connsiteY12" fmla="*/ 70813 h 437188"/>
                <a:gd name="connsiteX13" fmla="*/ 489527 w 489527"/>
                <a:gd name="connsiteY13" fmla="*/ 21552 h 437188"/>
                <a:gd name="connsiteX14" fmla="*/ 440267 w 489527"/>
                <a:gd name="connsiteY14" fmla="*/ 0 h 437188"/>
                <a:gd name="connsiteX15" fmla="*/ 354061 w 489527"/>
                <a:gd name="connsiteY15" fmla="*/ 3079 h 437188"/>
                <a:gd name="connsiteX16" fmla="*/ 252461 w 489527"/>
                <a:gd name="connsiteY16" fmla="*/ 40025 h 437188"/>
                <a:gd name="connsiteX17" fmla="*/ 169334 w 489527"/>
                <a:gd name="connsiteY17" fmla="*/ 80049 h 437188"/>
                <a:gd name="connsiteX18" fmla="*/ 76970 w 489527"/>
                <a:gd name="connsiteY18" fmla="*/ 172413 h 437188"/>
                <a:gd name="connsiteX19" fmla="*/ 33867 w 489527"/>
                <a:gd name="connsiteY19" fmla="*/ 249382 h 437188"/>
                <a:gd name="connsiteX20" fmla="*/ 0 w 489527"/>
                <a:gd name="connsiteY20" fmla="*/ 354061 h 437188"/>
                <a:gd name="connsiteX21" fmla="*/ 15394 w 489527"/>
                <a:gd name="connsiteY21" fmla="*/ 437188 h 43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9527" h="437188">
                  <a:moveTo>
                    <a:pt x="15394" y="437188"/>
                  </a:moveTo>
                  <a:lnTo>
                    <a:pt x="92364" y="418716"/>
                  </a:lnTo>
                  <a:cubicBezTo>
                    <a:pt x="95783" y="387947"/>
                    <a:pt x="95443" y="400300"/>
                    <a:pt x="95443" y="381770"/>
                  </a:cubicBezTo>
                  <a:lnTo>
                    <a:pt x="113915" y="320194"/>
                  </a:lnTo>
                  <a:lnTo>
                    <a:pt x="129309" y="298643"/>
                  </a:lnTo>
                  <a:lnTo>
                    <a:pt x="215515" y="224752"/>
                  </a:lnTo>
                  <a:lnTo>
                    <a:pt x="267855" y="172413"/>
                  </a:lnTo>
                  <a:lnTo>
                    <a:pt x="289406" y="153940"/>
                  </a:lnTo>
                  <a:lnTo>
                    <a:pt x="347903" y="135467"/>
                  </a:lnTo>
                  <a:lnTo>
                    <a:pt x="375612" y="129310"/>
                  </a:lnTo>
                  <a:lnTo>
                    <a:pt x="412558" y="129310"/>
                  </a:lnTo>
                  <a:lnTo>
                    <a:pt x="471055" y="98522"/>
                  </a:lnTo>
                  <a:cubicBezTo>
                    <a:pt x="486993" y="73021"/>
                    <a:pt x="486449" y="83573"/>
                    <a:pt x="486449" y="70813"/>
                  </a:cubicBezTo>
                  <a:lnTo>
                    <a:pt x="489527" y="21552"/>
                  </a:lnTo>
                  <a:lnTo>
                    <a:pt x="440267" y="0"/>
                  </a:lnTo>
                  <a:lnTo>
                    <a:pt x="354061" y="3079"/>
                  </a:lnTo>
                  <a:lnTo>
                    <a:pt x="252461" y="40025"/>
                  </a:lnTo>
                  <a:lnTo>
                    <a:pt x="169334" y="80049"/>
                  </a:lnTo>
                  <a:lnTo>
                    <a:pt x="76970" y="172413"/>
                  </a:lnTo>
                  <a:lnTo>
                    <a:pt x="33867" y="249382"/>
                  </a:lnTo>
                  <a:lnTo>
                    <a:pt x="0" y="354061"/>
                  </a:lnTo>
                  <a:lnTo>
                    <a:pt x="15394" y="4371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F004BFBB-38A8-0308-A78D-A3A26823AD3E}"/>
                </a:ext>
              </a:extLst>
            </p:cNvPr>
            <p:cNvSpPr/>
            <p:nvPr/>
          </p:nvSpPr>
          <p:spPr>
            <a:xfrm>
              <a:off x="14142978" y="2660187"/>
              <a:ext cx="544945" cy="449503"/>
            </a:xfrm>
            <a:custGeom>
              <a:avLst/>
              <a:gdLst>
                <a:gd name="connsiteX0" fmla="*/ 0 w 544945"/>
                <a:gd name="connsiteY0" fmla="*/ 92363 h 449503"/>
                <a:gd name="connsiteX1" fmla="*/ 166254 w 544945"/>
                <a:gd name="connsiteY1" fmla="*/ 126230 h 449503"/>
                <a:gd name="connsiteX2" fmla="*/ 283248 w 544945"/>
                <a:gd name="connsiteY2" fmla="*/ 197042 h 449503"/>
                <a:gd name="connsiteX3" fmla="*/ 369454 w 544945"/>
                <a:gd name="connsiteY3" fmla="*/ 286327 h 449503"/>
                <a:gd name="connsiteX4" fmla="*/ 406400 w 544945"/>
                <a:gd name="connsiteY4" fmla="*/ 406400 h 449503"/>
                <a:gd name="connsiteX5" fmla="*/ 427951 w 544945"/>
                <a:gd name="connsiteY5" fmla="*/ 446424 h 449503"/>
                <a:gd name="connsiteX6" fmla="*/ 514158 w 544945"/>
                <a:gd name="connsiteY6" fmla="*/ 449503 h 449503"/>
                <a:gd name="connsiteX7" fmla="*/ 544945 w 544945"/>
                <a:gd name="connsiteY7" fmla="*/ 412557 h 449503"/>
                <a:gd name="connsiteX8" fmla="*/ 520315 w 544945"/>
                <a:gd name="connsiteY8" fmla="*/ 314036 h 449503"/>
                <a:gd name="connsiteX9" fmla="*/ 449503 w 544945"/>
                <a:gd name="connsiteY9" fmla="*/ 175491 h 449503"/>
                <a:gd name="connsiteX10" fmla="*/ 335588 w 544945"/>
                <a:gd name="connsiteY10" fmla="*/ 70812 h 449503"/>
                <a:gd name="connsiteX11" fmla="*/ 175491 w 544945"/>
                <a:gd name="connsiteY11" fmla="*/ 0 h 449503"/>
                <a:gd name="connsiteX12" fmla="*/ 73891 w 544945"/>
                <a:gd name="connsiteY12" fmla="*/ 0 h 449503"/>
                <a:gd name="connsiteX13" fmla="*/ 33867 w 544945"/>
                <a:gd name="connsiteY13" fmla="*/ 49260 h 449503"/>
                <a:gd name="connsiteX14" fmla="*/ 0 w 544945"/>
                <a:gd name="connsiteY14" fmla="*/ 92363 h 44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4945" h="449503">
                  <a:moveTo>
                    <a:pt x="0" y="92363"/>
                  </a:moveTo>
                  <a:lnTo>
                    <a:pt x="166254" y="126230"/>
                  </a:lnTo>
                  <a:lnTo>
                    <a:pt x="283248" y="197042"/>
                  </a:lnTo>
                  <a:lnTo>
                    <a:pt x="369454" y="286327"/>
                  </a:lnTo>
                  <a:lnTo>
                    <a:pt x="406400" y="406400"/>
                  </a:lnTo>
                  <a:lnTo>
                    <a:pt x="427951" y="446424"/>
                  </a:lnTo>
                  <a:lnTo>
                    <a:pt x="514158" y="449503"/>
                  </a:lnTo>
                  <a:lnTo>
                    <a:pt x="544945" y="412557"/>
                  </a:lnTo>
                  <a:lnTo>
                    <a:pt x="520315" y="314036"/>
                  </a:lnTo>
                  <a:lnTo>
                    <a:pt x="449503" y="175491"/>
                  </a:lnTo>
                  <a:lnTo>
                    <a:pt x="335588" y="70812"/>
                  </a:lnTo>
                  <a:lnTo>
                    <a:pt x="175491" y="0"/>
                  </a:lnTo>
                  <a:lnTo>
                    <a:pt x="73891" y="0"/>
                  </a:lnTo>
                  <a:lnTo>
                    <a:pt x="33867" y="49260"/>
                  </a:lnTo>
                  <a:lnTo>
                    <a:pt x="0" y="923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C781AD93-3B1F-5D1D-B1A9-38E65AE17817}"/>
                </a:ext>
              </a:extLst>
            </p:cNvPr>
            <p:cNvSpPr/>
            <p:nvPr/>
          </p:nvSpPr>
          <p:spPr>
            <a:xfrm>
              <a:off x="13898959" y="2830766"/>
              <a:ext cx="642196" cy="625419"/>
            </a:xfrm>
            <a:prstGeom prst="rect">
              <a:avLst/>
            </a:prstGeom>
            <a:noFill/>
          </p:spPr>
          <p:txBody>
            <a:bodyPr wrap="none" lIns="0" tIns="0" rIns="0" bIns="0" anchor="ctr" anchorCtr="0">
              <a:noAutofit/>
            </a:bodyPr>
            <a:lstStyle/>
            <a:p>
              <a:pPr algn="ctr">
                <a:lnSpc>
                  <a:spcPts val="1000"/>
                </a:lnSpc>
              </a:pPr>
              <a:r>
                <a:rPr lang="en-US" sz="900" b="1" i="1" dirty="0"/>
                <a:t>Do you have </a:t>
              </a:r>
              <a:br>
                <a:rPr lang="en-US" sz="900" b="1" i="1" dirty="0"/>
              </a:br>
              <a:r>
                <a:rPr lang="en-US" sz="900" b="1" i="1" dirty="0"/>
                <a:t>any functioning</a:t>
              </a:r>
              <a:br>
                <a:rPr lang="en-US" sz="900" b="1" i="1" dirty="0"/>
              </a:br>
              <a:r>
                <a:rPr lang="en-US" sz="900" b="1" i="1" dirty="0"/>
                <a:t>difficulties with</a:t>
              </a:r>
              <a:br>
                <a:rPr lang="en-US" sz="900" b="1" i="1" dirty="0"/>
              </a:br>
              <a:r>
                <a:rPr lang="en-US" sz="900" b="1" i="1" dirty="0"/>
                <a:t>regard to daily</a:t>
              </a:r>
              <a:br>
                <a:rPr lang="en-US" sz="900" b="1" i="1" dirty="0"/>
              </a:br>
              <a:r>
                <a:rPr lang="en-US" sz="900" b="1" i="1" dirty="0"/>
                <a:t>activities?</a:t>
              </a:r>
              <a:r>
                <a:rPr lang="en-US" sz="900" b="1" i="1" baseline="30000" dirty="0">
                  <a:solidFill>
                    <a:schemeClr val="bg1"/>
                  </a:solidFill>
                </a:rPr>
                <a:t> </a:t>
              </a:r>
              <a:r>
                <a:rPr lang="en-US" sz="900" b="1" i="1" baseline="30000" dirty="0"/>
                <a:t>2</a:t>
              </a:r>
              <a:endParaRPr lang="en-US" sz="900" b="1" i="1" dirty="0"/>
            </a:p>
          </p:txBody>
        </p:sp>
        <p:sp>
          <p:nvSpPr>
            <p:cNvPr id="115" name="Rectangle 114">
              <a:extLst>
                <a:ext uri="{FF2B5EF4-FFF2-40B4-BE49-F238E27FC236}">
                  <a16:creationId xmlns:a16="http://schemas.microsoft.com/office/drawing/2014/main" id="{C3E84F1E-F1EC-6FF4-2EF0-54BE0C0B6FD3}"/>
                </a:ext>
              </a:extLst>
            </p:cNvPr>
            <p:cNvSpPr/>
            <p:nvPr/>
          </p:nvSpPr>
          <p:spPr>
            <a:xfrm>
              <a:off x="12943396" y="2634661"/>
              <a:ext cx="642196" cy="531967"/>
            </a:xfrm>
            <a:prstGeom prst="rect">
              <a:avLst/>
            </a:prstGeom>
            <a:solidFill>
              <a:schemeClr val="accent2">
                <a:lumMod val="75000"/>
              </a:schemeClr>
            </a:solidFill>
          </p:spPr>
          <p:txBody>
            <a:bodyPr wrap="none" lIns="0" tIns="0" rIns="0" bIns="0" anchor="ctr" anchorCtr="0">
              <a:noAutofit/>
            </a:bodyPr>
            <a:lstStyle/>
            <a:p>
              <a:pPr algn="ctr">
                <a:lnSpc>
                  <a:spcPts val="1000"/>
                </a:lnSpc>
              </a:pPr>
              <a:r>
                <a:rPr lang="en-US" sz="900" b="1" i="1" dirty="0">
                  <a:solidFill>
                    <a:schemeClr val="bg1"/>
                  </a:solidFill>
                </a:rPr>
                <a:t>Do you</a:t>
              </a:r>
              <a:br>
                <a:rPr lang="en-US" sz="900" b="1" i="1" dirty="0">
                  <a:solidFill>
                    <a:schemeClr val="bg1"/>
                  </a:solidFill>
                </a:rPr>
              </a:br>
              <a:r>
                <a:rPr lang="en-US" sz="900" b="1" i="1" dirty="0">
                  <a:solidFill>
                    <a:schemeClr val="bg1"/>
                  </a:solidFill>
                </a:rPr>
                <a:t>experience</a:t>
              </a:r>
              <a:br>
                <a:rPr lang="en-US" sz="900" b="1" i="1" dirty="0">
                  <a:solidFill>
                    <a:schemeClr val="bg1"/>
                  </a:solidFill>
                </a:rPr>
              </a:br>
              <a:r>
                <a:rPr lang="en-US" sz="900" b="1" i="1" dirty="0">
                  <a:solidFill>
                    <a:schemeClr val="bg1"/>
                  </a:solidFill>
                </a:rPr>
                <a:t>any emotional</a:t>
              </a:r>
              <a:br>
                <a:rPr lang="en-US" sz="900" b="1" i="1" dirty="0">
                  <a:solidFill>
                    <a:schemeClr val="bg1"/>
                  </a:solidFill>
                </a:rPr>
              </a:br>
              <a:r>
                <a:rPr lang="en-US" sz="900" b="1" i="1" dirty="0">
                  <a:solidFill>
                    <a:schemeClr val="bg1"/>
                  </a:solidFill>
                </a:rPr>
                <a:t>difficulties</a:t>
              </a:r>
              <a:br>
                <a:rPr lang="en-US" sz="900" b="1" i="1" dirty="0">
                  <a:solidFill>
                    <a:schemeClr val="bg1"/>
                  </a:solidFill>
                </a:rPr>
              </a:br>
              <a:r>
                <a:rPr lang="en-US" sz="900" b="1" i="1" dirty="0">
                  <a:solidFill>
                    <a:schemeClr val="bg1"/>
                  </a:solidFill>
                </a:rPr>
                <a:t>related to</a:t>
              </a:r>
              <a:br>
                <a:rPr lang="en-US" sz="900" b="1" i="1" dirty="0">
                  <a:solidFill>
                    <a:schemeClr val="bg1"/>
                  </a:solidFill>
                </a:rPr>
              </a:br>
              <a:r>
                <a:rPr lang="en-US" sz="900" b="1" i="1" dirty="0">
                  <a:solidFill>
                    <a:schemeClr val="bg1"/>
                  </a:solidFill>
                </a:rPr>
                <a:t>movements?</a:t>
              </a:r>
              <a:r>
                <a:rPr lang="en-US" sz="900" b="1" i="1" baseline="30000" dirty="0">
                  <a:solidFill>
                    <a:schemeClr val="bg1"/>
                  </a:solidFill>
                </a:rPr>
                <a:t>2</a:t>
              </a:r>
            </a:p>
          </p:txBody>
        </p:sp>
      </p:grpSp>
      <p:sp>
        <p:nvSpPr>
          <p:cNvPr id="148" name="TextBox 147">
            <a:extLst>
              <a:ext uri="{FF2B5EF4-FFF2-40B4-BE49-F238E27FC236}">
                <a16:creationId xmlns:a16="http://schemas.microsoft.com/office/drawing/2014/main" id="{6642BFB8-7AE8-740C-67CE-8C8ED2611577}"/>
              </a:ext>
            </a:extLst>
          </p:cNvPr>
          <p:cNvSpPr txBox="1"/>
          <p:nvPr/>
        </p:nvSpPr>
        <p:spPr>
          <a:xfrm>
            <a:off x="977900" y="5728996"/>
            <a:ext cx="10574338" cy="783300"/>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b="1" dirty="0">
                <a:latin typeface="+mn-lt"/>
                <a:ea typeface="Calibri" panose="020F0502020204030204" pitchFamily="34" charset="0"/>
                <a:cs typeface="Times New Roman" panose="02020603050405020304" pitchFamily="18" charset="0"/>
              </a:rPr>
              <a:t>1. </a:t>
            </a:r>
            <a:r>
              <a:rPr lang="en-US" sz="900" dirty="0"/>
              <a:t>Kopelovich SL, et al. </a:t>
            </a:r>
            <a:r>
              <a:rPr lang="en-US" sz="900" i="1" dirty="0"/>
              <a:t>Community Ment Health J</a:t>
            </a:r>
            <a:r>
              <a:rPr lang="en-US" sz="900" dirty="0"/>
              <a:t>. 2020:1-11. </a:t>
            </a:r>
            <a:r>
              <a:rPr lang="en-US" sz="900" b="1" dirty="0"/>
              <a:t>2. </a:t>
            </a:r>
            <a:r>
              <a:rPr lang="en-US" sz="900" dirty="0"/>
              <a:t>Psychiatry &amp; Behavioral Health Learning Network. Dr. Richard Jackson on assessing and monitoring TD through telepsychiatry. June 15, 2020. Accessed December 6, 2021. https://www.psychcongress.com/multimedia/dr-richard-jackson-assessing-and-monitoring-td-through-telepsychiatry </a:t>
            </a:r>
            <a:r>
              <a:rPr lang="en-US" sz="900" b="1" dirty="0"/>
              <a:t>3.</a:t>
            </a:r>
            <a:r>
              <a:rPr lang="en-US" sz="900" dirty="0"/>
              <a:t> International Parkinson and Movement Disorder Society. Telemedicine in your movement disorders practice: a step-by-step guide. April 2020. Accessed December 6, 2021. https://www.movementdisorders.org/MDS/About/Committees--Other-Groups/Telemedicine-in-Your-Movement-Disorders-Practice-A-Step-by-Step-Guide.htm </a:t>
            </a:r>
            <a:r>
              <a:rPr lang="en-US" sz="900" b="1" dirty="0"/>
              <a:t>4.</a:t>
            </a:r>
            <a:r>
              <a:rPr lang="en-US" sz="900" dirty="0"/>
              <a:t> Neurology Advisor. Treating movement disorders with telemedicine: getting started. June 12, 2017. Accessed December 6, 2021. https://www.neurologyadvisor.com/conference-highlights/mds-2017/treating-movement-disorders-with-telemedicine-getting-started/ </a:t>
            </a:r>
            <a:r>
              <a:rPr lang="en-US" sz="900" b="1" dirty="0"/>
              <a:t>5.</a:t>
            </a:r>
            <a:r>
              <a:rPr lang="en-US" sz="900" dirty="0"/>
              <a:t> Caroff SN. </a:t>
            </a:r>
            <a:r>
              <a:rPr lang="en-US" sz="900" i="1" dirty="0"/>
              <a:t>Neuropsychiatr Dis Treat</a:t>
            </a:r>
            <a:r>
              <a:rPr lang="en-US" sz="900" dirty="0"/>
              <a:t>. 2019;15:785-794</a:t>
            </a:r>
            <a:r>
              <a:rPr lang="en-US" dirty="0"/>
              <a:t>.</a:t>
            </a:r>
          </a:p>
        </p:txBody>
      </p:sp>
      <p:sp>
        <p:nvSpPr>
          <p:cNvPr id="149" name="TextBox 148">
            <a:extLst>
              <a:ext uri="{FF2B5EF4-FFF2-40B4-BE49-F238E27FC236}">
                <a16:creationId xmlns:a16="http://schemas.microsoft.com/office/drawing/2014/main" id="{1A01E248-44BB-36F0-4B3C-5446F89E733C}"/>
              </a:ext>
            </a:extLst>
          </p:cNvPr>
          <p:cNvSpPr txBox="1"/>
          <p:nvPr/>
        </p:nvSpPr>
        <p:spPr>
          <a:xfrm>
            <a:off x="3416678" y="4108410"/>
            <a:ext cx="2341326" cy="1077218"/>
          </a:xfrm>
          <a:prstGeom prst="rect">
            <a:avLst/>
          </a:prstGeom>
          <a:noFill/>
        </p:spPr>
        <p:txBody>
          <a:bodyPr wrap="square" rtlCol="0">
            <a:spAutoFit/>
          </a:bodyPr>
          <a:lstStyle/>
          <a:p>
            <a:pPr marL="63500" lvl="1" algn="ctr"/>
            <a:r>
              <a:rPr lang="en-US" sz="1600" b="1" dirty="0">
                <a:solidFill>
                  <a:schemeClr val="accent1"/>
                </a:solidFill>
              </a:rPr>
              <a:t>Discuss difficulties </a:t>
            </a:r>
            <a:br>
              <a:rPr lang="en-US" sz="1600" dirty="0">
                <a:solidFill>
                  <a:srgbClr val="9D6B1B"/>
                </a:solidFill>
              </a:rPr>
            </a:br>
            <a:r>
              <a:rPr lang="en-US" sz="1600" dirty="0"/>
              <a:t>patients may be experiencing related to abnormal movements</a:t>
            </a:r>
            <a:r>
              <a:rPr lang="en-US" sz="1600" baseline="30000" dirty="0"/>
              <a:t>2</a:t>
            </a:r>
          </a:p>
        </p:txBody>
      </p:sp>
      <p:sp>
        <p:nvSpPr>
          <p:cNvPr id="150" name="TextBox 149">
            <a:extLst>
              <a:ext uri="{FF2B5EF4-FFF2-40B4-BE49-F238E27FC236}">
                <a16:creationId xmlns:a16="http://schemas.microsoft.com/office/drawing/2014/main" id="{31CB7F96-A6E0-63FE-0380-FB0B2FD18ED9}"/>
              </a:ext>
            </a:extLst>
          </p:cNvPr>
          <p:cNvSpPr txBox="1"/>
          <p:nvPr/>
        </p:nvSpPr>
        <p:spPr>
          <a:xfrm>
            <a:off x="9151899" y="4108410"/>
            <a:ext cx="2382216" cy="1077218"/>
          </a:xfrm>
          <a:prstGeom prst="rect">
            <a:avLst/>
          </a:prstGeom>
          <a:noFill/>
        </p:spPr>
        <p:txBody>
          <a:bodyPr wrap="square" rtlCol="0">
            <a:spAutoFit/>
          </a:bodyPr>
          <a:lstStyle/>
          <a:p>
            <a:pPr marL="63500" lvl="1" algn="ctr"/>
            <a:r>
              <a:rPr lang="en-US" sz="1600" b="1" dirty="0">
                <a:solidFill>
                  <a:schemeClr val="accent1"/>
                </a:solidFill>
              </a:rPr>
              <a:t>Assess</a:t>
            </a:r>
            <a:r>
              <a:rPr lang="en-US" sz="1600" dirty="0"/>
              <a:t> the </a:t>
            </a:r>
            <a:br>
              <a:rPr lang="en-US" sz="1600" dirty="0"/>
            </a:br>
            <a:r>
              <a:rPr lang="en-US" sz="1600" dirty="0"/>
              <a:t>psychological, physical, and social </a:t>
            </a:r>
            <a:r>
              <a:rPr lang="en-US" sz="1600" b="1" dirty="0">
                <a:solidFill>
                  <a:schemeClr val="accent1"/>
                </a:solidFill>
              </a:rPr>
              <a:t>burden</a:t>
            </a:r>
            <a:r>
              <a:rPr lang="en-US" sz="1600" dirty="0"/>
              <a:t> in patients with TD</a:t>
            </a:r>
            <a:r>
              <a:rPr lang="en-US" sz="1600" baseline="30000" dirty="0"/>
              <a:t>5</a:t>
            </a:r>
          </a:p>
        </p:txBody>
      </p:sp>
      <p:sp>
        <p:nvSpPr>
          <p:cNvPr id="151" name="Isosceles Triangle 150">
            <a:extLst>
              <a:ext uri="{FF2B5EF4-FFF2-40B4-BE49-F238E27FC236}">
                <a16:creationId xmlns:a16="http://schemas.microsoft.com/office/drawing/2014/main" id="{685793ED-4233-C089-39F5-000E93DE8E37}"/>
              </a:ext>
            </a:extLst>
          </p:cNvPr>
          <p:cNvSpPr/>
          <p:nvPr/>
        </p:nvSpPr>
        <p:spPr>
          <a:xfrm rot="5400000">
            <a:off x="2997074" y="4521126"/>
            <a:ext cx="530352" cy="227107"/>
          </a:xfrm>
          <a:prstGeom prst="triangle">
            <a:avLst/>
          </a:prstGeom>
          <a:solidFill>
            <a:schemeClr val="accent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Isosceles Triangle 151">
            <a:extLst>
              <a:ext uri="{FF2B5EF4-FFF2-40B4-BE49-F238E27FC236}">
                <a16:creationId xmlns:a16="http://schemas.microsoft.com/office/drawing/2014/main" id="{13F85D0B-6093-5CEA-85E3-CFF8E8B03B70}"/>
              </a:ext>
            </a:extLst>
          </p:cNvPr>
          <p:cNvSpPr/>
          <p:nvPr/>
        </p:nvSpPr>
        <p:spPr>
          <a:xfrm rot="5400000">
            <a:off x="5757267" y="4521126"/>
            <a:ext cx="530352" cy="227107"/>
          </a:xfrm>
          <a:prstGeom prst="triangle">
            <a:avLst/>
          </a:prstGeom>
          <a:solidFill>
            <a:schemeClr val="accent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Isosceles Triangle 152">
            <a:extLst>
              <a:ext uri="{FF2B5EF4-FFF2-40B4-BE49-F238E27FC236}">
                <a16:creationId xmlns:a16="http://schemas.microsoft.com/office/drawing/2014/main" id="{2D256CE8-ED60-4B99-3244-818C16C39333}"/>
              </a:ext>
            </a:extLst>
          </p:cNvPr>
          <p:cNvSpPr/>
          <p:nvPr/>
        </p:nvSpPr>
        <p:spPr>
          <a:xfrm rot="5400000">
            <a:off x="8786286" y="4521126"/>
            <a:ext cx="530352" cy="227107"/>
          </a:xfrm>
          <a:prstGeom prst="triangle">
            <a:avLst/>
          </a:prstGeom>
          <a:solidFill>
            <a:schemeClr val="accent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TextBox 153">
            <a:extLst>
              <a:ext uri="{FF2B5EF4-FFF2-40B4-BE49-F238E27FC236}">
                <a16:creationId xmlns:a16="http://schemas.microsoft.com/office/drawing/2014/main" id="{44FF4F88-7AD7-762F-6DE7-4992530BD8B5}"/>
              </a:ext>
            </a:extLst>
          </p:cNvPr>
          <p:cNvSpPr txBox="1"/>
          <p:nvPr/>
        </p:nvSpPr>
        <p:spPr>
          <a:xfrm>
            <a:off x="6337310" y="4108410"/>
            <a:ext cx="2399284" cy="1077218"/>
          </a:xfrm>
          <a:prstGeom prst="rect">
            <a:avLst/>
          </a:prstGeom>
          <a:noFill/>
        </p:spPr>
        <p:txBody>
          <a:bodyPr wrap="square" rtlCol="0">
            <a:spAutoFit/>
          </a:bodyPr>
          <a:lstStyle/>
          <a:p>
            <a:pPr marL="63500" lvl="1" algn="ctr"/>
            <a:r>
              <a:rPr lang="en-US" sz="1600" dirty="0"/>
              <a:t>Schedule an in-person visit or ask patients to </a:t>
            </a:r>
            <a:br>
              <a:rPr lang="en-US" sz="1600" dirty="0"/>
            </a:br>
            <a:r>
              <a:rPr lang="en-US" sz="1600" b="1" dirty="0">
                <a:solidFill>
                  <a:schemeClr val="accent1"/>
                </a:solidFill>
              </a:rPr>
              <a:t>provide videos </a:t>
            </a:r>
            <a:r>
              <a:rPr lang="en-US" sz="1600" dirty="0"/>
              <a:t>of </a:t>
            </a:r>
            <a:br>
              <a:rPr lang="en-US" sz="1600" dirty="0"/>
            </a:br>
            <a:r>
              <a:rPr lang="en-US" sz="1600" dirty="0"/>
              <a:t>abnormal movements</a:t>
            </a:r>
            <a:r>
              <a:rPr lang="en-US" sz="1600" baseline="30000" dirty="0"/>
              <a:t>3,4</a:t>
            </a:r>
          </a:p>
        </p:txBody>
      </p:sp>
      <p:sp>
        <p:nvSpPr>
          <p:cNvPr id="155" name="TextBox 154">
            <a:extLst>
              <a:ext uri="{FF2B5EF4-FFF2-40B4-BE49-F238E27FC236}">
                <a16:creationId xmlns:a16="http://schemas.microsoft.com/office/drawing/2014/main" id="{B6204386-723B-364C-E77B-14F6EFD59FAC}"/>
              </a:ext>
            </a:extLst>
          </p:cNvPr>
          <p:cNvSpPr txBox="1"/>
          <p:nvPr/>
        </p:nvSpPr>
        <p:spPr>
          <a:xfrm>
            <a:off x="768410" y="4108410"/>
            <a:ext cx="2201122" cy="830997"/>
          </a:xfrm>
          <a:prstGeom prst="rect">
            <a:avLst/>
          </a:prstGeom>
          <a:noFill/>
        </p:spPr>
        <p:txBody>
          <a:bodyPr wrap="square" rtlCol="0">
            <a:spAutoFit/>
          </a:bodyPr>
          <a:lstStyle/>
          <a:p>
            <a:pPr marL="63500" lvl="1" algn="ctr"/>
            <a:r>
              <a:rPr lang="en-US" sz="1600" dirty="0"/>
              <a:t>Telephone encounters are limited to </a:t>
            </a:r>
            <a:r>
              <a:rPr lang="en-US" sz="1600" b="1" dirty="0">
                <a:solidFill>
                  <a:schemeClr val="accent1"/>
                </a:solidFill>
              </a:rPr>
              <a:t>self-report</a:t>
            </a:r>
            <a:r>
              <a:rPr lang="en-US" sz="1600" baseline="30000" dirty="0"/>
              <a:t>1</a:t>
            </a:r>
          </a:p>
        </p:txBody>
      </p:sp>
      <p:grpSp>
        <p:nvGrpSpPr>
          <p:cNvPr id="156" name="Group 155">
            <a:extLst>
              <a:ext uri="{FF2B5EF4-FFF2-40B4-BE49-F238E27FC236}">
                <a16:creationId xmlns:a16="http://schemas.microsoft.com/office/drawing/2014/main" id="{F9686F36-5A5B-7897-2FC5-AC8551D3311A}"/>
              </a:ext>
            </a:extLst>
          </p:cNvPr>
          <p:cNvGrpSpPr/>
          <p:nvPr/>
        </p:nvGrpSpPr>
        <p:grpSpPr>
          <a:xfrm>
            <a:off x="982039" y="2127557"/>
            <a:ext cx="1773864" cy="1778436"/>
            <a:chOff x="982039" y="2127557"/>
            <a:chExt cx="1773864" cy="1778436"/>
          </a:xfrm>
        </p:grpSpPr>
        <p:grpSp>
          <p:nvGrpSpPr>
            <p:cNvPr id="157" name="Group 156">
              <a:extLst>
                <a:ext uri="{FF2B5EF4-FFF2-40B4-BE49-F238E27FC236}">
                  <a16:creationId xmlns:a16="http://schemas.microsoft.com/office/drawing/2014/main" id="{37CED656-BFAE-B0A5-AC9B-7F05815C6316}"/>
                </a:ext>
              </a:extLst>
            </p:cNvPr>
            <p:cNvGrpSpPr>
              <a:grpSpLocks noChangeAspect="1"/>
            </p:cNvGrpSpPr>
            <p:nvPr/>
          </p:nvGrpSpPr>
          <p:grpSpPr>
            <a:xfrm>
              <a:off x="982039" y="2127557"/>
              <a:ext cx="1773864" cy="1778436"/>
              <a:chOff x="-4083050" y="1579563"/>
              <a:chExt cx="3694112" cy="3703638"/>
            </a:xfrm>
            <a:solidFill>
              <a:schemeClr val="accent5"/>
            </a:solidFill>
          </p:grpSpPr>
          <p:sp>
            <p:nvSpPr>
              <p:cNvPr id="172" name="Freeform 5">
                <a:extLst>
                  <a:ext uri="{FF2B5EF4-FFF2-40B4-BE49-F238E27FC236}">
                    <a16:creationId xmlns:a16="http://schemas.microsoft.com/office/drawing/2014/main" id="{84EC9E1F-E0B6-D63E-4173-FD808E450DCC}"/>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3" name="Freeform 6">
                <a:extLst>
                  <a:ext uri="{FF2B5EF4-FFF2-40B4-BE49-F238E27FC236}">
                    <a16:creationId xmlns:a16="http://schemas.microsoft.com/office/drawing/2014/main" id="{055D693A-9753-5044-B9C3-D93A40BDEA54}"/>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7">
                <a:extLst>
                  <a:ext uri="{FF2B5EF4-FFF2-40B4-BE49-F238E27FC236}">
                    <a16:creationId xmlns:a16="http://schemas.microsoft.com/office/drawing/2014/main" id="{3860AD35-9798-4A8E-53D0-06182C47D8A7}"/>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5" name="Freeform 8">
                <a:extLst>
                  <a:ext uri="{FF2B5EF4-FFF2-40B4-BE49-F238E27FC236}">
                    <a16:creationId xmlns:a16="http://schemas.microsoft.com/office/drawing/2014/main" id="{A5DF6372-6647-8A60-02E7-7A95311499D4}"/>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6" name="Freeform 9">
                <a:extLst>
                  <a:ext uri="{FF2B5EF4-FFF2-40B4-BE49-F238E27FC236}">
                    <a16:creationId xmlns:a16="http://schemas.microsoft.com/office/drawing/2014/main" id="{432E40EC-9A7F-921C-B932-E1C9A919C2D2}"/>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10">
                <a:extLst>
                  <a:ext uri="{FF2B5EF4-FFF2-40B4-BE49-F238E27FC236}">
                    <a16:creationId xmlns:a16="http://schemas.microsoft.com/office/drawing/2014/main" id="{0F45A24A-FEB0-171D-41F5-4D3F71CB00F4}"/>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11">
                <a:extLst>
                  <a:ext uri="{FF2B5EF4-FFF2-40B4-BE49-F238E27FC236}">
                    <a16:creationId xmlns:a16="http://schemas.microsoft.com/office/drawing/2014/main" id="{D24231EC-BD41-ABDC-1064-927C61FEF80F}"/>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12">
                <a:extLst>
                  <a:ext uri="{FF2B5EF4-FFF2-40B4-BE49-F238E27FC236}">
                    <a16:creationId xmlns:a16="http://schemas.microsoft.com/office/drawing/2014/main" id="{C0B0101C-C2FF-4504-27F8-32D6CD187C5A}"/>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 name="Freeform 13">
                <a:extLst>
                  <a:ext uri="{FF2B5EF4-FFF2-40B4-BE49-F238E27FC236}">
                    <a16:creationId xmlns:a16="http://schemas.microsoft.com/office/drawing/2014/main" id="{942A077E-DD0C-6B2A-A042-C84A1200F207}"/>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1" name="Freeform 14">
                <a:extLst>
                  <a:ext uri="{FF2B5EF4-FFF2-40B4-BE49-F238E27FC236}">
                    <a16:creationId xmlns:a16="http://schemas.microsoft.com/office/drawing/2014/main" id="{56EFFB7D-A139-009D-84DC-8526A31C244E}"/>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15">
                <a:extLst>
                  <a:ext uri="{FF2B5EF4-FFF2-40B4-BE49-F238E27FC236}">
                    <a16:creationId xmlns:a16="http://schemas.microsoft.com/office/drawing/2014/main" id="{C9863FF8-AD09-BAC9-E9FA-D7D8FA3F0DCD}"/>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6">
                <a:extLst>
                  <a:ext uri="{FF2B5EF4-FFF2-40B4-BE49-F238E27FC236}">
                    <a16:creationId xmlns:a16="http://schemas.microsoft.com/office/drawing/2014/main" id="{F88E0C14-DF6E-A0F6-B8A4-554843390A6D}"/>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17">
                <a:extLst>
                  <a:ext uri="{FF2B5EF4-FFF2-40B4-BE49-F238E27FC236}">
                    <a16:creationId xmlns:a16="http://schemas.microsoft.com/office/drawing/2014/main" id="{E0D2042B-CE2A-45DD-04DD-6FFDFDEE029E}"/>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5" name="Freeform 18">
                <a:extLst>
                  <a:ext uri="{FF2B5EF4-FFF2-40B4-BE49-F238E27FC236}">
                    <a16:creationId xmlns:a16="http://schemas.microsoft.com/office/drawing/2014/main" id="{452BFB2B-E52A-9407-49BB-E5EDF20F9B23}"/>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6" name="Freeform 19">
                <a:extLst>
                  <a:ext uri="{FF2B5EF4-FFF2-40B4-BE49-F238E27FC236}">
                    <a16:creationId xmlns:a16="http://schemas.microsoft.com/office/drawing/2014/main" id="{850096C0-360B-0303-0F28-DEF3D0957DC4}"/>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20">
                <a:extLst>
                  <a:ext uri="{FF2B5EF4-FFF2-40B4-BE49-F238E27FC236}">
                    <a16:creationId xmlns:a16="http://schemas.microsoft.com/office/drawing/2014/main" id="{B6A9D926-2A47-44EC-A41B-3BEC42F8C5ED}"/>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21">
                <a:extLst>
                  <a:ext uri="{FF2B5EF4-FFF2-40B4-BE49-F238E27FC236}">
                    <a16:creationId xmlns:a16="http://schemas.microsoft.com/office/drawing/2014/main" id="{5D6F4DBB-2D41-CEBB-2E82-F720DF077725}"/>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22">
                <a:extLst>
                  <a:ext uri="{FF2B5EF4-FFF2-40B4-BE49-F238E27FC236}">
                    <a16:creationId xmlns:a16="http://schemas.microsoft.com/office/drawing/2014/main" id="{3D2EA34F-1F5A-5DE6-095E-390705B6DB4D}"/>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23">
                <a:extLst>
                  <a:ext uri="{FF2B5EF4-FFF2-40B4-BE49-F238E27FC236}">
                    <a16:creationId xmlns:a16="http://schemas.microsoft.com/office/drawing/2014/main" id="{D2949846-771B-4E39-CE5D-76D75325672C}"/>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24">
                <a:extLst>
                  <a:ext uri="{FF2B5EF4-FFF2-40B4-BE49-F238E27FC236}">
                    <a16:creationId xmlns:a16="http://schemas.microsoft.com/office/drawing/2014/main" id="{54CE92B8-3F89-A5A9-DE98-6C356509A62C}"/>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2" name="Freeform 25">
                <a:extLst>
                  <a:ext uri="{FF2B5EF4-FFF2-40B4-BE49-F238E27FC236}">
                    <a16:creationId xmlns:a16="http://schemas.microsoft.com/office/drawing/2014/main" id="{F7F7DF8D-05CC-D87E-FABC-6FB1DFB7DE80}"/>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26">
                <a:extLst>
                  <a:ext uri="{FF2B5EF4-FFF2-40B4-BE49-F238E27FC236}">
                    <a16:creationId xmlns:a16="http://schemas.microsoft.com/office/drawing/2014/main" id="{D1141301-3C77-EB30-85B2-B4A4C5A979CF}"/>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27">
                <a:extLst>
                  <a:ext uri="{FF2B5EF4-FFF2-40B4-BE49-F238E27FC236}">
                    <a16:creationId xmlns:a16="http://schemas.microsoft.com/office/drawing/2014/main" id="{2C82648C-1AB5-B766-F5E6-775E62327CCA}"/>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28">
                <a:extLst>
                  <a:ext uri="{FF2B5EF4-FFF2-40B4-BE49-F238E27FC236}">
                    <a16:creationId xmlns:a16="http://schemas.microsoft.com/office/drawing/2014/main" id="{632C33BE-7E65-E26B-4280-8B291C49137F}"/>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6" name="Freeform 29">
                <a:extLst>
                  <a:ext uri="{FF2B5EF4-FFF2-40B4-BE49-F238E27FC236}">
                    <a16:creationId xmlns:a16="http://schemas.microsoft.com/office/drawing/2014/main" id="{EC488F7F-85E9-E3FC-31CA-BFD20EC07D9A}"/>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Freeform 30">
                <a:extLst>
                  <a:ext uri="{FF2B5EF4-FFF2-40B4-BE49-F238E27FC236}">
                    <a16:creationId xmlns:a16="http://schemas.microsoft.com/office/drawing/2014/main" id="{999D416F-CC72-206F-2949-67B794ED6F51}"/>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31">
                <a:extLst>
                  <a:ext uri="{FF2B5EF4-FFF2-40B4-BE49-F238E27FC236}">
                    <a16:creationId xmlns:a16="http://schemas.microsoft.com/office/drawing/2014/main" id="{DD534A9C-13C5-8F51-7166-36561652FC7D}"/>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32">
                <a:extLst>
                  <a:ext uri="{FF2B5EF4-FFF2-40B4-BE49-F238E27FC236}">
                    <a16:creationId xmlns:a16="http://schemas.microsoft.com/office/drawing/2014/main" id="{BEB5A808-849A-279B-071A-1393A0432243}"/>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33">
                <a:extLst>
                  <a:ext uri="{FF2B5EF4-FFF2-40B4-BE49-F238E27FC236}">
                    <a16:creationId xmlns:a16="http://schemas.microsoft.com/office/drawing/2014/main" id="{95886B0E-802F-BEA7-3DC5-69565D84494E}"/>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8" name="Group 157">
              <a:extLst>
                <a:ext uri="{FF2B5EF4-FFF2-40B4-BE49-F238E27FC236}">
                  <a16:creationId xmlns:a16="http://schemas.microsoft.com/office/drawing/2014/main" id="{968DF296-A4D8-B022-C1CE-19A70793FBA9}"/>
                </a:ext>
              </a:extLst>
            </p:cNvPr>
            <p:cNvGrpSpPr/>
            <p:nvPr/>
          </p:nvGrpSpPr>
          <p:grpSpPr>
            <a:xfrm>
              <a:off x="1358019" y="2400444"/>
              <a:ext cx="1006466" cy="1166352"/>
              <a:chOff x="1358019" y="2101687"/>
              <a:chExt cx="1006466" cy="1166352"/>
            </a:xfrm>
          </p:grpSpPr>
          <p:sp>
            <p:nvSpPr>
              <p:cNvPr id="159" name="Freeform 24">
                <a:extLst>
                  <a:ext uri="{FF2B5EF4-FFF2-40B4-BE49-F238E27FC236}">
                    <a16:creationId xmlns:a16="http://schemas.microsoft.com/office/drawing/2014/main" id="{A687F783-C34C-D494-C13A-E9AB9D013068}"/>
                  </a:ext>
                </a:extLst>
              </p:cNvPr>
              <p:cNvSpPr>
                <a:spLocks/>
              </p:cNvSpPr>
              <p:nvPr/>
            </p:nvSpPr>
            <p:spPr bwMode="auto">
              <a:xfrm>
                <a:off x="1358019" y="2358671"/>
                <a:ext cx="733968" cy="909368"/>
              </a:xfrm>
              <a:custGeom>
                <a:avLst/>
                <a:gdLst>
                  <a:gd name="T0" fmla="*/ 332 w 332"/>
                  <a:gd name="T1" fmla="*/ 267 h 411"/>
                  <a:gd name="T2" fmla="*/ 312 w 332"/>
                  <a:gd name="T3" fmla="*/ 292 h 411"/>
                  <a:gd name="T4" fmla="*/ 251 w 332"/>
                  <a:gd name="T5" fmla="*/ 350 h 411"/>
                  <a:gd name="T6" fmla="*/ 184 w 332"/>
                  <a:gd name="T7" fmla="*/ 385 h 411"/>
                  <a:gd name="T8" fmla="*/ 155 w 332"/>
                  <a:gd name="T9" fmla="*/ 391 h 411"/>
                  <a:gd name="T10" fmla="*/ 151 w 332"/>
                  <a:gd name="T11" fmla="*/ 391 h 411"/>
                  <a:gd name="T12" fmla="*/ 100 w 332"/>
                  <a:gd name="T13" fmla="*/ 407 h 411"/>
                  <a:gd name="T14" fmla="*/ 72 w 332"/>
                  <a:gd name="T15" fmla="*/ 405 h 411"/>
                  <a:gd name="T16" fmla="*/ 26 w 332"/>
                  <a:gd name="T17" fmla="*/ 362 h 411"/>
                  <a:gd name="T18" fmla="*/ 5 w 332"/>
                  <a:gd name="T19" fmla="*/ 317 h 411"/>
                  <a:gd name="T20" fmla="*/ 3 w 332"/>
                  <a:gd name="T21" fmla="*/ 287 h 411"/>
                  <a:gd name="T22" fmla="*/ 7 w 332"/>
                  <a:gd name="T23" fmla="*/ 277 h 411"/>
                  <a:gd name="T24" fmla="*/ 30 w 332"/>
                  <a:gd name="T25" fmla="*/ 249 h 411"/>
                  <a:gd name="T26" fmla="*/ 32 w 332"/>
                  <a:gd name="T27" fmla="*/ 243 h 411"/>
                  <a:gd name="T28" fmla="*/ 54 w 332"/>
                  <a:gd name="T29" fmla="*/ 156 h 411"/>
                  <a:gd name="T30" fmla="*/ 77 w 332"/>
                  <a:gd name="T31" fmla="*/ 85 h 411"/>
                  <a:gd name="T32" fmla="*/ 84 w 332"/>
                  <a:gd name="T33" fmla="*/ 71 h 411"/>
                  <a:gd name="T34" fmla="*/ 128 w 332"/>
                  <a:gd name="T35" fmla="*/ 13 h 411"/>
                  <a:gd name="T36" fmla="*/ 157 w 332"/>
                  <a:gd name="T37" fmla="*/ 8 h 411"/>
                  <a:gd name="T38" fmla="*/ 165 w 332"/>
                  <a:gd name="T39" fmla="*/ 25 h 411"/>
                  <a:gd name="T40" fmla="*/ 159 w 332"/>
                  <a:gd name="T41" fmla="*/ 54 h 411"/>
                  <a:gd name="T42" fmla="*/ 135 w 332"/>
                  <a:gd name="T43" fmla="*/ 97 h 411"/>
                  <a:gd name="T44" fmla="*/ 132 w 332"/>
                  <a:gd name="T45" fmla="*/ 104 h 411"/>
                  <a:gd name="T46" fmla="*/ 137 w 332"/>
                  <a:gd name="T47" fmla="*/ 142 h 411"/>
                  <a:gd name="T48" fmla="*/ 137 w 332"/>
                  <a:gd name="T49" fmla="*/ 143 h 411"/>
                  <a:gd name="T50" fmla="*/ 169 w 332"/>
                  <a:gd name="T51" fmla="*/ 109 h 411"/>
                  <a:gd name="T52" fmla="*/ 170 w 332"/>
                  <a:gd name="T53" fmla="*/ 110 h 411"/>
                  <a:gd name="T54" fmla="*/ 170 w 332"/>
                  <a:gd name="T55" fmla="*/ 113 h 411"/>
                  <a:gd name="T56" fmla="*/ 170 w 332"/>
                  <a:gd name="T57" fmla="*/ 239 h 411"/>
                  <a:gd name="T58" fmla="*/ 178 w 332"/>
                  <a:gd name="T59" fmla="*/ 261 h 411"/>
                  <a:gd name="T60" fmla="*/ 196 w 332"/>
                  <a:gd name="T61" fmla="*/ 267 h 411"/>
                  <a:gd name="T62" fmla="*/ 328 w 332"/>
                  <a:gd name="T63" fmla="*/ 267 h 411"/>
                  <a:gd name="T64" fmla="*/ 332 w 332"/>
                  <a:gd name="T65" fmla="*/ 267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2" h="411">
                    <a:moveTo>
                      <a:pt x="332" y="267"/>
                    </a:moveTo>
                    <a:cubicBezTo>
                      <a:pt x="325" y="276"/>
                      <a:pt x="319" y="284"/>
                      <a:pt x="312" y="292"/>
                    </a:cubicBezTo>
                    <a:cubicBezTo>
                      <a:pt x="293" y="313"/>
                      <a:pt x="273" y="333"/>
                      <a:pt x="251" y="350"/>
                    </a:cubicBezTo>
                    <a:cubicBezTo>
                      <a:pt x="231" y="365"/>
                      <a:pt x="209" y="379"/>
                      <a:pt x="184" y="385"/>
                    </a:cubicBezTo>
                    <a:cubicBezTo>
                      <a:pt x="174" y="388"/>
                      <a:pt x="165" y="389"/>
                      <a:pt x="155" y="391"/>
                    </a:cubicBezTo>
                    <a:cubicBezTo>
                      <a:pt x="154" y="391"/>
                      <a:pt x="153" y="391"/>
                      <a:pt x="151" y="391"/>
                    </a:cubicBezTo>
                    <a:cubicBezTo>
                      <a:pt x="134" y="397"/>
                      <a:pt x="117" y="401"/>
                      <a:pt x="100" y="407"/>
                    </a:cubicBezTo>
                    <a:cubicBezTo>
                      <a:pt x="90" y="411"/>
                      <a:pt x="81" y="409"/>
                      <a:pt x="72" y="405"/>
                    </a:cubicBezTo>
                    <a:cubicBezTo>
                      <a:pt x="53" y="395"/>
                      <a:pt x="38" y="380"/>
                      <a:pt x="26" y="362"/>
                    </a:cubicBezTo>
                    <a:cubicBezTo>
                      <a:pt x="17" y="348"/>
                      <a:pt x="10" y="333"/>
                      <a:pt x="5" y="317"/>
                    </a:cubicBezTo>
                    <a:cubicBezTo>
                      <a:pt x="3" y="307"/>
                      <a:pt x="0" y="297"/>
                      <a:pt x="3" y="287"/>
                    </a:cubicBezTo>
                    <a:cubicBezTo>
                      <a:pt x="3" y="283"/>
                      <a:pt x="5" y="280"/>
                      <a:pt x="7" y="277"/>
                    </a:cubicBezTo>
                    <a:cubicBezTo>
                      <a:pt x="14" y="267"/>
                      <a:pt x="22" y="258"/>
                      <a:pt x="30" y="249"/>
                    </a:cubicBezTo>
                    <a:cubicBezTo>
                      <a:pt x="31" y="247"/>
                      <a:pt x="32" y="245"/>
                      <a:pt x="32" y="243"/>
                    </a:cubicBezTo>
                    <a:cubicBezTo>
                      <a:pt x="36" y="213"/>
                      <a:pt x="44" y="185"/>
                      <a:pt x="54" y="156"/>
                    </a:cubicBezTo>
                    <a:cubicBezTo>
                      <a:pt x="62" y="133"/>
                      <a:pt x="69" y="109"/>
                      <a:pt x="77" y="85"/>
                    </a:cubicBezTo>
                    <a:cubicBezTo>
                      <a:pt x="78" y="80"/>
                      <a:pt x="81" y="76"/>
                      <a:pt x="84" y="71"/>
                    </a:cubicBezTo>
                    <a:cubicBezTo>
                      <a:pt x="99" y="52"/>
                      <a:pt x="113" y="32"/>
                      <a:pt x="128" y="13"/>
                    </a:cubicBezTo>
                    <a:cubicBezTo>
                      <a:pt x="135" y="2"/>
                      <a:pt x="147" y="0"/>
                      <a:pt x="157" y="8"/>
                    </a:cubicBezTo>
                    <a:cubicBezTo>
                      <a:pt x="163" y="12"/>
                      <a:pt x="166" y="18"/>
                      <a:pt x="165" y="25"/>
                    </a:cubicBezTo>
                    <a:cubicBezTo>
                      <a:pt x="165" y="35"/>
                      <a:pt x="163" y="45"/>
                      <a:pt x="159" y="54"/>
                    </a:cubicBezTo>
                    <a:cubicBezTo>
                      <a:pt x="153" y="70"/>
                      <a:pt x="145" y="84"/>
                      <a:pt x="135" y="97"/>
                    </a:cubicBezTo>
                    <a:cubicBezTo>
                      <a:pt x="133" y="99"/>
                      <a:pt x="132" y="101"/>
                      <a:pt x="132" y="104"/>
                    </a:cubicBezTo>
                    <a:cubicBezTo>
                      <a:pt x="134" y="117"/>
                      <a:pt x="135" y="129"/>
                      <a:pt x="137" y="142"/>
                    </a:cubicBezTo>
                    <a:cubicBezTo>
                      <a:pt x="137" y="142"/>
                      <a:pt x="137" y="142"/>
                      <a:pt x="137" y="143"/>
                    </a:cubicBezTo>
                    <a:cubicBezTo>
                      <a:pt x="148" y="131"/>
                      <a:pt x="158" y="120"/>
                      <a:pt x="169" y="109"/>
                    </a:cubicBezTo>
                    <a:cubicBezTo>
                      <a:pt x="169" y="109"/>
                      <a:pt x="170" y="110"/>
                      <a:pt x="170" y="110"/>
                    </a:cubicBezTo>
                    <a:cubicBezTo>
                      <a:pt x="170" y="111"/>
                      <a:pt x="170" y="112"/>
                      <a:pt x="170" y="113"/>
                    </a:cubicBezTo>
                    <a:cubicBezTo>
                      <a:pt x="170" y="155"/>
                      <a:pt x="170" y="197"/>
                      <a:pt x="170" y="239"/>
                    </a:cubicBezTo>
                    <a:cubicBezTo>
                      <a:pt x="170" y="248"/>
                      <a:pt x="172" y="255"/>
                      <a:pt x="178" y="261"/>
                    </a:cubicBezTo>
                    <a:cubicBezTo>
                      <a:pt x="183" y="265"/>
                      <a:pt x="189" y="267"/>
                      <a:pt x="196" y="267"/>
                    </a:cubicBezTo>
                    <a:cubicBezTo>
                      <a:pt x="240" y="267"/>
                      <a:pt x="284" y="267"/>
                      <a:pt x="328" y="267"/>
                    </a:cubicBezTo>
                    <a:cubicBezTo>
                      <a:pt x="329" y="267"/>
                      <a:pt x="330" y="267"/>
                      <a:pt x="332" y="267"/>
                    </a:cubicBezTo>
                    <a:close/>
                  </a:path>
                </a:pathLst>
              </a:custGeom>
              <a:solidFill>
                <a:schemeClr val="bg1"/>
              </a:solidFill>
              <a:ln w="254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60" name="Group 159">
                <a:extLst>
                  <a:ext uri="{FF2B5EF4-FFF2-40B4-BE49-F238E27FC236}">
                    <a16:creationId xmlns:a16="http://schemas.microsoft.com/office/drawing/2014/main" id="{6B798A17-860E-52BB-938D-83ABE06ED70B}"/>
                  </a:ext>
                </a:extLst>
              </p:cNvPr>
              <p:cNvGrpSpPr/>
              <p:nvPr/>
            </p:nvGrpSpPr>
            <p:grpSpPr>
              <a:xfrm>
                <a:off x="2194304" y="2250090"/>
                <a:ext cx="170181" cy="571095"/>
                <a:chOff x="2175740" y="2244926"/>
                <a:chExt cx="272184" cy="913400"/>
              </a:xfrm>
              <a:solidFill>
                <a:schemeClr val="bg1"/>
              </a:solidFill>
            </p:grpSpPr>
            <p:sp>
              <p:nvSpPr>
                <p:cNvPr id="168" name="Freeform 26">
                  <a:extLst>
                    <a:ext uri="{FF2B5EF4-FFF2-40B4-BE49-F238E27FC236}">
                      <a16:creationId xmlns:a16="http://schemas.microsoft.com/office/drawing/2014/main" id="{48AB53FB-F71E-9FF8-A0C6-F854B1E8F8D0}"/>
                    </a:ext>
                  </a:extLst>
                </p:cNvPr>
                <p:cNvSpPr>
                  <a:spLocks/>
                </p:cNvSpPr>
                <p:nvPr/>
              </p:nvSpPr>
              <p:spPr bwMode="auto">
                <a:xfrm>
                  <a:off x="2175740" y="2637337"/>
                  <a:ext cx="268845" cy="308920"/>
                </a:xfrm>
                <a:custGeom>
                  <a:avLst/>
                  <a:gdLst>
                    <a:gd name="T0" fmla="*/ 0 w 76"/>
                    <a:gd name="T1" fmla="*/ 87 h 87"/>
                    <a:gd name="T2" fmla="*/ 0 w 76"/>
                    <a:gd name="T3" fmla="*/ 39 h 87"/>
                    <a:gd name="T4" fmla="*/ 1 w 76"/>
                    <a:gd name="T5" fmla="*/ 37 h 87"/>
                    <a:gd name="T6" fmla="*/ 41 w 76"/>
                    <a:gd name="T7" fmla="*/ 8 h 87"/>
                    <a:gd name="T8" fmla="*/ 73 w 76"/>
                    <a:gd name="T9" fmla="*/ 18 h 87"/>
                    <a:gd name="T10" fmla="*/ 65 w 76"/>
                    <a:gd name="T11" fmla="*/ 41 h 87"/>
                    <a:gd name="T12" fmla="*/ 6 w 76"/>
                    <a:gd name="T13" fmla="*/ 84 h 87"/>
                    <a:gd name="T14" fmla="*/ 0 w 76"/>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7">
                      <a:moveTo>
                        <a:pt x="0" y="87"/>
                      </a:moveTo>
                      <a:cubicBezTo>
                        <a:pt x="0" y="71"/>
                        <a:pt x="0" y="55"/>
                        <a:pt x="0" y="39"/>
                      </a:cubicBezTo>
                      <a:cubicBezTo>
                        <a:pt x="0" y="39"/>
                        <a:pt x="0" y="37"/>
                        <a:pt x="1" y="37"/>
                      </a:cubicBezTo>
                      <a:cubicBezTo>
                        <a:pt x="14" y="27"/>
                        <a:pt x="28" y="17"/>
                        <a:pt x="41" y="8"/>
                      </a:cubicBezTo>
                      <a:cubicBezTo>
                        <a:pt x="53" y="0"/>
                        <a:pt x="68" y="4"/>
                        <a:pt x="73" y="18"/>
                      </a:cubicBezTo>
                      <a:cubicBezTo>
                        <a:pt x="76" y="26"/>
                        <a:pt x="73" y="35"/>
                        <a:pt x="65" y="41"/>
                      </a:cubicBezTo>
                      <a:cubicBezTo>
                        <a:pt x="46" y="55"/>
                        <a:pt x="26" y="70"/>
                        <a:pt x="6" y="84"/>
                      </a:cubicBezTo>
                      <a:cubicBezTo>
                        <a:pt x="4" y="85"/>
                        <a:pt x="2" y="86"/>
                        <a:pt x="0" y="87"/>
                      </a:cubicBezTo>
                      <a:close/>
                    </a:path>
                  </a:pathLst>
                </a:custGeom>
                <a:grpFill/>
                <a:ln w="254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 name="Freeform 27">
                  <a:extLst>
                    <a:ext uri="{FF2B5EF4-FFF2-40B4-BE49-F238E27FC236}">
                      <a16:creationId xmlns:a16="http://schemas.microsoft.com/office/drawing/2014/main" id="{E4535F18-7F79-0BC4-51A5-3D0073C9FCF4}"/>
                    </a:ext>
                  </a:extLst>
                </p:cNvPr>
                <p:cNvSpPr>
                  <a:spLocks/>
                </p:cNvSpPr>
                <p:nvPr/>
              </p:nvSpPr>
              <p:spPr bwMode="auto">
                <a:xfrm>
                  <a:off x="2175740" y="2443636"/>
                  <a:ext cx="272184" cy="297231"/>
                </a:xfrm>
                <a:custGeom>
                  <a:avLst/>
                  <a:gdLst>
                    <a:gd name="T0" fmla="*/ 0 w 77"/>
                    <a:gd name="T1" fmla="*/ 84 h 84"/>
                    <a:gd name="T2" fmla="*/ 0 w 77"/>
                    <a:gd name="T3" fmla="*/ 81 h 84"/>
                    <a:gd name="T4" fmla="*/ 0 w 77"/>
                    <a:gd name="T5" fmla="*/ 37 h 84"/>
                    <a:gd name="T6" fmla="*/ 1 w 77"/>
                    <a:gd name="T7" fmla="*/ 33 h 84"/>
                    <a:gd name="T8" fmla="*/ 41 w 77"/>
                    <a:gd name="T9" fmla="*/ 7 h 84"/>
                    <a:gd name="T10" fmla="*/ 68 w 77"/>
                    <a:gd name="T11" fmla="*/ 9 h 84"/>
                    <a:gd name="T12" fmla="*/ 64 w 77"/>
                    <a:gd name="T13" fmla="*/ 41 h 84"/>
                    <a:gd name="T14" fmla="*/ 15 w 77"/>
                    <a:gd name="T15" fmla="*/ 73 h 84"/>
                    <a:gd name="T16" fmla="*/ 0 w 77"/>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84">
                      <a:moveTo>
                        <a:pt x="0" y="84"/>
                      </a:moveTo>
                      <a:cubicBezTo>
                        <a:pt x="0" y="82"/>
                        <a:pt x="0" y="82"/>
                        <a:pt x="0" y="81"/>
                      </a:cubicBezTo>
                      <a:cubicBezTo>
                        <a:pt x="0" y="66"/>
                        <a:pt x="0" y="52"/>
                        <a:pt x="0" y="37"/>
                      </a:cubicBezTo>
                      <a:cubicBezTo>
                        <a:pt x="0" y="35"/>
                        <a:pt x="0" y="34"/>
                        <a:pt x="1" y="33"/>
                      </a:cubicBezTo>
                      <a:cubicBezTo>
                        <a:pt x="15" y="24"/>
                        <a:pt x="28" y="16"/>
                        <a:pt x="41" y="7"/>
                      </a:cubicBezTo>
                      <a:cubicBezTo>
                        <a:pt x="50" y="0"/>
                        <a:pt x="61" y="2"/>
                        <a:pt x="68" y="9"/>
                      </a:cubicBezTo>
                      <a:cubicBezTo>
                        <a:pt x="77" y="19"/>
                        <a:pt x="75" y="33"/>
                        <a:pt x="64" y="41"/>
                      </a:cubicBezTo>
                      <a:cubicBezTo>
                        <a:pt x="48" y="52"/>
                        <a:pt x="32" y="63"/>
                        <a:pt x="15" y="73"/>
                      </a:cubicBezTo>
                      <a:cubicBezTo>
                        <a:pt x="10" y="77"/>
                        <a:pt x="5" y="80"/>
                        <a:pt x="0" y="84"/>
                      </a:cubicBezTo>
                      <a:close/>
                    </a:path>
                  </a:pathLst>
                </a:custGeom>
                <a:grpFill/>
                <a:ln w="254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0" name="Freeform 28">
                  <a:extLst>
                    <a:ext uri="{FF2B5EF4-FFF2-40B4-BE49-F238E27FC236}">
                      <a16:creationId xmlns:a16="http://schemas.microsoft.com/office/drawing/2014/main" id="{6B77F8B4-544B-D902-3ADC-27001AADFE84}"/>
                    </a:ext>
                  </a:extLst>
                </p:cNvPr>
                <p:cNvSpPr>
                  <a:spLocks/>
                </p:cNvSpPr>
                <p:nvPr/>
              </p:nvSpPr>
              <p:spPr bwMode="auto">
                <a:xfrm>
                  <a:off x="2175740" y="2864435"/>
                  <a:ext cx="247136" cy="293891"/>
                </a:xfrm>
                <a:custGeom>
                  <a:avLst/>
                  <a:gdLst>
                    <a:gd name="T0" fmla="*/ 0 w 70"/>
                    <a:gd name="T1" fmla="*/ 83 h 83"/>
                    <a:gd name="T2" fmla="*/ 0 w 70"/>
                    <a:gd name="T3" fmla="*/ 34 h 83"/>
                    <a:gd name="T4" fmla="*/ 1 w 70"/>
                    <a:gd name="T5" fmla="*/ 31 h 83"/>
                    <a:gd name="T6" fmla="*/ 35 w 70"/>
                    <a:gd name="T7" fmla="*/ 7 h 83"/>
                    <a:gd name="T8" fmla="*/ 63 w 70"/>
                    <a:gd name="T9" fmla="*/ 11 h 83"/>
                    <a:gd name="T10" fmla="*/ 59 w 70"/>
                    <a:gd name="T11" fmla="*/ 40 h 83"/>
                    <a:gd name="T12" fmla="*/ 2 w 70"/>
                    <a:gd name="T13" fmla="*/ 81 h 83"/>
                    <a:gd name="T14" fmla="*/ 0 w 70"/>
                    <a:gd name="T15" fmla="*/ 83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3">
                      <a:moveTo>
                        <a:pt x="0" y="83"/>
                      </a:moveTo>
                      <a:cubicBezTo>
                        <a:pt x="0" y="66"/>
                        <a:pt x="0" y="50"/>
                        <a:pt x="0" y="34"/>
                      </a:cubicBezTo>
                      <a:cubicBezTo>
                        <a:pt x="0" y="33"/>
                        <a:pt x="0" y="32"/>
                        <a:pt x="1" y="31"/>
                      </a:cubicBezTo>
                      <a:cubicBezTo>
                        <a:pt x="12" y="23"/>
                        <a:pt x="23" y="15"/>
                        <a:pt x="35" y="7"/>
                      </a:cubicBezTo>
                      <a:cubicBezTo>
                        <a:pt x="44" y="0"/>
                        <a:pt x="57" y="2"/>
                        <a:pt x="63" y="11"/>
                      </a:cubicBezTo>
                      <a:cubicBezTo>
                        <a:pt x="70" y="21"/>
                        <a:pt x="68" y="33"/>
                        <a:pt x="59" y="40"/>
                      </a:cubicBezTo>
                      <a:cubicBezTo>
                        <a:pt x="40" y="54"/>
                        <a:pt x="21" y="68"/>
                        <a:pt x="2" y="81"/>
                      </a:cubicBezTo>
                      <a:cubicBezTo>
                        <a:pt x="2" y="82"/>
                        <a:pt x="1" y="82"/>
                        <a:pt x="0" y="83"/>
                      </a:cubicBezTo>
                      <a:close/>
                    </a:path>
                  </a:pathLst>
                </a:custGeom>
                <a:grpFill/>
                <a:ln w="254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 name="Freeform 29">
                  <a:extLst>
                    <a:ext uri="{FF2B5EF4-FFF2-40B4-BE49-F238E27FC236}">
                      <a16:creationId xmlns:a16="http://schemas.microsoft.com/office/drawing/2014/main" id="{6B339D29-8A3A-298D-764B-49D66CEB5675}"/>
                    </a:ext>
                  </a:extLst>
                </p:cNvPr>
                <p:cNvSpPr>
                  <a:spLocks/>
                </p:cNvSpPr>
                <p:nvPr/>
              </p:nvSpPr>
              <p:spPr bwMode="auto">
                <a:xfrm>
                  <a:off x="2175740" y="2244926"/>
                  <a:ext cx="190362" cy="258825"/>
                </a:xfrm>
                <a:custGeom>
                  <a:avLst/>
                  <a:gdLst>
                    <a:gd name="T0" fmla="*/ 0 w 54"/>
                    <a:gd name="T1" fmla="*/ 73 h 73"/>
                    <a:gd name="T2" fmla="*/ 0 w 54"/>
                    <a:gd name="T3" fmla="*/ 70 h 73"/>
                    <a:gd name="T4" fmla="*/ 0 w 54"/>
                    <a:gd name="T5" fmla="*/ 25 h 73"/>
                    <a:gd name="T6" fmla="*/ 2 w 54"/>
                    <a:gd name="T7" fmla="*/ 20 h 73"/>
                    <a:gd name="T8" fmla="*/ 19 w 54"/>
                    <a:gd name="T9" fmla="*/ 7 h 73"/>
                    <a:gd name="T10" fmla="*/ 47 w 54"/>
                    <a:gd name="T11" fmla="*/ 10 h 73"/>
                    <a:gd name="T12" fmla="*/ 46 w 54"/>
                    <a:gd name="T13" fmla="*/ 37 h 73"/>
                    <a:gd name="T14" fmla="*/ 34 w 54"/>
                    <a:gd name="T15" fmla="*/ 47 h 73"/>
                    <a:gd name="T16" fmla="*/ 0 w 54"/>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3">
                      <a:moveTo>
                        <a:pt x="0" y="73"/>
                      </a:moveTo>
                      <a:cubicBezTo>
                        <a:pt x="0" y="72"/>
                        <a:pt x="0" y="71"/>
                        <a:pt x="0" y="70"/>
                      </a:cubicBezTo>
                      <a:cubicBezTo>
                        <a:pt x="0" y="55"/>
                        <a:pt x="0" y="40"/>
                        <a:pt x="0" y="25"/>
                      </a:cubicBezTo>
                      <a:cubicBezTo>
                        <a:pt x="0" y="23"/>
                        <a:pt x="0" y="21"/>
                        <a:pt x="2" y="20"/>
                      </a:cubicBezTo>
                      <a:cubicBezTo>
                        <a:pt x="8" y="16"/>
                        <a:pt x="13" y="11"/>
                        <a:pt x="19" y="7"/>
                      </a:cubicBezTo>
                      <a:cubicBezTo>
                        <a:pt x="28" y="0"/>
                        <a:pt x="40" y="2"/>
                        <a:pt x="47" y="10"/>
                      </a:cubicBezTo>
                      <a:cubicBezTo>
                        <a:pt x="54" y="18"/>
                        <a:pt x="54" y="30"/>
                        <a:pt x="46" y="37"/>
                      </a:cubicBezTo>
                      <a:cubicBezTo>
                        <a:pt x="42" y="41"/>
                        <a:pt x="38" y="44"/>
                        <a:pt x="34" y="47"/>
                      </a:cubicBezTo>
                      <a:cubicBezTo>
                        <a:pt x="23" y="56"/>
                        <a:pt x="11" y="64"/>
                        <a:pt x="0" y="73"/>
                      </a:cubicBezTo>
                      <a:close/>
                    </a:path>
                  </a:pathLst>
                </a:custGeom>
                <a:grpFill/>
                <a:ln w="254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61" name="Group 160">
                <a:extLst>
                  <a:ext uri="{FF2B5EF4-FFF2-40B4-BE49-F238E27FC236}">
                    <a16:creationId xmlns:a16="http://schemas.microsoft.com/office/drawing/2014/main" id="{E3C73356-4947-9186-4625-CD67BBBC7D5B}"/>
                  </a:ext>
                </a:extLst>
              </p:cNvPr>
              <p:cNvGrpSpPr/>
              <p:nvPr/>
            </p:nvGrpSpPr>
            <p:grpSpPr>
              <a:xfrm>
                <a:off x="1716836" y="2101687"/>
                <a:ext cx="491376" cy="897136"/>
                <a:chOff x="1716836" y="2101687"/>
                <a:chExt cx="491376" cy="897136"/>
              </a:xfrm>
            </p:grpSpPr>
            <p:sp>
              <p:nvSpPr>
                <p:cNvPr id="162" name="Freeform 12">
                  <a:extLst>
                    <a:ext uri="{FF2B5EF4-FFF2-40B4-BE49-F238E27FC236}">
                      <a16:creationId xmlns:a16="http://schemas.microsoft.com/office/drawing/2014/main" id="{00814528-819B-4DE8-E69B-9ED38299CCFF}"/>
                    </a:ext>
                  </a:extLst>
                </p:cNvPr>
                <p:cNvSpPr>
                  <a:spLocks/>
                </p:cNvSpPr>
                <p:nvPr/>
              </p:nvSpPr>
              <p:spPr bwMode="auto">
                <a:xfrm>
                  <a:off x="1922719" y="2859574"/>
                  <a:ext cx="102910" cy="104435"/>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25">
                  <a:extLst>
                    <a:ext uri="{FF2B5EF4-FFF2-40B4-BE49-F238E27FC236}">
                      <a16:creationId xmlns:a16="http://schemas.microsoft.com/office/drawing/2014/main" id="{FD73665E-195B-0134-2E4B-0FC3798BCA24}"/>
                    </a:ext>
                  </a:extLst>
                </p:cNvPr>
                <p:cNvSpPr>
                  <a:spLocks noEditPoints="1"/>
                </p:cNvSpPr>
                <p:nvPr/>
              </p:nvSpPr>
              <p:spPr bwMode="auto">
                <a:xfrm>
                  <a:off x="1716836" y="2101687"/>
                  <a:ext cx="491376" cy="897136"/>
                </a:xfrm>
                <a:custGeom>
                  <a:avLst/>
                  <a:gdLst>
                    <a:gd name="T0" fmla="*/ 187 w 187"/>
                    <a:gd name="T1" fmla="*/ 170 h 341"/>
                    <a:gd name="T2" fmla="*/ 187 w 187"/>
                    <a:gd name="T3" fmla="*/ 322 h 341"/>
                    <a:gd name="T4" fmla="*/ 187 w 187"/>
                    <a:gd name="T5" fmla="*/ 328 h 341"/>
                    <a:gd name="T6" fmla="*/ 173 w 187"/>
                    <a:gd name="T7" fmla="*/ 341 h 341"/>
                    <a:gd name="T8" fmla="*/ 159 w 187"/>
                    <a:gd name="T9" fmla="*/ 341 h 341"/>
                    <a:gd name="T10" fmla="*/ 17 w 187"/>
                    <a:gd name="T11" fmla="*/ 341 h 341"/>
                    <a:gd name="T12" fmla="*/ 0 w 187"/>
                    <a:gd name="T13" fmla="*/ 325 h 341"/>
                    <a:gd name="T14" fmla="*/ 0 w 187"/>
                    <a:gd name="T15" fmla="*/ 323 h 341"/>
                    <a:gd name="T16" fmla="*/ 0 w 187"/>
                    <a:gd name="T17" fmla="*/ 17 h 341"/>
                    <a:gd name="T18" fmla="*/ 1 w 187"/>
                    <a:gd name="T19" fmla="*/ 11 h 341"/>
                    <a:gd name="T20" fmla="*/ 15 w 187"/>
                    <a:gd name="T21" fmla="*/ 0 h 341"/>
                    <a:gd name="T22" fmla="*/ 166 w 187"/>
                    <a:gd name="T23" fmla="*/ 0 h 341"/>
                    <a:gd name="T24" fmla="*/ 173 w 187"/>
                    <a:gd name="T25" fmla="*/ 0 h 341"/>
                    <a:gd name="T26" fmla="*/ 187 w 187"/>
                    <a:gd name="T27" fmla="*/ 13 h 341"/>
                    <a:gd name="T28" fmla="*/ 187 w 187"/>
                    <a:gd name="T29" fmla="*/ 19 h 341"/>
                    <a:gd name="T30" fmla="*/ 187 w 187"/>
                    <a:gd name="T31" fmla="*/ 170 h 341"/>
                    <a:gd name="T32" fmla="*/ 26 w 187"/>
                    <a:gd name="T33" fmla="*/ 274 h 341"/>
                    <a:gd name="T34" fmla="*/ 161 w 187"/>
                    <a:gd name="T35" fmla="*/ 274 h 341"/>
                    <a:gd name="T36" fmla="*/ 161 w 187"/>
                    <a:gd name="T37" fmla="*/ 51 h 341"/>
                    <a:gd name="T38" fmla="*/ 26 w 187"/>
                    <a:gd name="T39" fmla="*/ 51 h 341"/>
                    <a:gd name="T40" fmla="*/ 26 w 187"/>
                    <a:gd name="T41" fmla="*/ 274 h 341"/>
                    <a:gd name="T42" fmla="*/ 80 w 187"/>
                    <a:gd name="T43" fmla="*/ 307 h 341"/>
                    <a:gd name="T44" fmla="*/ 98 w 187"/>
                    <a:gd name="T45" fmla="*/ 325 h 341"/>
                    <a:gd name="T46" fmla="*/ 116 w 187"/>
                    <a:gd name="T47" fmla="*/ 307 h 341"/>
                    <a:gd name="T48" fmla="*/ 98 w 187"/>
                    <a:gd name="T49" fmla="*/ 289 h 341"/>
                    <a:gd name="T50" fmla="*/ 80 w 187"/>
                    <a:gd name="T51" fmla="*/ 307 h 341"/>
                    <a:gd name="T52" fmla="*/ 99 w 187"/>
                    <a:gd name="T53" fmla="*/ 29 h 341"/>
                    <a:gd name="T54" fmla="*/ 99 w 187"/>
                    <a:gd name="T55" fmla="*/ 29 h 341"/>
                    <a:gd name="T56" fmla="*/ 112 w 187"/>
                    <a:gd name="T57" fmla="*/ 29 h 341"/>
                    <a:gd name="T58" fmla="*/ 117 w 187"/>
                    <a:gd name="T59" fmla="*/ 24 h 341"/>
                    <a:gd name="T60" fmla="*/ 112 w 187"/>
                    <a:gd name="T61" fmla="*/ 19 h 341"/>
                    <a:gd name="T62" fmla="*/ 86 w 187"/>
                    <a:gd name="T63" fmla="*/ 19 h 341"/>
                    <a:gd name="T64" fmla="*/ 81 w 187"/>
                    <a:gd name="T65" fmla="*/ 22 h 341"/>
                    <a:gd name="T66" fmla="*/ 86 w 187"/>
                    <a:gd name="T67" fmla="*/ 29 h 341"/>
                    <a:gd name="T68" fmla="*/ 99 w 187"/>
                    <a:gd name="T69" fmla="*/ 29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7" h="341">
                      <a:moveTo>
                        <a:pt x="187" y="170"/>
                      </a:moveTo>
                      <a:cubicBezTo>
                        <a:pt x="187" y="221"/>
                        <a:pt x="187" y="272"/>
                        <a:pt x="187" y="322"/>
                      </a:cubicBezTo>
                      <a:cubicBezTo>
                        <a:pt x="187" y="324"/>
                        <a:pt x="187" y="326"/>
                        <a:pt x="187" y="328"/>
                      </a:cubicBezTo>
                      <a:cubicBezTo>
                        <a:pt x="186" y="335"/>
                        <a:pt x="181" y="340"/>
                        <a:pt x="173" y="341"/>
                      </a:cubicBezTo>
                      <a:cubicBezTo>
                        <a:pt x="169" y="341"/>
                        <a:pt x="164" y="341"/>
                        <a:pt x="159" y="341"/>
                      </a:cubicBezTo>
                      <a:cubicBezTo>
                        <a:pt x="112" y="341"/>
                        <a:pt x="64" y="340"/>
                        <a:pt x="17" y="341"/>
                      </a:cubicBezTo>
                      <a:cubicBezTo>
                        <a:pt x="5" y="341"/>
                        <a:pt x="1" y="333"/>
                        <a:pt x="0" y="325"/>
                      </a:cubicBezTo>
                      <a:cubicBezTo>
                        <a:pt x="0" y="324"/>
                        <a:pt x="0" y="324"/>
                        <a:pt x="0" y="323"/>
                      </a:cubicBezTo>
                      <a:cubicBezTo>
                        <a:pt x="0" y="221"/>
                        <a:pt x="0" y="119"/>
                        <a:pt x="0" y="17"/>
                      </a:cubicBezTo>
                      <a:cubicBezTo>
                        <a:pt x="0" y="15"/>
                        <a:pt x="0" y="13"/>
                        <a:pt x="1" y="11"/>
                      </a:cubicBezTo>
                      <a:cubicBezTo>
                        <a:pt x="2" y="4"/>
                        <a:pt x="8" y="0"/>
                        <a:pt x="15" y="0"/>
                      </a:cubicBezTo>
                      <a:cubicBezTo>
                        <a:pt x="65" y="0"/>
                        <a:pt x="116" y="0"/>
                        <a:pt x="166" y="0"/>
                      </a:cubicBezTo>
                      <a:cubicBezTo>
                        <a:pt x="169" y="0"/>
                        <a:pt x="171" y="0"/>
                        <a:pt x="173" y="0"/>
                      </a:cubicBezTo>
                      <a:cubicBezTo>
                        <a:pt x="181" y="0"/>
                        <a:pt x="186" y="5"/>
                        <a:pt x="187" y="13"/>
                      </a:cubicBezTo>
                      <a:cubicBezTo>
                        <a:pt x="187" y="15"/>
                        <a:pt x="187" y="17"/>
                        <a:pt x="187" y="19"/>
                      </a:cubicBezTo>
                      <a:cubicBezTo>
                        <a:pt x="187" y="69"/>
                        <a:pt x="187" y="120"/>
                        <a:pt x="187" y="170"/>
                      </a:cubicBezTo>
                      <a:close/>
                      <a:moveTo>
                        <a:pt x="26" y="274"/>
                      </a:moveTo>
                      <a:cubicBezTo>
                        <a:pt x="72" y="274"/>
                        <a:pt x="116" y="274"/>
                        <a:pt x="161" y="274"/>
                      </a:cubicBezTo>
                      <a:cubicBezTo>
                        <a:pt x="161" y="200"/>
                        <a:pt x="161" y="125"/>
                        <a:pt x="161" y="51"/>
                      </a:cubicBezTo>
                      <a:cubicBezTo>
                        <a:pt x="116" y="51"/>
                        <a:pt x="71" y="51"/>
                        <a:pt x="26" y="51"/>
                      </a:cubicBezTo>
                      <a:cubicBezTo>
                        <a:pt x="26" y="126"/>
                        <a:pt x="26" y="200"/>
                        <a:pt x="26" y="274"/>
                      </a:cubicBezTo>
                      <a:close/>
                      <a:moveTo>
                        <a:pt x="80" y="307"/>
                      </a:moveTo>
                      <a:cubicBezTo>
                        <a:pt x="80" y="317"/>
                        <a:pt x="88" y="325"/>
                        <a:pt x="98" y="325"/>
                      </a:cubicBezTo>
                      <a:cubicBezTo>
                        <a:pt x="108" y="325"/>
                        <a:pt x="116" y="317"/>
                        <a:pt x="116" y="307"/>
                      </a:cubicBezTo>
                      <a:cubicBezTo>
                        <a:pt x="116" y="297"/>
                        <a:pt x="108" y="289"/>
                        <a:pt x="98" y="289"/>
                      </a:cubicBezTo>
                      <a:cubicBezTo>
                        <a:pt x="88" y="289"/>
                        <a:pt x="80" y="297"/>
                        <a:pt x="80" y="307"/>
                      </a:cubicBezTo>
                      <a:close/>
                      <a:moveTo>
                        <a:pt x="99" y="29"/>
                      </a:moveTo>
                      <a:cubicBezTo>
                        <a:pt x="99" y="29"/>
                        <a:pt x="99" y="29"/>
                        <a:pt x="99" y="29"/>
                      </a:cubicBezTo>
                      <a:cubicBezTo>
                        <a:pt x="103" y="29"/>
                        <a:pt x="108" y="29"/>
                        <a:pt x="112" y="29"/>
                      </a:cubicBezTo>
                      <a:cubicBezTo>
                        <a:pt x="115" y="29"/>
                        <a:pt x="117" y="27"/>
                        <a:pt x="117" y="24"/>
                      </a:cubicBezTo>
                      <a:cubicBezTo>
                        <a:pt x="117" y="21"/>
                        <a:pt x="115" y="19"/>
                        <a:pt x="112" y="19"/>
                      </a:cubicBezTo>
                      <a:cubicBezTo>
                        <a:pt x="103" y="18"/>
                        <a:pt x="95" y="18"/>
                        <a:pt x="86" y="19"/>
                      </a:cubicBezTo>
                      <a:cubicBezTo>
                        <a:pt x="84" y="19"/>
                        <a:pt x="82" y="20"/>
                        <a:pt x="81" y="22"/>
                      </a:cubicBezTo>
                      <a:cubicBezTo>
                        <a:pt x="80" y="25"/>
                        <a:pt x="82" y="29"/>
                        <a:pt x="86" y="29"/>
                      </a:cubicBezTo>
                      <a:cubicBezTo>
                        <a:pt x="91" y="29"/>
                        <a:pt x="95" y="29"/>
                        <a:pt x="99" y="29"/>
                      </a:cubicBezTo>
                      <a:close/>
                    </a:path>
                  </a:pathLst>
                </a:custGeom>
                <a:solidFill>
                  <a:schemeClr val="accent2"/>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grpSp>
              <p:nvGrpSpPr>
                <p:cNvPr id="164" name="Group 163">
                  <a:extLst>
                    <a:ext uri="{FF2B5EF4-FFF2-40B4-BE49-F238E27FC236}">
                      <a16:creationId xmlns:a16="http://schemas.microsoft.com/office/drawing/2014/main" id="{1627B4D7-A5D3-B3BF-1243-E7D91D8FD741}"/>
                    </a:ext>
                  </a:extLst>
                </p:cNvPr>
                <p:cNvGrpSpPr/>
                <p:nvPr/>
              </p:nvGrpSpPr>
              <p:grpSpPr>
                <a:xfrm rot="5400000">
                  <a:off x="1851093" y="2459407"/>
                  <a:ext cx="200718" cy="180380"/>
                  <a:chOff x="-3471863" y="4330701"/>
                  <a:chExt cx="1801813" cy="1619250"/>
                </a:xfrm>
                <a:solidFill>
                  <a:schemeClr val="accent5"/>
                </a:solidFill>
              </p:grpSpPr>
              <p:sp>
                <p:nvSpPr>
                  <p:cNvPr id="165" name="Freeform 46">
                    <a:extLst>
                      <a:ext uri="{FF2B5EF4-FFF2-40B4-BE49-F238E27FC236}">
                        <a16:creationId xmlns:a16="http://schemas.microsoft.com/office/drawing/2014/main" id="{E6FF751E-9D4E-F932-E167-D6154CA3C375}"/>
                      </a:ext>
                    </a:extLst>
                  </p:cNvPr>
                  <p:cNvSpPr>
                    <a:spLocks/>
                  </p:cNvSpPr>
                  <p:nvPr/>
                </p:nvSpPr>
                <p:spPr bwMode="auto">
                  <a:xfrm>
                    <a:off x="-3471863" y="4330701"/>
                    <a:ext cx="1801813" cy="690563"/>
                  </a:xfrm>
                  <a:custGeom>
                    <a:avLst/>
                    <a:gdLst>
                      <a:gd name="T0" fmla="*/ 480 w 536"/>
                      <a:gd name="T1" fmla="*/ 205 h 205"/>
                      <a:gd name="T2" fmla="*/ 56 w 536"/>
                      <a:gd name="T3" fmla="*/ 205 h 205"/>
                      <a:gd name="T4" fmla="*/ 0 w 536"/>
                      <a:gd name="T5" fmla="*/ 149 h 205"/>
                      <a:gd name="T6" fmla="*/ 536 w 536"/>
                      <a:gd name="T7" fmla="*/ 149 h 205"/>
                      <a:gd name="T8" fmla="*/ 480 w 536"/>
                      <a:gd name="T9" fmla="*/ 205 h 205"/>
                    </a:gdLst>
                    <a:ahLst/>
                    <a:cxnLst>
                      <a:cxn ang="0">
                        <a:pos x="T0" y="T1"/>
                      </a:cxn>
                      <a:cxn ang="0">
                        <a:pos x="T2" y="T3"/>
                      </a:cxn>
                      <a:cxn ang="0">
                        <a:pos x="T4" y="T5"/>
                      </a:cxn>
                      <a:cxn ang="0">
                        <a:pos x="T6" y="T7"/>
                      </a:cxn>
                      <a:cxn ang="0">
                        <a:pos x="T8" y="T9"/>
                      </a:cxn>
                    </a:cxnLst>
                    <a:rect l="0" t="0" r="r" b="b"/>
                    <a:pathLst>
                      <a:path w="536" h="205">
                        <a:moveTo>
                          <a:pt x="480" y="205"/>
                        </a:moveTo>
                        <a:cubicBezTo>
                          <a:pt x="365" y="89"/>
                          <a:pt x="171" y="88"/>
                          <a:pt x="56" y="205"/>
                        </a:cubicBezTo>
                        <a:cubicBezTo>
                          <a:pt x="37" y="186"/>
                          <a:pt x="18" y="168"/>
                          <a:pt x="0" y="149"/>
                        </a:cubicBezTo>
                        <a:cubicBezTo>
                          <a:pt x="144" y="3"/>
                          <a:pt x="387" y="0"/>
                          <a:pt x="536" y="149"/>
                        </a:cubicBezTo>
                        <a:cubicBezTo>
                          <a:pt x="517" y="168"/>
                          <a:pt x="499" y="186"/>
                          <a:pt x="480" y="20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 name="Freeform 47">
                    <a:extLst>
                      <a:ext uri="{FF2B5EF4-FFF2-40B4-BE49-F238E27FC236}">
                        <a16:creationId xmlns:a16="http://schemas.microsoft.com/office/drawing/2014/main" id="{D76D6041-0152-35B0-4083-52D24B41683A}"/>
                      </a:ext>
                    </a:extLst>
                  </p:cNvPr>
                  <p:cNvSpPr>
                    <a:spLocks/>
                  </p:cNvSpPr>
                  <p:nvPr/>
                </p:nvSpPr>
                <p:spPr bwMode="auto">
                  <a:xfrm>
                    <a:off x="-3095626" y="4916488"/>
                    <a:ext cx="1049338" cy="477838"/>
                  </a:xfrm>
                  <a:custGeom>
                    <a:avLst/>
                    <a:gdLst>
                      <a:gd name="T0" fmla="*/ 0 w 312"/>
                      <a:gd name="T1" fmla="*/ 87 h 142"/>
                      <a:gd name="T2" fmla="*/ 312 w 312"/>
                      <a:gd name="T3" fmla="*/ 87 h 142"/>
                      <a:gd name="T4" fmla="*/ 256 w 312"/>
                      <a:gd name="T5" fmla="*/ 142 h 142"/>
                      <a:gd name="T6" fmla="*/ 156 w 312"/>
                      <a:gd name="T7" fmla="*/ 102 h 142"/>
                      <a:gd name="T8" fmla="*/ 55 w 312"/>
                      <a:gd name="T9" fmla="*/ 142 h 142"/>
                      <a:gd name="T10" fmla="*/ 0 w 312"/>
                      <a:gd name="T11" fmla="*/ 87 h 142"/>
                    </a:gdLst>
                    <a:ahLst/>
                    <a:cxnLst>
                      <a:cxn ang="0">
                        <a:pos x="T0" y="T1"/>
                      </a:cxn>
                      <a:cxn ang="0">
                        <a:pos x="T2" y="T3"/>
                      </a:cxn>
                      <a:cxn ang="0">
                        <a:pos x="T4" y="T5"/>
                      </a:cxn>
                      <a:cxn ang="0">
                        <a:pos x="T6" y="T7"/>
                      </a:cxn>
                      <a:cxn ang="0">
                        <a:pos x="T8" y="T9"/>
                      </a:cxn>
                      <a:cxn ang="0">
                        <a:pos x="T10" y="T11"/>
                      </a:cxn>
                    </a:cxnLst>
                    <a:rect l="0" t="0" r="r" b="b"/>
                    <a:pathLst>
                      <a:path w="312" h="142">
                        <a:moveTo>
                          <a:pt x="0" y="87"/>
                        </a:moveTo>
                        <a:cubicBezTo>
                          <a:pt x="84" y="2"/>
                          <a:pt x="226" y="0"/>
                          <a:pt x="312" y="87"/>
                        </a:cubicBezTo>
                        <a:cubicBezTo>
                          <a:pt x="293" y="105"/>
                          <a:pt x="275" y="124"/>
                          <a:pt x="256" y="142"/>
                        </a:cubicBezTo>
                        <a:cubicBezTo>
                          <a:pt x="228" y="116"/>
                          <a:pt x="195" y="102"/>
                          <a:pt x="156" y="102"/>
                        </a:cubicBezTo>
                        <a:cubicBezTo>
                          <a:pt x="117" y="102"/>
                          <a:pt x="83" y="116"/>
                          <a:pt x="55" y="142"/>
                        </a:cubicBezTo>
                        <a:cubicBezTo>
                          <a:pt x="37" y="124"/>
                          <a:pt x="18" y="105"/>
                          <a:pt x="0" y="87"/>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48">
                    <a:extLst>
                      <a:ext uri="{FF2B5EF4-FFF2-40B4-BE49-F238E27FC236}">
                        <a16:creationId xmlns:a16="http://schemas.microsoft.com/office/drawing/2014/main" id="{5ACA0A0F-AF57-858D-F4CC-BA06FE927FAA}"/>
                      </a:ext>
                    </a:extLst>
                  </p:cNvPr>
                  <p:cNvSpPr>
                    <a:spLocks/>
                  </p:cNvSpPr>
                  <p:nvPr/>
                </p:nvSpPr>
                <p:spPr bwMode="auto">
                  <a:xfrm>
                    <a:off x="-2786063" y="5522913"/>
                    <a:ext cx="427038" cy="427038"/>
                  </a:xfrm>
                  <a:custGeom>
                    <a:avLst/>
                    <a:gdLst>
                      <a:gd name="T0" fmla="*/ 64 w 127"/>
                      <a:gd name="T1" fmla="*/ 0 h 127"/>
                      <a:gd name="T2" fmla="*/ 127 w 127"/>
                      <a:gd name="T3" fmla="*/ 64 h 127"/>
                      <a:gd name="T4" fmla="*/ 64 w 127"/>
                      <a:gd name="T5" fmla="*/ 127 h 127"/>
                      <a:gd name="T6" fmla="*/ 0 w 127"/>
                      <a:gd name="T7" fmla="*/ 63 h 127"/>
                      <a:gd name="T8" fmla="*/ 64 w 127"/>
                      <a:gd name="T9" fmla="*/ 0 h 127"/>
                    </a:gdLst>
                    <a:ahLst/>
                    <a:cxnLst>
                      <a:cxn ang="0">
                        <a:pos x="T0" y="T1"/>
                      </a:cxn>
                      <a:cxn ang="0">
                        <a:pos x="T2" y="T3"/>
                      </a:cxn>
                      <a:cxn ang="0">
                        <a:pos x="T4" y="T5"/>
                      </a:cxn>
                      <a:cxn ang="0">
                        <a:pos x="T6" y="T7"/>
                      </a:cxn>
                      <a:cxn ang="0">
                        <a:pos x="T8" y="T9"/>
                      </a:cxn>
                    </a:cxnLst>
                    <a:rect l="0" t="0" r="r" b="b"/>
                    <a:pathLst>
                      <a:path w="127" h="127">
                        <a:moveTo>
                          <a:pt x="64" y="0"/>
                        </a:moveTo>
                        <a:cubicBezTo>
                          <a:pt x="99" y="0"/>
                          <a:pt x="127" y="29"/>
                          <a:pt x="127" y="64"/>
                        </a:cubicBezTo>
                        <a:cubicBezTo>
                          <a:pt x="127" y="99"/>
                          <a:pt x="98" y="127"/>
                          <a:pt x="64" y="127"/>
                        </a:cubicBezTo>
                        <a:cubicBezTo>
                          <a:pt x="29" y="127"/>
                          <a:pt x="0" y="98"/>
                          <a:pt x="0" y="63"/>
                        </a:cubicBezTo>
                        <a:cubicBezTo>
                          <a:pt x="1" y="29"/>
                          <a:pt x="29" y="0"/>
                          <a:pt x="64"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grpSp>
      <p:grpSp>
        <p:nvGrpSpPr>
          <p:cNvPr id="201" name="Group 200">
            <a:extLst>
              <a:ext uri="{FF2B5EF4-FFF2-40B4-BE49-F238E27FC236}">
                <a16:creationId xmlns:a16="http://schemas.microsoft.com/office/drawing/2014/main" id="{062FF4B7-6A2F-0670-E9B7-346B8C3C218D}"/>
              </a:ext>
            </a:extLst>
          </p:cNvPr>
          <p:cNvGrpSpPr/>
          <p:nvPr/>
        </p:nvGrpSpPr>
        <p:grpSpPr>
          <a:xfrm>
            <a:off x="3732212" y="2127557"/>
            <a:ext cx="2269093" cy="1778436"/>
            <a:chOff x="3732212" y="2127557"/>
            <a:chExt cx="2269093" cy="1778436"/>
          </a:xfrm>
        </p:grpSpPr>
        <p:grpSp>
          <p:nvGrpSpPr>
            <p:cNvPr id="202" name="Group 201">
              <a:extLst>
                <a:ext uri="{FF2B5EF4-FFF2-40B4-BE49-F238E27FC236}">
                  <a16:creationId xmlns:a16="http://schemas.microsoft.com/office/drawing/2014/main" id="{60069A16-1DD2-5487-6C98-64E9BFF32CED}"/>
                </a:ext>
              </a:extLst>
            </p:cNvPr>
            <p:cNvGrpSpPr>
              <a:grpSpLocks noChangeAspect="1"/>
            </p:cNvGrpSpPr>
            <p:nvPr/>
          </p:nvGrpSpPr>
          <p:grpSpPr>
            <a:xfrm>
              <a:off x="3732212" y="2127557"/>
              <a:ext cx="1773864" cy="1778436"/>
              <a:chOff x="-4083050" y="1579563"/>
              <a:chExt cx="3694112" cy="3703638"/>
            </a:xfrm>
            <a:solidFill>
              <a:schemeClr val="accent5"/>
            </a:solidFill>
          </p:grpSpPr>
          <p:sp>
            <p:nvSpPr>
              <p:cNvPr id="215" name="Freeform 5">
                <a:extLst>
                  <a:ext uri="{FF2B5EF4-FFF2-40B4-BE49-F238E27FC236}">
                    <a16:creationId xmlns:a16="http://schemas.microsoft.com/office/drawing/2014/main" id="{312D4F44-5B78-6C71-4FF4-03FCDC5DC2CA}"/>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6" name="Freeform 6">
                <a:extLst>
                  <a:ext uri="{FF2B5EF4-FFF2-40B4-BE49-F238E27FC236}">
                    <a16:creationId xmlns:a16="http://schemas.microsoft.com/office/drawing/2014/main" id="{5A72F077-F532-8AE6-F303-35035FB90EA0}"/>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7" name="Freeform 7">
                <a:extLst>
                  <a:ext uri="{FF2B5EF4-FFF2-40B4-BE49-F238E27FC236}">
                    <a16:creationId xmlns:a16="http://schemas.microsoft.com/office/drawing/2014/main" id="{5708F295-B5BE-A067-E242-7463E305FCB4}"/>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8" name="Freeform 8">
                <a:extLst>
                  <a:ext uri="{FF2B5EF4-FFF2-40B4-BE49-F238E27FC236}">
                    <a16:creationId xmlns:a16="http://schemas.microsoft.com/office/drawing/2014/main" id="{60C98997-B745-8D5F-C2CA-2CEC754A3F79}"/>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9" name="Freeform 9">
                <a:extLst>
                  <a:ext uri="{FF2B5EF4-FFF2-40B4-BE49-F238E27FC236}">
                    <a16:creationId xmlns:a16="http://schemas.microsoft.com/office/drawing/2014/main" id="{39D681C6-E326-076D-BC80-DD6C7AE44B34}"/>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0" name="Freeform 10">
                <a:extLst>
                  <a:ext uri="{FF2B5EF4-FFF2-40B4-BE49-F238E27FC236}">
                    <a16:creationId xmlns:a16="http://schemas.microsoft.com/office/drawing/2014/main" id="{0D6E960F-6B1C-44BC-0645-1D47B63B61F6}"/>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1" name="Freeform 11">
                <a:extLst>
                  <a:ext uri="{FF2B5EF4-FFF2-40B4-BE49-F238E27FC236}">
                    <a16:creationId xmlns:a16="http://schemas.microsoft.com/office/drawing/2014/main" id="{36EFF10D-4615-E100-C50B-00BA204B0D11}"/>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2" name="Freeform 12">
                <a:extLst>
                  <a:ext uri="{FF2B5EF4-FFF2-40B4-BE49-F238E27FC236}">
                    <a16:creationId xmlns:a16="http://schemas.microsoft.com/office/drawing/2014/main" id="{3FDF98A5-CDAF-2A1A-6F62-715865046ADB}"/>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1" name="Freeform 13">
                <a:extLst>
                  <a:ext uri="{FF2B5EF4-FFF2-40B4-BE49-F238E27FC236}">
                    <a16:creationId xmlns:a16="http://schemas.microsoft.com/office/drawing/2014/main" id="{B21A1D52-0B5F-5057-62C4-02CEA3665B22}"/>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2" name="Freeform 14">
                <a:extLst>
                  <a:ext uri="{FF2B5EF4-FFF2-40B4-BE49-F238E27FC236}">
                    <a16:creationId xmlns:a16="http://schemas.microsoft.com/office/drawing/2014/main" id="{765FA986-DDCA-EF2E-73F8-A90EF07B1019}"/>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3" name="Freeform 15">
                <a:extLst>
                  <a:ext uri="{FF2B5EF4-FFF2-40B4-BE49-F238E27FC236}">
                    <a16:creationId xmlns:a16="http://schemas.microsoft.com/office/drawing/2014/main" id="{82A79D00-64F9-715F-BF46-56D14DBD7C71}"/>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4" name="Freeform 16">
                <a:extLst>
                  <a:ext uri="{FF2B5EF4-FFF2-40B4-BE49-F238E27FC236}">
                    <a16:creationId xmlns:a16="http://schemas.microsoft.com/office/drawing/2014/main" id="{3C489DD6-2B5B-5852-08B8-7CB36B15E3C0}"/>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5" name="Freeform 18">
                <a:extLst>
                  <a:ext uri="{FF2B5EF4-FFF2-40B4-BE49-F238E27FC236}">
                    <a16:creationId xmlns:a16="http://schemas.microsoft.com/office/drawing/2014/main" id="{54C58540-50E5-8EB1-C81E-BB2A236F6B1F}"/>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6" name="Freeform 19">
                <a:extLst>
                  <a:ext uri="{FF2B5EF4-FFF2-40B4-BE49-F238E27FC236}">
                    <a16:creationId xmlns:a16="http://schemas.microsoft.com/office/drawing/2014/main" id="{B55CC6F0-002C-C5AE-63CB-6204C1BCBBA1}"/>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7" name="Freeform 20">
                <a:extLst>
                  <a:ext uri="{FF2B5EF4-FFF2-40B4-BE49-F238E27FC236}">
                    <a16:creationId xmlns:a16="http://schemas.microsoft.com/office/drawing/2014/main" id="{CB8522C1-8D67-901E-F7CA-4EC8AF9D34AB}"/>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8" name="Freeform 21">
                <a:extLst>
                  <a:ext uri="{FF2B5EF4-FFF2-40B4-BE49-F238E27FC236}">
                    <a16:creationId xmlns:a16="http://schemas.microsoft.com/office/drawing/2014/main" id="{2158636C-A5B0-AA46-2AED-BBAB5A5F7F6C}"/>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9" name="Freeform 22">
                <a:extLst>
                  <a:ext uri="{FF2B5EF4-FFF2-40B4-BE49-F238E27FC236}">
                    <a16:creationId xmlns:a16="http://schemas.microsoft.com/office/drawing/2014/main" id="{E86CA5C0-90D9-96C6-9592-F81B825377F4}"/>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0" name="Freeform 23">
                <a:extLst>
                  <a:ext uri="{FF2B5EF4-FFF2-40B4-BE49-F238E27FC236}">
                    <a16:creationId xmlns:a16="http://schemas.microsoft.com/office/drawing/2014/main" id="{B1EC8A44-C3A0-F36A-2212-A01BEDBDB730}"/>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1" name="Freeform 24">
                <a:extLst>
                  <a:ext uri="{FF2B5EF4-FFF2-40B4-BE49-F238E27FC236}">
                    <a16:creationId xmlns:a16="http://schemas.microsoft.com/office/drawing/2014/main" id="{9AA559CA-3170-A22C-4E95-F1EBC1BB324A}"/>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2" name="Freeform 25">
                <a:extLst>
                  <a:ext uri="{FF2B5EF4-FFF2-40B4-BE49-F238E27FC236}">
                    <a16:creationId xmlns:a16="http://schemas.microsoft.com/office/drawing/2014/main" id="{1109C9B1-E779-CD39-EA66-09654C6A2DB9}"/>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3" name="Freeform 26">
                <a:extLst>
                  <a:ext uri="{FF2B5EF4-FFF2-40B4-BE49-F238E27FC236}">
                    <a16:creationId xmlns:a16="http://schemas.microsoft.com/office/drawing/2014/main" id="{8BE11C79-5D6C-3AC6-A92E-130E5FF3C9D1}"/>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4" name="Freeform 27">
                <a:extLst>
                  <a:ext uri="{FF2B5EF4-FFF2-40B4-BE49-F238E27FC236}">
                    <a16:creationId xmlns:a16="http://schemas.microsoft.com/office/drawing/2014/main" id="{79610654-CA69-6CD7-C5E8-2C191495E61E}"/>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5" name="Freeform 28">
                <a:extLst>
                  <a:ext uri="{FF2B5EF4-FFF2-40B4-BE49-F238E27FC236}">
                    <a16:creationId xmlns:a16="http://schemas.microsoft.com/office/drawing/2014/main" id="{87031644-2982-3ADB-6ADA-39A9C9A76BC4}"/>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6" name="Freeform 29">
                <a:extLst>
                  <a:ext uri="{FF2B5EF4-FFF2-40B4-BE49-F238E27FC236}">
                    <a16:creationId xmlns:a16="http://schemas.microsoft.com/office/drawing/2014/main" id="{B51B3EF0-7739-52DB-48EC-B322B30BC7EC}"/>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7" name="Freeform 30">
                <a:extLst>
                  <a:ext uri="{FF2B5EF4-FFF2-40B4-BE49-F238E27FC236}">
                    <a16:creationId xmlns:a16="http://schemas.microsoft.com/office/drawing/2014/main" id="{1AB1DC1A-8EC2-BF5C-5679-7F325715BCC8}"/>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8" name="Freeform 31">
                <a:extLst>
                  <a:ext uri="{FF2B5EF4-FFF2-40B4-BE49-F238E27FC236}">
                    <a16:creationId xmlns:a16="http://schemas.microsoft.com/office/drawing/2014/main" id="{C3204E16-C947-695C-2300-F2D55E02F7AC}"/>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9" name="Freeform 32">
                <a:extLst>
                  <a:ext uri="{FF2B5EF4-FFF2-40B4-BE49-F238E27FC236}">
                    <a16:creationId xmlns:a16="http://schemas.microsoft.com/office/drawing/2014/main" id="{BD30470F-324F-2D27-852E-E640710783E5}"/>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0" name="Freeform 33">
                <a:extLst>
                  <a:ext uri="{FF2B5EF4-FFF2-40B4-BE49-F238E27FC236}">
                    <a16:creationId xmlns:a16="http://schemas.microsoft.com/office/drawing/2014/main" id="{4795D283-E700-226C-590A-09B5CADF4108}"/>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03" name="Group 202">
              <a:extLst>
                <a:ext uri="{FF2B5EF4-FFF2-40B4-BE49-F238E27FC236}">
                  <a16:creationId xmlns:a16="http://schemas.microsoft.com/office/drawing/2014/main" id="{5DE7B11C-0F51-13BC-B42C-540C4027E248}"/>
                </a:ext>
              </a:extLst>
            </p:cNvPr>
            <p:cNvGrpSpPr/>
            <p:nvPr/>
          </p:nvGrpSpPr>
          <p:grpSpPr>
            <a:xfrm>
              <a:off x="3983525" y="2413061"/>
              <a:ext cx="2017780" cy="1278261"/>
              <a:chOff x="3983525" y="2114304"/>
              <a:chExt cx="2017780" cy="1278261"/>
            </a:xfrm>
          </p:grpSpPr>
          <p:grpSp>
            <p:nvGrpSpPr>
              <p:cNvPr id="204" name="Group 203">
                <a:extLst>
                  <a:ext uri="{FF2B5EF4-FFF2-40B4-BE49-F238E27FC236}">
                    <a16:creationId xmlns:a16="http://schemas.microsoft.com/office/drawing/2014/main" id="{B564220D-9C0E-0F2D-994E-1F8C2253245E}"/>
                  </a:ext>
                </a:extLst>
              </p:cNvPr>
              <p:cNvGrpSpPr/>
              <p:nvPr/>
            </p:nvGrpSpPr>
            <p:grpSpPr>
              <a:xfrm>
                <a:off x="3983525" y="2114304"/>
                <a:ext cx="1046780" cy="1079180"/>
                <a:chOff x="3257550" y="1696604"/>
                <a:chExt cx="1552575" cy="1600633"/>
              </a:xfrm>
            </p:grpSpPr>
            <p:grpSp>
              <p:nvGrpSpPr>
                <p:cNvPr id="211" name="Group 210">
                  <a:extLst>
                    <a:ext uri="{FF2B5EF4-FFF2-40B4-BE49-F238E27FC236}">
                      <a16:creationId xmlns:a16="http://schemas.microsoft.com/office/drawing/2014/main" id="{0DA908F8-02A5-B9D5-E061-AD4B50378A31}"/>
                    </a:ext>
                  </a:extLst>
                </p:cNvPr>
                <p:cNvGrpSpPr/>
                <p:nvPr/>
              </p:nvGrpSpPr>
              <p:grpSpPr>
                <a:xfrm>
                  <a:off x="3257550" y="1696604"/>
                  <a:ext cx="1552575" cy="1600633"/>
                  <a:chOff x="-4826000" y="1782763"/>
                  <a:chExt cx="3179763" cy="3278188"/>
                </a:xfrm>
                <a:solidFill>
                  <a:srgbClr val="D59325"/>
                </a:solidFill>
              </p:grpSpPr>
              <p:sp>
                <p:nvSpPr>
                  <p:cNvPr id="213" name="Freeform 6">
                    <a:extLst>
                      <a:ext uri="{FF2B5EF4-FFF2-40B4-BE49-F238E27FC236}">
                        <a16:creationId xmlns:a16="http://schemas.microsoft.com/office/drawing/2014/main" id="{E063E3BE-8EE7-9229-7F51-1FBBCE9136B1}"/>
                      </a:ext>
                    </a:extLst>
                  </p:cNvPr>
                  <p:cNvSpPr>
                    <a:spLocks noEditPoints="1"/>
                  </p:cNvSpPr>
                  <p:nvPr/>
                </p:nvSpPr>
                <p:spPr bwMode="auto">
                  <a:xfrm>
                    <a:off x="-4826000" y="1782763"/>
                    <a:ext cx="3179763" cy="3278188"/>
                  </a:xfrm>
                  <a:custGeom>
                    <a:avLst/>
                    <a:gdLst>
                      <a:gd name="T0" fmla="*/ 662 w 843"/>
                      <a:gd name="T1" fmla="*/ 815 h 869"/>
                      <a:gd name="T2" fmla="*/ 753 w 843"/>
                      <a:gd name="T3" fmla="*/ 830 h 869"/>
                      <a:gd name="T4" fmla="*/ 725 w 843"/>
                      <a:gd name="T5" fmla="*/ 853 h 869"/>
                      <a:gd name="T6" fmla="*/ 503 w 843"/>
                      <a:gd name="T7" fmla="*/ 832 h 869"/>
                      <a:gd name="T8" fmla="*/ 387 w 843"/>
                      <a:gd name="T9" fmla="*/ 833 h 869"/>
                      <a:gd name="T10" fmla="*/ 96 w 843"/>
                      <a:gd name="T11" fmla="*/ 670 h 869"/>
                      <a:gd name="T12" fmla="*/ 70 w 843"/>
                      <a:gd name="T13" fmla="*/ 213 h 869"/>
                      <a:gd name="T14" fmla="*/ 366 w 843"/>
                      <a:gd name="T15" fmla="*/ 13 h 869"/>
                      <a:gd name="T16" fmla="*/ 802 w 843"/>
                      <a:gd name="T17" fmla="*/ 251 h 869"/>
                      <a:gd name="T18" fmla="*/ 706 w 843"/>
                      <a:gd name="T19" fmla="*/ 726 h 869"/>
                      <a:gd name="T20" fmla="*/ 612 w 843"/>
                      <a:gd name="T21" fmla="*/ 792 h 869"/>
                      <a:gd name="T22" fmla="*/ 471 w 843"/>
                      <a:gd name="T23" fmla="*/ 402 h 869"/>
                      <a:gd name="T24" fmla="*/ 717 w 843"/>
                      <a:gd name="T25" fmla="*/ 369 h 869"/>
                      <a:gd name="T26" fmla="*/ 663 w 843"/>
                      <a:gd name="T27" fmla="*/ 290 h 869"/>
                      <a:gd name="T28" fmla="*/ 185 w 843"/>
                      <a:gd name="T29" fmla="*/ 290 h 869"/>
                      <a:gd name="T30" fmla="*/ 190 w 843"/>
                      <a:gd name="T31" fmla="*/ 402 h 869"/>
                      <a:gd name="T32" fmla="*/ 307 w 843"/>
                      <a:gd name="T33" fmla="*/ 578 h 869"/>
                      <a:gd name="T34" fmla="*/ 432 w 843"/>
                      <a:gd name="T35" fmla="*/ 578 h 869"/>
                      <a:gd name="T36" fmla="*/ 477 w 843"/>
                      <a:gd name="T37" fmla="*/ 499 h 869"/>
                      <a:gd name="T38" fmla="*/ 375 w 843"/>
                      <a:gd name="T39" fmla="*/ 466 h 869"/>
                      <a:gd name="T40" fmla="*/ 138 w 843"/>
                      <a:gd name="T41" fmla="*/ 496 h 869"/>
                      <a:gd name="T42" fmla="*/ 191 w 843"/>
                      <a:gd name="T43" fmla="*/ 579 h 869"/>
                      <a:gd name="T44" fmla="*/ 619 w 843"/>
                      <a:gd name="T45" fmla="*/ 578 h 869"/>
                      <a:gd name="T46" fmla="*/ 662 w 843"/>
                      <a:gd name="T47" fmla="*/ 578 h 869"/>
                      <a:gd name="T48" fmla="*/ 721 w 843"/>
                      <a:gd name="T49" fmla="*/ 513 h 869"/>
                      <a:gd name="T50" fmla="*/ 570 w 843"/>
                      <a:gd name="T51" fmla="*/ 466 h 869"/>
                      <a:gd name="T52" fmla="*/ 569 w 843"/>
                      <a:gd name="T53" fmla="*/ 578 h 869"/>
                      <a:gd name="T54" fmla="*/ 392 w 843"/>
                      <a:gd name="T55" fmla="*/ 71 h 869"/>
                      <a:gd name="T56" fmla="*/ 329 w 843"/>
                      <a:gd name="T57" fmla="*/ 80 h 869"/>
                      <a:gd name="T58" fmla="*/ 118 w 843"/>
                      <a:gd name="T59" fmla="*/ 238 h 869"/>
                      <a:gd name="T60" fmla="*/ 111 w 843"/>
                      <a:gd name="T61" fmla="*/ 272 h 869"/>
                      <a:gd name="T62" fmla="*/ 124 w 843"/>
                      <a:gd name="T63" fmla="*/ 261 h 869"/>
                      <a:gd name="T64" fmla="*/ 273 w 843"/>
                      <a:gd name="T65" fmla="*/ 115 h 869"/>
                      <a:gd name="T66" fmla="*/ 402 w 843"/>
                      <a:gd name="T67" fmla="*/ 86 h 869"/>
                      <a:gd name="T68" fmla="*/ 402 w 843"/>
                      <a:gd name="T69" fmla="*/ 71 h 869"/>
                      <a:gd name="T70" fmla="*/ 79 w 843"/>
                      <a:gd name="T71" fmla="*/ 350 h 869"/>
                      <a:gd name="T72" fmla="*/ 94 w 843"/>
                      <a:gd name="T73" fmla="*/ 353 h 869"/>
                      <a:gd name="T74" fmla="*/ 105 w 843"/>
                      <a:gd name="T75" fmla="*/ 307 h 869"/>
                      <a:gd name="T76" fmla="*/ 91 w 843"/>
                      <a:gd name="T77" fmla="*/ 302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3" h="869">
                        <a:moveTo>
                          <a:pt x="612" y="792"/>
                        </a:moveTo>
                        <a:cubicBezTo>
                          <a:pt x="628" y="802"/>
                          <a:pt x="645" y="809"/>
                          <a:pt x="662" y="815"/>
                        </a:cubicBezTo>
                        <a:cubicBezTo>
                          <a:pt x="689" y="824"/>
                          <a:pt x="717" y="828"/>
                          <a:pt x="746" y="828"/>
                        </a:cubicBezTo>
                        <a:cubicBezTo>
                          <a:pt x="748" y="828"/>
                          <a:pt x="751" y="829"/>
                          <a:pt x="753" y="830"/>
                        </a:cubicBezTo>
                        <a:cubicBezTo>
                          <a:pt x="758" y="834"/>
                          <a:pt x="757" y="841"/>
                          <a:pt x="750" y="844"/>
                        </a:cubicBezTo>
                        <a:cubicBezTo>
                          <a:pt x="742" y="847"/>
                          <a:pt x="733" y="850"/>
                          <a:pt x="725" y="853"/>
                        </a:cubicBezTo>
                        <a:cubicBezTo>
                          <a:pt x="683" y="866"/>
                          <a:pt x="641" y="869"/>
                          <a:pt x="598" y="863"/>
                        </a:cubicBezTo>
                        <a:cubicBezTo>
                          <a:pt x="564" y="859"/>
                          <a:pt x="533" y="848"/>
                          <a:pt x="503" y="832"/>
                        </a:cubicBezTo>
                        <a:cubicBezTo>
                          <a:pt x="499" y="830"/>
                          <a:pt x="494" y="829"/>
                          <a:pt x="489" y="830"/>
                        </a:cubicBezTo>
                        <a:cubicBezTo>
                          <a:pt x="456" y="836"/>
                          <a:pt x="421" y="836"/>
                          <a:pt x="387" y="833"/>
                        </a:cubicBezTo>
                        <a:cubicBezTo>
                          <a:pt x="338" y="828"/>
                          <a:pt x="291" y="815"/>
                          <a:pt x="246" y="793"/>
                        </a:cubicBezTo>
                        <a:cubicBezTo>
                          <a:pt x="186" y="764"/>
                          <a:pt x="136" y="723"/>
                          <a:pt x="96" y="670"/>
                        </a:cubicBezTo>
                        <a:cubicBezTo>
                          <a:pt x="60" y="622"/>
                          <a:pt x="35" y="568"/>
                          <a:pt x="22" y="509"/>
                        </a:cubicBezTo>
                        <a:cubicBezTo>
                          <a:pt x="0" y="405"/>
                          <a:pt x="16" y="306"/>
                          <a:pt x="70" y="213"/>
                        </a:cubicBezTo>
                        <a:cubicBezTo>
                          <a:pt x="106" y="151"/>
                          <a:pt x="156" y="102"/>
                          <a:pt x="218" y="65"/>
                        </a:cubicBezTo>
                        <a:cubicBezTo>
                          <a:pt x="264" y="38"/>
                          <a:pt x="313" y="21"/>
                          <a:pt x="366" y="13"/>
                        </a:cubicBezTo>
                        <a:cubicBezTo>
                          <a:pt x="460" y="0"/>
                          <a:pt x="549" y="16"/>
                          <a:pt x="632" y="64"/>
                        </a:cubicBezTo>
                        <a:cubicBezTo>
                          <a:pt x="709" y="108"/>
                          <a:pt x="765" y="171"/>
                          <a:pt x="802" y="251"/>
                        </a:cubicBezTo>
                        <a:cubicBezTo>
                          <a:pt x="831" y="313"/>
                          <a:pt x="843" y="378"/>
                          <a:pt x="839" y="446"/>
                        </a:cubicBezTo>
                        <a:cubicBezTo>
                          <a:pt x="832" y="557"/>
                          <a:pt x="787" y="650"/>
                          <a:pt x="706" y="726"/>
                        </a:cubicBezTo>
                        <a:cubicBezTo>
                          <a:pt x="680" y="751"/>
                          <a:pt x="650" y="772"/>
                          <a:pt x="618" y="788"/>
                        </a:cubicBezTo>
                        <a:cubicBezTo>
                          <a:pt x="616" y="789"/>
                          <a:pt x="614" y="790"/>
                          <a:pt x="612" y="792"/>
                        </a:cubicBezTo>
                        <a:close/>
                        <a:moveTo>
                          <a:pt x="427" y="402"/>
                        </a:moveTo>
                        <a:cubicBezTo>
                          <a:pt x="442" y="402"/>
                          <a:pt x="456" y="402"/>
                          <a:pt x="471" y="402"/>
                        </a:cubicBezTo>
                        <a:cubicBezTo>
                          <a:pt x="537" y="402"/>
                          <a:pt x="603" y="402"/>
                          <a:pt x="668" y="402"/>
                        </a:cubicBezTo>
                        <a:cubicBezTo>
                          <a:pt x="691" y="402"/>
                          <a:pt x="707" y="390"/>
                          <a:pt x="717" y="369"/>
                        </a:cubicBezTo>
                        <a:cubicBezTo>
                          <a:pt x="725" y="350"/>
                          <a:pt x="723" y="330"/>
                          <a:pt x="710" y="313"/>
                        </a:cubicBezTo>
                        <a:cubicBezTo>
                          <a:pt x="699" y="297"/>
                          <a:pt x="682" y="290"/>
                          <a:pt x="663" y="290"/>
                        </a:cubicBezTo>
                        <a:cubicBezTo>
                          <a:pt x="505" y="290"/>
                          <a:pt x="348" y="290"/>
                          <a:pt x="190" y="290"/>
                        </a:cubicBezTo>
                        <a:cubicBezTo>
                          <a:pt x="189" y="290"/>
                          <a:pt x="187" y="290"/>
                          <a:pt x="185" y="290"/>
                        </a:cubicBezTo>
                        <a:cubicBezTo>
                          <a:pt x="147" y="291"/>
                          <a:pt x="122" y="330"/>
                          <a:pt x="135" y="365"/>
                        </a:cubicBezTo>
                        <a:cubicBezTo>
                          <a:pt x="143" y="386"/>
                          <a:pt x="164" y="402"/>
                          <a:pt x="190" y="402"/>
                        </a:cubicBezTo>
                        <a:cubicBezTo>
                          <a:pt x="269" y="402"/>
                          <a:pt x="348" y="402"/>
                          <a:pt x="427" y="402"/>
                        </a:cubicBezTo>
                        <a:close/>
                        <a:moveTo>
                          <a:pt x="307" y="578"/>
                        </a:moveTo>
                        <a:cubicBezTo>
                          <a:pt x="327" y="578"/>
                          <a:pt x="346" y="579"/>
                          <a:pt x="366" y="578"/>
                        </a:cubicBezTo>
                        <a:cubicBezTo>
                          <a:pt x="388" y="578"/>
                          <a:pt x="410" y="579"/>
                          <a:pt x="432" y="578"/>
                        </a:cubicBezTo>
                        <a:cubicBezTo>
                          <a:pt x="448" y="577"/>
                          <a:pt x="461" y="570"/>
                          <a:pt x="471" y="557"/>
                        </a:cubicBezTo>
                        <a:cubicBezTo>
                          <a:pt x="484" y="539"/>
                          <a:pt x="486" y="519"/>
                          <a:pt x="477" y="499"/>
                        </a:cubicBezTo>
                        <a:cubicBezTo>
                          <a:pt x="468" y="478"/>
                          <a:pt x="450" y="467"/>
                          <a:pt x="427" y="466"/>
                        </a:cubicBezTo>
                        <a:cubicBezTo>
                          <a:pt x="409" y="466"/>
                          <a:pt x="392" y="466"/>
                          <a:pt x="375" y="466"/>
                        </a:cubicBezTo>
                        <a:cubicBezTo>
                          <a:pt x="312" y="466"/>
                          <a:pt x="249" y="466"/>
                          <a:pt x="186" y="466"/>
                        </a:cubicBezTo>
                        <a:cubicBezTo>
                          <a:pt x="165" y="466"/>
                          <a:pt x="148" y="477"/>
                          <a:pt x="138" y="496"/>
                        </a:cubicBezTo>
                        <a:cubicBezTo>
                          <a:pt x="128" y="516"/>
                          <a:pt x="129" y="536"/>
                          <a:pt x="141" y="554"/>
                        </a:cubicBezTo>
                        <a:cubicBezTo>
                          <a:pt x="153" y="571"/>
                          <a:pt x="170" y="579"/>
                          <a:pt x="191" y="579"/>
                        </a:cubicBezTo>
                        <a:cubicBezTo>
                          <a:pt x="230" y="578"/>
                          <a:pt x="269" y="578"/>
                          <a:pt x="307" y="578"/>
                        </a:cubicBezTo>
                        <a:close/>
                        <a:moveTo>
                          <a:pt x="619" y="578"/>
                        </a:moveTo>
                        <a:cubicBezTo>
                          <a:pt x="619" y="578"/>
                          <a:pt x="619" y="578"/>
                          <a:pt x="619" y="578"/>
                        </a:cubicBezTo>
                        <a:cubicBezTo>
                          <a:pt x="633" y="578"/>
                          <a:pt x="648" y="579"/>
                          <a:pt x="662" y="578"/>
                        </a:cubicBezTo>
                        <a:cubicBezTo>
                          <a:pt x="669" y="578"/>
                          <a:pt x="677" y="578"/>
                          <a:pt x="683" y="576"/>
                        </a:cubicBezTo>
                        <a:cubicBezTo>
                          <a:pt x="710" y="567"/>
                          <a:pt x="725" y="541"/>
                          <a:pt x="721" y="513"/>
                        </a:cubicBezTo>
                        <a:cubicBezTo>
                          <a:pt x="717" y="487"/>
                          <a:pt x="694" y="467"/>
                          <a:pt x="667" y="466"/>
                        </a:cubicBezTo>
                        <a:cubicBezTo>
                          <a:pt x="635" y="466"/>
                          <a:pt x="603" y="466"/>
                          <a:pt x="570" y="466"/>
                        </a:cubicBezTo>
                        <a:cubicBezTo>
                          <a:pt x="540" y="467"/>
                          <a:pt x="516" y="491"/>
                          <a:pt x="516" y="521"/>
                        </a:cubicBezTo>
                        <a:cubicBezTo>
                          <a:pt x="515" y="551"/>
                          <a:pt x="538" y="577"/>
                          <a:pt x="569" y="578"/>
                        </a:cubicBezTo>
                        <a:cubicBezTo>
                          <a:pt x="585" y="579"/>
                          <a:pt x="602" y="578"/>
                          <a:pt x="619" y="578"/>
                        </a:cubicBezTo>
                        <a:close/>
                        <a:moveTo>
                          <a:pt x="392" y="71"/>
                        </a:moveTo>
                        <a:cubicBezTo>
                          <a:pt x="392" y="71"/>
                          <a:pt x="392" y="70"/>
                          <a:pt x="392" y="70"/>
                        </a:cubicBezTo>
                        <a:cubicBezTo>
                          <a:pt x="371" y="73"/>
                          <a:pt x="350" y="75"/>
                          <a:pt x="329" y="80"/>
                        </a:cubicBezTo>
                        <a:cubicBezTo>
                          <a:pt x="284" y="90"/>
                          <a:pt x="243" y="110"/>
                          <a:pt x="207" y="137"/>
                        </a:cubicBezTo>
                        <a:cubicBezTo>
                          <a:pt x="170" y="165"/>
                          <a:pt x="141" y="198"/>
                          <a:pt x="118" y="238"/>
                        </a:cubicBezTo>
                        <a:cubicBezTo>
                          <a:pt x="114" y="245"/>
                          <a:pt x="110" y="253"/>
                          <a:pt x="106" y="261"/>
                        </a:cubicBezTo>
                        <a:cubicBezTo>
                          <a:pt x="104" y="265"/>
                          <a:pt x="106" y="271"/>
                          <a:pt x="111" y="272"/>
                        </a:cubicBezTo>
                        <a:cubicBezTo>
                          <a:pt x="115" y="274"/>
                          <a:pt x="118" y="271"/>
                          <a:pt x="120" y="267"/>
                        </a:cubicBezTo>
                        <a:cubicBezTo>
                          <a:pt x="122" y="265"/>
                          <a:pt x="123" y="263"/>
                          <a:pt x="124" y="261"/>
                        </a:cubicBezTo>
                        <a:cubicBezTo>
                          <a:pt x="135" y="244"/>
                          <a:pt x="144" y="225"/>
                          <a:pt x="156" y="209"/>
                        </a:cubicBezTo>
                        <a:cubicBezTo>
                          <a:pt x="187" y="168"/>
                          <a:pt x="226" y="137"/>
                          <a:pt x="273" y="115"/>
                        </a:cubicBezTo>
                        <a:cubicBezTo>
                          <a:pt x="303" y="102"/>
                          <a:pt x="334" y="92"/>
                          <a:pt x="366" y="89"/>
                        </a:cubicBezTo>
                        <a:cubicBezTo>
                          <a:pt x="378" y="87"/>
                          <a:pt x="390" y="87"/>
                          <a:pt x="402" y="86"/>
                        </a:cubicBezTo>
                        <a:cubicBezTo>
                          <a:pt x="409" y="86"/>
                          <a:pt x="413" y="83"/>
                          <a:pt x="413" y="78"/>
                        </a:cubicBezTo>
                        <a:cubicBezTo>
                          <a:pt x="413" y="73"/>
                          <a:pt x="409" y="70"/>
                          <a:pt x="402" y="71"/>
                        </a:cubicBezTo>
                        <a:cubicBezTo>
                          <a:pt x="399" y="71"/>
                          <a:pt x="395" y="71"/>
                          <a:pt x="392" y="71"/>
                        </a:cubicBezTo>
                        <a:close/>
                        <a:moveTo>
                          <a:pt x="79" y="350"/>
                        </a:moveTo>
                        <a:cubicBezTo>
                          <a:pt x="79" y="355"/>
                          <a:pt x="82" y="359"/>
                          <a:pt x="86" y="359"/>
                        </a:cubicBezTo>
                        <a:cubicBezTo>
                          <a:pt x="91" y="360"/>
                          <a:pt x="93" y="357"/>
                          <a:pt x="94" y="353"/>
                        </a:cubicBezTo>
                        <a:cubicBezTo>
                          <a:pt x="96" y="347"/>
                          <a:pt x="96" y="341"/>
                          <a:pt x="98" y="336"/>
                        </a:cubicBezTo>
                        <a:cubicBezTo>
                          <a:pt x="100" y="326"/>
                          <a:pt x="103" y="317"/>
                          <a:pt x="105" y="307"/>
                        </a:cubicBezTo>
                        <a:cubicBezTo>
                          <a:pt x="106" y="302"/>
                          <a:pt x="104" y="298"/>
                          <a:pt x="100" y="297"/>
                        </a:cubicBezTo>
                        <a:cubicBezTo>
                          <a:pt x="95" y="295"/>
                          <a:pt x="92" y="298"/>
                          <a:pt x="91" y="302"/>
                        </a:cubicBezTo>
                        <a:cubicBezTo>
                          <a:pt x="87" y="318"/>
                          <a:pt x="83" y="334"/>
                          <a:pt x="79" y="350"/>
                        </a:cubicBezTo>
                        <a:close/>
                      </a:path>
                    </a:pathLst>
                  </a:custGeom>
                  <a:solidFill>
                    <a:schemeClr val="accent2">
                      <a:lumMod val="75000"/>
                    </a:schemeClr>
                  </a:solidFill>
                  <a:ln w="25400">
                    <a:solidFill>
                      <a:schemeClr val="accent1"/>
                    </a:solidFill>
                    <a:round/>
                    <a:headEnd/>
                    <a:tailEnd/>
                  </a:ln>
                </p:spPr>
                <p:txBody>
                  <a:bodyPr vert="horz" wrap="square" lIns="91440" tIns="45720" rIns="91440" bIns="45720" numCol="1" anchor="t" anchorCtr="0" compatLnSpc="1">
                    <a:prstTxWarp prst="textNoShape">
                      <a:avLst/>
                    </a:prstTxWarp>
                  </a:bodyPr>
                  <a:lstStyle/>
                  <a:p>
                    <a:pPr>
                      <a:lnSpc>
                        <a:spcPts val="1000"/>
                      </a:lnSpc>
                    </a:pPr>
                    <a:endParaRPr lang="en-US" sz="900" dirty="0"/>
                  </a:p>
                </p:txBody>
              </p:sp>
              <p:sp>
                <p:nvSpPr>
                  <p:cNvPr id="214" name="Rounded Rectangle 17">
                    <a:extLst>
                      <a:ext uri="{FF2B5EF4-FFF2-40B4-BE49-F238E27FC236}">
                        <a16:creationId xmlns:a16="http://schemas.microsoft.com/office/drawing/2014/main" id="{083374B3-DEE2-5969-6512-EA2A069601B6}"/>
                      </a:ext>
                    </a:extLst>
                  </p:cNvPr>
                  <p:cNvSpPr/>
                  <p:nvPr/>
                </p:nvSpPr>
                <p:spPr bwMode="auto">
                  <a:xfrm>
                    <a:off x="-4377447" y="2811295"/>
                    <a:ext cx="2324910" cy="1344784"/>
                  </a:xfrm>
                  <a:prstGeom prst="roundRect">
                    <a:avLst/>
                  </a:prstGeom>
                  <a:solidFill>
                    <a:schemeClr val="accent2">
                      <a:lumMod val="75000"/>
                    </a:schemeClr>
                  </a:solidFill>
                  <a:ln w="6350" cap="flat">
                    <a:noFill/>
                    <a:prstDash val="solid"/>
                    <a:round/>
                    <a:headEnd/>
                    <a:tailEnd/>
                  </a:ln>
                </p:spPr>
                <p:txBody>
                  <a:bodyPr vert="horz" wrap="square" lIns="91440" tIns="45720" rIns="91440" bIns="45720" numCol="1" rtlCol="0" anchor="t" anchorCtr="0" compatLnSpc="1">
                    <a:prstTxWarp prst="textNoShape">
                      <a:avLst/>
                    </a:prstTxWarp>
                  </a:bodyPr>
                  <a:lstStyle/>
                  <a:p>
                    <a:pPr algn="ctr">
                      <a:lnSpc>
                        <a:spcPts val="1000"/>
                      </a:lnSpc>
                    </a:pPr>
                    <a:endParaRPr lang="en-US" sz="900" dirty="0"/>
                  </a:p>
                </p:txBody>
              </p:sp>
            </p:grpSp>
            <p:sp>
              <p:nvSpPr>
                <p:cNvPr id="212" name="Rectangle 211">
                  <a:extLst>
                    <a:ext uri="{FF2B5EF4-FFF2-40B4-BE49-F238E27FC236}">
                      <a16:creationId xmlns:a16="http://schemas.microsoft.com/office/drawing/2014/main" id="{1740BFEC-F47D-35A8-D56B-7C887CF55680}"/>
                    </a:ext>
                  </a:extLst>
                </p:cNvPr>
                <p:cNvSpPr/>
                <p:nvPr/>
              </p:nvSpPr>
              <p:spPr>
                <a:xfrm>
                  <a:off x="3557588" y="2095502"/>
                  <a:ext cx="952500" cy="789010"/>
                </a:xfrm>
                <a:prstGeom prst="rect">
                  <a:avLst/>
                </a:prstGeom>
                <a:solidFill>
                  <a:schemeClr val="accent2">
                    <a:lumMod val="75000"/>
                  </a:schemeClr>
                </a:solidFill>
              </p:spPr>
              <p:txBody>
                <a:bodyPr wrap="none" lIns="0" tIns="0" rIns="0" bIns="0" anchor="ctr" anchorCtr="0">
                  <a:noAutofit/>
                </a:bodyPr>
                <a:lstStyle/>
                <a:p>
                  <a:pPr algn="ctr">
                    <a:lnSpc>
                      <a:spcPts val="1000"/>
                    </a:lnSpc>
                  </a:pPr>
                  <a:r>
                    <a:rPr lang="en-US" sz="900" b="1" i="1" dirty="0">
                      <a:solidFill>
                        <a:schemeClr val="bg2"/>
                      </a:solidFill>
                    </a:rPr>
                    <a:t>Do you have</a:t>
                  </a:r>
                  <a:br>
                    <a:rPr lang="en-US" sz="900" b="1" i="1" dirty="0">
                      <a:solidFill>
                        <a:schemeClr val="bg2"/>
                      </a:solidFill>
                    </a:rPr>
                  </a:br>
                  <a:r>
                    <a:rPr lang="en-US" sz="900" b="1" i="1" dirty="0">
                      <a:solidFill>
                        <a:schemeClr val="bg2"/>
                      </a:solidFill>
                    </a:rPr>
                    <a:t>difficulties</a:t>
                  </a:r>
                  <a:br>
                    <a:rPr lang="en-US" sz="900" b="1" i="1" dirty="0">
                      <a:solidFill>
                        <a:schemeClr val="bg2"/>
                      </a:solidFill>
                    </a:rPr>
                  </a:br>
                  <a:r>
                    <a:rPr lang="en-US" sz="900" b="1" i="1" dirty="0">
                      <a:solidFill>
                        <a:schemeClr val="bg2"/>
                      </a:solidFill>
                    </a:rPr>
                    <a:t> walking?</a:t>
                  </a:r>
                </a:p>
              </p:txBody>
            </p:sp>
          </p:grpSp>
          <p:grpSp>
            <p:nvGrpSpPr>
              <p:cNvPr id="205" name="Group 204">
                <a:extLst>
                  <a:ext uri="{FF2B5EF4-FFF2-40B4-BE49-F238E27FC236}">
                    <a16:creationId xmlns:a16="http://schemas.microsoft.com/office/drawing/2014/main" id="{25FA6B24-2F3D-A2ED-DFA8-0F10677C9C9C}"/>
                  </a:ext>
                </a:extLst>
              </p:cNvPr>
              <p:cNvGrpSpPr/>
              <p:nvPr/>
            </p:nvGrpSpPr>
            <p:grpSpPr>
              <a:xfrm flipH="1">
                <a:off x="4953241" y="2313385"/>
                <a:ext cx="1048064" cy="1079180"/>
                <a:chOff x="-4826000" y="1782763"/>
                <a:chExt cx="3179763" cy="3278188"/>
              </a:xfrm>
            </p:grpSpPr>
            <p:sp>
              <p:nvSpPr>
                <p:cNvPr id="209" name="Freeform 6">
                  <a:extLst>
                    <a:ext uri="{FF2B5EF4-FFF2-40B4-BE49-F238E27FC236}">
                      <a16:creationId xmlns:a16="http://schemas.microsoft.com/office/drawing/2014/main" id="{A6A0024E-5DC9-C5B3-B7A7-FF6A4F80911C}"/>
                    </a:ext>
                  </a:extLst>
                </p:cNvPr>
                <p:cNvSpPr>
                  <a:spLocks noEditPoints="1"/>
                </p:cNvSpPr>
                <p:nvPr/>
              </p:nvSpPr>
              <p:spPr bwMode="auto">
                <a:xfrm>
                  <a:off x="-4826000" y="1782763"/>
                  <a:ext cx="3179763" cy="3278188"/>
                </a:xfrm>
                <a:custGeom>
                  <a:avLst/>
                  <a:gdLst>
                    <a:gd name="T0" fmla="*/ 662 w 843"/>
                    <a:gd name="T1" fmla="*/ 815 h 869"/>
                    <a:gd name="T2" fmla="*/ 753 w 843"/>
                    <a:gd name="T3" fmla="*/ 830 h 869"/>
                    <a:gd name="T4" fmla="*/ 725 w 843"/>
                    <a:gd name="T5" fmla="*/ 853 h 869"/>
                    <a:gd name="T6" fmla="*/ 503 w 843"/>
                    <a:gd name="T7" fmla="*/ 832 h 869"/>
                    <a:gd name="T8" fmla="*/ 387 w 843"/>
                    <a:gd name="T9" fmla="*/ 833 h 869"/>
                    <a:gd name="T10" fmla="*/ 96 w 843"/>
                    <a:gd name="T11" fmla="*/ 670 h 869"/>
                    <a:gd name="T12" fmla="*/ 70 w 843"/>
                    <a:gd name="T13" fmla="*/ 213 h 869"/>
                    <a:gd name="T14" fmla="*/ 366 w 843"/>
                    <a:gd name="T15" fmla="*/ 13 h 869"/>
                    <a:gd name="T16" fmla="*/ 802 w 843"/>
                    <a:gd name="T17" fmla="*/ 251 h 869"/>
                    <a:gd name="T18" fmla="*/ 706 w 843"/>
                    <a:gd name="T19" fmla="*/ 726 h 869"/>
                    <a:gd name="T20" fmla="*/ 612 w 843"/>
                    <a:gd name="T21" fmla="*/ 792 h 869"/>
                    <a:gd name="T22" fmla="*/ 471 w 843"/>
                    <a:gd name="T23" fmla="*/ 402 h 869"/>
                    <a:gd name="T24" fmla="*/ 717 w 843"/>
                    <a:gd name="T25" fmla="*/ 369 h 869"/>
                    <a:gd name="T26" fmla="*/ 663 w 843"/>
                    <a:gd name="T27" fmla="*/ 290 h 869"/>
                    <a:gd name="T28" fmla="*/ 185 w 843"/>
                    <a:gd name="T29" fmla="*/ 290 h 869"/>
                    <a:gd name="T30" fmla="*/ 190 w 843"/>
                    <a:gd name="T31" fmla="*/ 402 h 869"/>
                    <a:gd name="T32" fmla="*/ 307 w 843"/>
                    <a:gd name="T33" fmla="*/ 578 h 869"/>
                    <a:gd name="T34" fmla="*/ 432 w 843"/>
                    <a:gd name="T35" fmla="*/ 578 h 869"/>
                    <a:gd name="T36" fmla="*/ 477 w 843"/>
                    <a:gd name="T37" fmla="*/ 499 h 869"/>
                    <a:gd name="T38" fmla="*/ 375 w 843"/>
                    <a:gd name="T39" fmla="*/ 466 h 869"/>
                    <a:gd name="T40" fmla="*/ 138 w 843"/>
                    <a:gd name="T41" fmla="*/ 496 h 869"/>
                    <a:gd name="T42" fmla="*/ 191 w 843"/>
                    <a:gd name="T43" fmla="*/ 579 h 869"/>
                    <a:gd name="T44" fmla="*/ 619 w 843"/>
                    <a:gd name="T45" fmla="*/ 578 h 869"/>
                    <a:gd name="T46" fmla="*/ 662 w 843"/>
                    <a:gd name="T47" fmla="*/ 578 h 869"/>
                    <a:gd name="T48" fmla="*/ 721 w 843"/>
                    <a:gd name="T49" fmla="*/ 513 h 869"/>
                    <a:gd name="T50" fmla="*/ 570 w 843"/>
                    <a:gd name="T51" fmla="*/ 466 h 869"/>
                    <a:gd name="T52" fmla="*/ 569 w 843"/>
                    <a:gd name="T53" fmla="*/ 578 h 869"/>
                    <a:gd name="T54" fmla="*/ 392 w 843"/>
                    <a:gd name="T55" fmla="*/ 71 h 869"/>
                    <a:gd name="T56" fmla="*/ 329 w 843"/>
                    <a:gd name="T57" fmla="*/ 80 h 869"/>
                    <a:gd name="T58" fmla="*/ 118 w 843"/>
                    <a:gd name="T59" fmla="*/ 238 h 869"/>
                    <a:gd name="T60" fmla="*/ 111 w 843"/>
                    <a:gd name="T61" fmla="*/ 272 h 869"/>
                    <a:gd name="T62" fmla="*/ 124 w 843"/>
                    <a:gd name="T63" fmla="*/ 261 h 869"/>
                    <a:gd name="T64" fmla="*/ 273 w 843"/>
                    <a:gd name="T65" fmla="*/ 115 h 869"/>
                    <a:gd name="T66" fmla="*/ 402 w 843"/>
                    <a:gd name="T67" fmla="*/ 86 h 869"/>
                    <a:gd name="T68" fmla="*/ 402 w 843"/>
                    <a:gd name="T69" fmla="*/ 71 h 869"/>
                    <a:gd name="T70" fmla="*/ 79 w 843"/>
                    <a:gd name="T71" fmla="*/ 350 h 869"/>
                    <a:gd name="T72" fmla="*/ 94 w 843"/>
                    <a:gd name="T73" fmla="*/ 353 h 869"/>
                    <a:gd name="T74" fmla="*/ 105 w 843"/>
                    <a:gd name="T75" fmla="*/ 307 h 869"/>
                    <a:gd name="T76" fmla="*/ 91 w 843"/>
                    <a:gd name="T77" fmla="*/ 302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3" h="869">
                      <a:moveTo>
                        <a:pt x="612" y="792"/>
                      </a:moveTo>
                      <a:cubicBezTo>
                        <a:pt x="628" y="802"/>
                        <a:pt x="645" y="809"/>
                        <a:pt x="662" y="815"/>
                      </a:cubicBezTo>
                      <a:cubicBezTo>
                        <a:pt x="689" y="824"/>
                        <a:pt x="717" y="828"/>
                        <a:pt x="746" y="828"/>
                      </a:cubicBezTo>
                      <a:cubicBezTo>
                        <a:pt x="748" y="828"/>
                        <a:pt x="751" y="829"/>
                        <a:pt x="753" y="830"/>
                      </a:cubicBezTo>
                      <a:cubicBezTo>
                        <a:pt x="758" y="834"/>
                        <a:pt x="757" y="841"/>
                        <a:pt x="750" y="844"/>
                      </a:cubicBezTo>
                      <a:cubicBezTo>
                        <a:pt x="742" y="847"/>
                        <a:pt x="733" y="850"/>
                        <a:pt x="725" y="853"/>
                      </a:cubicBezTo>
                      <a:cubicBezTo>
                        <a:pt x="683" y="866"/>
                        <a:pt x="641" y="869"/>
                        <a:pt x="598" y="863"/>
                      </a:cubicBezTo>
                      <a:cubicBezTo>
                        <a:pt x="564" y="859"/>
                        <a:pt x="533" y="848"/>
                        <a:pt x="503" y="832"/>
                      </a:cubicBezTo>
                      <a:cubicBezTo>
                        <a:pt x="499" y="830"/>
                        <a:pt x="494" y="829"/>
                        <a:pt x="489" y="830"/>
                      </a:cubicBezTo>
                      <a:cubicBezTo>
                        <a:pt x="456" y="836"/>
                        <a:pt x="421" y="836"/>
                        <a:pt x="387" y="833"/>
                      </a:cubicBezTo>
                      <a:cubicBezTo>
                        <a:pt x="338" y="828"/>
                        <a:pt x="291" y="815"/>
                        <a:pt x="246" y="793"/>
                      </a:cubicBezTo>
                      <a:cubicBezTo>
                        <a:pt x="186" y="764"/>
                        <a:pt x="136" y="723"/>
                        <a:pt x="96" y="670"/>
                      </a:cubicBezTo>
                      <a:cubicBezTo>
                        <a:pt x="60" y="622"/>
                        <a:pt x="35" y="568"/>
                        <a:pt x="22" y="509"/>
                      </a:cubicBezTo>
                      <a:cubicBezTo>
                        <a:pt x="0" y="405"/>
                        <a:pt x="16" y="306"/>
                        <a:pt x="70" y="213"/>
                      </a:cubicBezTo>
                      <a:cubicBezTo>
                        <a:pt x="106" y="151"/>
                        <a:pt x="156" y="102"/>
                        <a:pt x="218" y="65"/>
                      </a:cubicBezTo>
                      <a:cubicBezTo>
                        <a:pt x="264" y="38"/>
                        <a:pt x="313" y="21"/>
                        <a:pt x="366" y="13"/>
                      </a:cubicBezTo>
                      <a:cubicBezTo>
                        <a:pt x="460" y="0"/>
                        <a:pt x="549" y="16"/>
                        <a:pt x="632" y="64"/>
                      </a:cubicBezTo>
                      <a:cubicBezTo>
                        <a:pt x="709" y="108"/>
                        <a:pt x="765" y="171"/>
                        <a:pt x="802" y="251"/>
                      </a:cubicBezTo>
                      <a:cubicBezTo>
                        <a:pt x="831" y="313"/>
                        <a:pt x="843" y="378"/>
                        <a:pt x="839" y="446"/>
                      </a:cubicBezTo>
                      <a:cubicBezTo>
                        <a:pt x="832" y="557"/>
                        <a:pt x="787" y="650"/>
                        <a:pt x="706" y="726"/>
                      </a:cubicBezTo>
                      <a:cubicBezTo>
                        <a:pt x="680" y="751"/>
                        <a:pt x="650" y="772"/>
                        <a:pt x="618" y="788"/>
                      </a:cubicBezTo>
                      <a:cubicBezTo>
                        <a:pt x="616" y="789"/>
                        <a:pt x="614" y="790"/>
                        <a:pt x="612" y="792"/>
                      </a:cubicBezTo>
                      <a:close/>
                      <a:moveTo>
                        <a:pt x="427" y="402"/>
                      </a:moveTo>
                      <a:cubicBezTo>
                        <a:pt x="442" y="402"/>
                        <a:pt x="456" y="402"/>
                        <a:pt x="471" y="402"/>
                      </a:cubicBezTo>
                      <a:cubicBezTo>
                        <a:pt x="537" y="402"/>
                        <a:pt x="603" y="402"/>
                        <a:pt x="668" y="402"/>
                      </a:cubicBezTo>
                      <a:cubicBezTo>
                        <a:pt x="691" y="402"/>
                        <a:pt x="707" y="390"/>
                        <a:pt x="717" y="369"/>
                      </a:cubicBezTo>
                      <a:cubicBezTo>
                        <a:pt x="725" y="350"/>
                        <a:pt x="723" y="330"/>
                        <a:pt x="710" y="313"/>
                      </a:cubicBezTo>
                      <a:cubicBezTo>
                        <a:pt x="699" y="297"/>
                        <a:pt x="682" y="290"/>
                        <a:pt x="663" y="290"/>
                      </a:cubicBezTo>
                      <a:cubicBezTo>
                        <a:pt x="505" y="290"/>
                        <a:pt x="348" y="290"/>
                        <a:pt x="190" y="290"/>
                      </a:cubicBezTo>
                      <a:cubicBezTo>
                        <a:pt x="189" y="290"/>
                        <a:pt x="187" y="290"/>
                        <a:pt x="185" y="290"/>
                      </a:cubicBezTo>
                      <a:cubicBezTo>
                        <a:pt x="147" y="291"/>
                        <a:pt x="122" y="330"/>
                        <a:pt x="135" y="365"/>
                      </a:cubicBezTo>
                      <a:cubicBezTo>
                        <a:pt x="143" y="386"/>
                        <a:pt x="164" y="402"/>
                        <a:pt x="190" y="402"/>
                      </a:cubicBezTo>
                      <a:cubicBezTo>
                        <a:pt x="269" y="402"/>
                        <a:pt x="348" y="402"/>
                        <a:pt x="427" y="402"/>
                      </a:cubicBezTo>
                      <a:close/>
                      <a:moveTo>
                        <a:pt x="307" y="578"/>
                      </a:moveTo>
                      <a:cubicBezTo>
                        <a:pt x="327" y="578"/>
                        <a:pt x="346" y="579"/>
                        <a:pt x="366" y="578"/>
                      </a:cubicBezTo>
                      <a:cubicBezTo>
                        <a:pt x="388" y="578"/>
                        <a:pt x="410" y="579"/>
                        <a:pt x="432" y="578"/>
                      </a:cubicBezTo>
                      <a:cubicBezTo>
                        <a:pt x="448" y="577"/>
                        <a:pt x="461" y="570"/>
                        <a:pt x="471" y="557"/>
                      </a:cubicBezTo>
                      <a:cubicBezTo>
                        <a:pt x="484" y="539"/>
                        <a:pt x="486" y="519"/>
                        <a:pt x="477" y="499"/>
                      </a:cubicBezTo>
                      <a:cubicBezTo>
                        <a:pt x="468" y="478"/>
                        <a:pt x="450" y="467"/>
                        <a:pt x="427" y="466"/>
                      </a:cubicBezTo>
                      <a:cubicBezTo>
                        <a:pt x="409" y="466"/>
                        <a:pt x="392" y="466"/>
                        <a:pt x="375" y="466"/>
                      </a:cubicBezTo>
                      <a:cubicBezTo>
                        <a:pt x="312" y="466"/>
                        <a:pt x="249" y="466"/>
                        <a:pt x="186" y="466"/>
                      </a:cubicBezTo>
                      <a:cubicBezTo>
                        <a:pt x="165" y="466"/>
                        <a:pt x="148" y="477"/>
                        <a:pt x="138" y="496"/>
                      </a:cubicBezTo>
                      <a:cubicBezTo>
                        <a:pt x="128" y="516"/>
                        <a:pt x="129" y="536"/>
                        <a:pt x="141" y="554"/>
                      </a:cubicBezTo>
                      <a:cubicBezTo>
                        <a:pt x="153" y="571"/>
                        <a:pt x="170" y="579"/>
                        <a:pt x="191" y="579"/>
                      </a:cubicBezTo>
                      <a:cubicBezTo>
                        <a:pt x="230" y="578"/>
                        <a:pt x="269" y="578"/>
                        <a:pt x="307" y="578"/>
                      </a:cubicBezTo>
                      <a:close/>
                      <a:moveTo>
                        <a:pt x="619" y="578"/>
                      </a:moveTo>
                      <a:cubicBezTo>
                        <a:pt x="619" y="578"/>
                        <a:pt x="619" y="578"/>
                        <a:pt x="619" y="578"/>
                      </a:cubicBezTo>
                      <a:cubicBezTo>
                        <a:pt x="633" y="578"/>
                        <a:pt x="648" y="579"/>
                        <a:pt x="662" y="578"/>
                      </a:cubicBezTo>
                      <a:cubicBezTo>
                        <a:pt x="669" y="578"/>
                        <a:pt x="677" y="578"/>
                        <a:pt x="683" y="576"/>
                      </a:cubicBezTo>
                      <a:cubicBezTo>
                        <a:pt x="710" y="567"/>
                        <a:pt x="725" y="541"/>
                        <a:pt x="721" y="513"/>
                      </a:cubicBezTo>
                      <a:cubicBezTo>
                        <a:pt x="717" y="487"/>
                        <a:pt x="694" y="467"/>
                        <a:pt x="667" y="466"/>
                      </a:cubicBezTo>
                      <a:cubicBezTo>
                        <a:pt x="635" y="466"/>
                        <a:pt x="603" y="466"/>
                        <a:pt x="570" y="466"/>
                      </a:cubicBezTo>
                      <a:cubicBezTo>
                        <a:pt x="540" y="467"/>
                        <a:pt x="516" y="491"/>
                        <a:pt x="516" y="521"/>
                      </a:cubicBezTo>
                      <a:cubicBezTo>
                        <a:pt x="515" y="551"/>
                        <a:pt x="538" y="577"/>
                        <a:pt x="569" y="578"/>
                      </a:cubicBezTo>
                      <a:cubicBezTo>
                        <a:pt x="585" y="579"/>
                        <a:pt x="602" y="578"/>
                        <a:pt x="619" y="578"/>
                      </a:cubicBezTo>
                      <a:close/>
                      <a:moveTo>
                        <a:pt x="392" y="71"/>
                      </a:moveTo>
                      <a:cubicBezTo>
                        <a:pt x="392" y="71"/>
                        <a:pt x="392" y="70"/>
                        <a:pt x="392" y="70"/>
                      </a:cubicBezTo>
                      <a:cubicBezTo>
                        <a:pt x="371" y="73"/>
                        <a:pt x="350" y="75"/>
                        <a:pt x="329" y="80"/>
                      </a:cubicBezTo>
                      <a:cubicBezTo>
                        <a:pt x="284" y="90"/>
                        <a:pt x="243" y="110"/>
                        <a:pt x="207" y="137"/>
                      </a:cubicBezTo>
                      <a:cubicBezTo>
                        <a:pt x="170" y="165"/>
                        <a:pt x="141" y="198"/>
                        <a:pt x="118" y="238"/>
                      </a:cubicBezTo>
                      <a:cubicBezTo>
                        <a:pt x="114" y="245"/>
                        <a:pt x="110" y="253"/>
                        <a:pt x="106" y="261"/>
                      </a:cubicBezTo>
                      <a:cubicBezTo>
                        <a:pt x="104" y="265"/>
                        <a:pt x="106" y="271"/>
                        <a:pt x="111" y="272"/>
                      </a:cubicBezTo>
                      <a:cubicBezTo>
                        <a:pt x="115" y="274"/>
                        <a:pt x="118" y="271"/>
                        <a:pt x="120" y="267"/>
                      </a:cubicBezTo>
                      <a:cubicBezTo>
                        <a:pt x="122" y="265"/>
                        <a:pt x="123" y="263"/>
                        <a:pt x="124" y="261"/>
                      </a:cubicBezTo>
                      <a:cubicBezTo>
                        <a:pt x="135" y="244"/>
                        <a:pt x="144" y="225"/>
                        <a:pt x="156" y="209"/>
                      </a:cubicBezTo>
                      <a:cubicBezTo>
                        <a:pt x="187" y="168"/>
                        <a:pt x="226" y="137"/>
                        <a:pt x="273" y="115"/>
                      </a:cubicBezTo>
                      <a:cubicBezTo>
                        <a:pt x="303" y="102"/>
                        <a:pt x="334" y="92"/>
                        <a:pt x="366" y="89"/>
                      </a:cubicBezTo>
                      <a:cubicBezTo>
                        <a:pt x="378" y="87"/>
                        <a:pt x="390" y="87"/>
                        <a:pt x="402" y="86"/>
                      </a:cubicBezTo>
                      <a:cubicBezTo>
                        <a:pt x="409" y="86"/>
                        <a:pt x="413" y="83"/>
                        <a:pt x="413" y="78"/>
                      </a:cubicBezTo>
                      <a:cubicBezTo>
                        <a:pt x="413" y="73"/>
                        <a:pt x="409" y="70"/>
                        <a:pt x="402" y="71"/>
                      </a:cubicBezTo>
                      <a:cubicBezTo>
                        <a:pt x="399" y="71"/>
                        <a:pt x="395" y="71"/>
                        <a:pt x="392" y="71"/>
                      </a:cubicBezTo>
                      <a:close/>
                      <a:moveTo>
                        <a:pt x="79" y="350"/>
                      </a:moveTo>
                      <a:cubicBezTo>
                        <a:pt x="79" y="355"/>
                        <a:pt x="82" y="359"/>
                        <a:pt x="86" y="359"/>
                      </a:cubicBezTo>
                      <a:cubicBezTo>
                        <a:pt x="91" y="360"/>
                        <a:pt x="93" y="357"/>
                        <a:pt x="94" y="353"/>
                      </a:cubicBezTo>
                      <a:cubicBezTo>
                        <a:pt x="96" y="347"/>
                        <a:pt x="96" y="341"/>
                        <a:pt x="98" y="336"/>
                      </a:cubicBezTo>
                      <a:cubicBezTo>
                        <a:pt x="100" y="326"/>
                        <a:pt x="103" y="317"/>
                        <a:pt x="105" y="307"/>
                      </a:cubicBezTo>
                      <a:cubicBezTo>
                        <a:pt x="106" y="302"/>
                        <a:pt x="104" y="298"/>
                        <a:pt x="100" y="297"/>
                      </a:cubicBezTo>
                      <a:cubicBezTo>
                        <a:pt x="95" y="295"/>
                        <a:pt x="92" y="298"/>
                        <a:pt x="91" y="302"/>
                      </a:cubicBezTo>
                      <a:cubicBezTo>
                        <a:pt x="87" y="318"/>
                        <a:pt x="83" y="334"/>
                        <a:pt x="79" y="350"/>
                      </a:cubicBezTo>
                      <a:close/>
                    </a:path>
                  </a:pathLst>
                </a:custGeom>
                <a:solidFill>
                  <a:schemeClr val="bg1"/>
                </a:solidFill>
                <a:ln w="25400">
                  <a:solidFill>
                    <a:srgbClr val="068480"/>
                  </a:solidFill>
                  <a:round/>
                  <a:headEnd/>
                  <a:tailEnd/>
                </a:ln>
              </p:spPr>
              <p:txBody>
                <a:bodyPr vert="horz" wrap="square" lIns="91440" tIns="45720" rIns="91440" bIns="45720" numCol="1" anchor="t" anchorCtr="0" compatLnSpc="1">
                  <a:prstTxWarp prst="textNoShape">
                    <a:avLst/>
                  </a:prstTxWarp>
                </a:bodyPr>
                <a:lstStyle/>
                <a:p>
                  <a:pPr>
                    <a:lnSpc>
                      <a:spcPts val="1000"/>
                    </a:lnSpc>
                  </a:pPr>
                  <a:endParaRPr lang="en-US" sz="900" dirty="0"/>
                </a:p>
              </p:txBody>
            </p:sp>
            <p:sp>
              <p:nvSpPr>
                <p:cNvPr id="210" name="Rounded Rectangle 108">
                  <a:extLst>
                    <a:ext uri="{FF2B5EF4-FFF2-40B4-BE49-F238E27FC236}">
                      <a16:creationId xmlns:a16="http://schemas.microsoft.com/office/drawing/2014/main" id="{29EE7F3E-65D4-69B8-FD5E-F0DC8D5C83A4}"/>
                    </a:ext>
                  </a:extLst>
                </p:cNvPr>
                <p:cNvSpPr/>
                <p:nvPr/>
              </p:nvSpPr>
              <p:spPr bwMode="auto">
                <a:xfrm>
                  <a:off x="-4396145" y="2811295"/>
                  <a:ext cx="2343615" cy="1325804"/>
                </a:xfrm>
                <a:prstGeom prst="roundRect">
                  <a:avLst/>
                </a:prstGeom>
                <a:solidFill>
                  <a:schemeClr val="bg1"/>
                </a:solidFill>
                <a:ln w="6350" cap="flat">
                  <a:noFill/>
                  <a:prstDash val="solid"/>
                  <a:round/>
                  <a:headEnd/>
                  <a:tailEnd/>
                </a:ln>
              </p:spPr>
              <p:txBody>
                <a:bodyPr vert="horz" wrap="square" lIns="91440" tIns="45720" rIns="91440" bIns="45720" numCol="1" rtlCol="0" anchor="t" anchorCtr="0" compatLnSpc="1">
                  <a:prstTxWarp prst="textNoShape">
                    <a:avLst/>
                  </a:prstTxWarp>
                </a:bodyPr>
                <a:lstStyle/>
                <a:p>
                  <a:pPr algn="ctr">
                    <a:lnSpc>
                      <a:spcPts val="1000"/>
                    </a:lnSpc>
                  </a:pPr>
                  <a:endParaRPr lang="en-US" sz="900" dirty="0"/>
                </a:p>
              </p:txBody>
            </p:sp>
          </p:grpSp>
          <p:sp>
            <p:nvSpPr>
              <p:cNvPr id="206" name="Freeform: Shape 205">
                <a:extLst>
                  <a:ext uri="{FF2B5EF4-FFF2-40B4-BE49-F238E27FC236}">
                    <a16:creationId xmlns:a16="http://schemas.microsoft.com/office/drawing/2014/main" id="{FD17653E-837A-ACB1-A479-1E8E5E7EDE89}"/>
                  </a:ext>
                </a:extLst>
              </p:cNvPr>
              <p:cNvSpPr/>
              <p:nvPr/>
            </p:nvSpPr>
            <p:spPr>
              <a:xfrm>
                <a:off x="4060921" y="2161308"/>
                <a:ext cx="489527" cy="437188"/>
              </a:xfrm>
              <a:custGeom>
                <a:avLst/>
                <a:gdLst>
                  <a:gd name="connsiteX0" fmla="*/ 15394 w 489527"/>
                  <a:gd name="connsiteY0" fmla="*/ 437188 h 437188"/>
                  <a:gd name="connsiteX1" fmla="*/ 92364 w 489527"/>
                  <a:gd name="connsiteY1" fmla="*/ 418716 h 437188"/>
                  <a:gd name="connsiteX2" fmla="*/ 95443 w 489527"/>
                  <a:gd name="connsiteY2" fmla="*/ 381770 h 437188"/>
                  <a:gd name="connsiteX3" fmla="*/ 113915 w 489527"/>
                  <a:gd name="connsiteY3" fmla="*/ 320194 h 437188"/>
                  <a:gd name="connsiteX4" fmla="*/ 129309 w 489527"/>
                  <a:gd name="connsiteY4" fmla="*/ 298643 h 437188"/>
                  <a:gd name="connsiteX5" fmla="*/ 215515 w 489527"/>
                  <a:gd name="connsiteY5" fmla="*/ 224752 h 437188"/>
                  <a:gd name="connsiteX6" fmla="*/ 267855 w 489527"/>
                  <a:gd name="connsiteY6" fmla="*/ 172413 h 437188"/>
                  <a:gd name="connsiteX7" fmla="*/ 289406 w 489527"/>
                  <a:gd name="connsiteY7" fmla="*/ 153940 h 437188"/>
                  <a:gd name="connsiteX8" fmla="*/ 347903 w 489527"/>
                  <a:gd name="connsiteY8" fmla="*/ 135467 h 437188"/>
                  <a:gd name="connsiteX9" fmla="*/ 375612 w 489527"/>
                  <a:gd name="connsiteY9" fmla="*/ 129310 h 437188"/>
                  <a:gd name="connsiteX10" fmla="*/ 412558 w 489527"/>
                  <a:gd name="connsiteY10" fmla="*/ 129310 h 437188"/>
                  <a:gd name="connsiteX11" fmla="*/ 471055 w 489527"/>
                  <a:gd name="connsiteY11" fmla="*/ 98522 h 437188"/>
                  <a:gd name="connsiteX12" fmla="*/ 486449 w 489527"/>
                  <a:gd name="connsiteY12" fmla="*/ 70813 h 437188"/>
                  <a:gd name="connsiteX13" fmla="*/ 489527 w 489527"/>
                  <a:gd name="connsiteY13" fmla="*/ 21552 h 437188"/>
                  <a:gd name="connsiteX14" fmla="*/ 440267 w 489527"/>
                  <a:gd name="connsiteY14" fmla="*/ 0 h 437188"/>
                  <a:gd name="connsiteX15" fmla="*/ 354061 w 489527"/>
                  <a:gd name="connsiteY15" fmla="*/ 3079 h 437188"/>
                  <a:gd name="connsiteX16" fmla="*/ 252461 w 489527"/>
                  <a:gd name="connsiteY16" fmla="*/ 40025 h 437188"/>
                  <a:gd name="connsiteX17" fmla="*/ 169334 w 489527"/>
                  <a:gd name="connsiteY17" fmla="*/ 80049 h 437188"/>
                  <a:gd name="connsiteX18" fmla="*/ 76970 w 489527"/>
                  <a:gd name="connsiteY18" fmla="*/ 172413 h 437188"/>
                  <a:gd name="connsiteX19" fmla="*/ 33867 w 489527"/>
                  <a:gd name="connsiteY19" fmla="*/ 249382 h 437188"/>
                  <a:gd name="connsiteX20" fmla="*/ 0 w 489527"/>
                  <a:gd name="connsiteY20" fmla="*/ 354061 h 437188"/>
                  <a:gd name="connsiteX21" fmla="*/ 15394 w 489527"/>
                  <a:gd name="connsiteY21" fmla="*/ 437188 h 43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9527" h="437188">
                    <a:moveTo>
                      <a:pt x="15394" y="437188"/>
                    </a:moveTo>
                    <a:lnTo>
                      <a:pt x="92364" y="418716"/>
                    </a:lnTo>
                    <a:cubicBezTo>
                      <a:pt x="95783" y="387947"/>
                      <a:pt x="95443" y="400300"/>
                      <a:pt x="95443" y="381770"/>
                    </a:cubicBezTo>
                    <a:lnTo>
                      <a:pt x="113915" y="320194"/>
                    </a:lnTo>
                    <a:lnTo>
                      <a:pt x="129309" y="298643"/>
                    </a:lnTo>
                    <a:lnTo>
                      <a:pt x="215515" y="224752"/>
                    </a:lnTo>
                    <a:lnTo>
                      <a:pt x="267855" y="172413"/>
                    </a:lnTo>
                    <a:lnTo>
                      <a:pt x="289406" y="153940"/>
                    </a:lnTo>
                    <a:lnTo>
                      <a:pt x="347903" y="135467"/>
                    </a:lnTo>
                    <a:lnTo>
                      <a:pt x="375612" y="129310"/>
                    </a:lnTo>
                    <a:lnTo>
                      <a:pt x="412558" y="129310"/>
                    </a:lnTo>
                    <a:lnTo>
                      <a:pt x="471055" y="98522"/>
                    </a:lnTo>
                    <a:cubicBezTo>
                      <a:pt x="486993" y="73021"/>
                      <a:pt x="486449" y="83573"/>
                      <a:pt x="486449" y="70813"/>
                    </a:cubicBezTo>
                    <a:lnTo>
                      <a:pt x="489527" y="21552"/>
                    </a:lnTo>
                    <a:lnTo>
                      <a:pt x="440267" y="0"/>
                    </a:lnTo>
                    <a:lnTo>
                      <a:pt x="354061" y="3079"/>
                    </a:lnTo>
                    <a:lnTo>
                      <a:pt x="252461" y="40025"/>
                    </a:lnTo>
                    <a:lnTo>
                      <a:pt x="169334" y="80049"/>
                    </a:lnTo>
                    <a:lnTo>
                      <a:pt x="76970" y="172413"/>
                    </a:lnTo>
                    <a:lnTo>
                      <a:pt x="33867" y="249382"/>
                    </a:lnTo>
                    <a:lnTo>
                      <a:pt x="0" y="354061"/>
                    </a:lnTo>
                    <a:lnTo>
                      <a:pt x="15394" y="4371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Freeform: Shape 206">
                <a:extLst>
                  <a:ext uri="{FF2B5EF4-FFF2-40B4-BE49-F238E27FC236}">
                    <a16:creationId xmlns:a16="http://schemas.microsoft.com/office/drawing/2014/main" id="{D4D6C163-2687-A682-1832-8EF2A803A904}"/>
                  </a:ext>
                </a:extLst>
              </p:cNvPr>
              <p:cNvSpPr/>
              <p:nvPr/>
            </p:nvSpPr>
            <p:spPr>
              <a:xfrm>
                <a:off x="5400194" y="2361430"/>
                <a:ext cx="544945" cy="449503"/>
              </a:xfrm>
              <a:custGeom>
                <a:avLst/>
                <a:gdLst>
                  <a:gd name="connsiteX0" fmla="*/ 0 w 544945"/>
                  <a:gd name="connsiteY0" fmla="*/ 92363 h 449503"/>
                  <a:gd name="connsiteX1" fmla="*/ 166254 w 544945"/>
                  <a:gd name="connsiteY1" fmla="*/ 126230 h 449503"/>
                  <a:gd name="connsiteX2" fmla="*/ 283248 w 544945"/>
                  <a:gd name="connsiteY2" fmla="*/ 197042 h 449503"/>
                  <a:gd name="connsiteX3" fmla="*/ 369454 w 544945"/>
                  <a:gd name="connsiteY3" fmla="*/ 286327 h 449503"/>
                  <a:gd name="connsiteX4" fmla="*/ 406400 w 544945"/>
                  <a:gd name="connsiteY4" fmla="*/ 406400 h 449503"/>
                  <a:gd name="connsiteX5" fmla="*/ 427951 w 544945"/>
                  <a:gd name="connsiteY5" fmla="*/ 446424 h 449503"/>
                  <a:gd name="connsiteX6" fmla="*/ 514158 w 544945"/>
                  <a:gd name="connsiteY6" fmla="*/ 449503 h 449503"/>
                  <a:gd name="connsiteX7" fmla="*/ 544945 w 544945"/>
                  <a:gd name="connsiteY7" fmla="*/ 412557 h 449503"/>
                  <a:gd name="connsiteX8" fmla="*/ 520315 w 544945"/>
                  <a:gd name="connsiteY8" fmla="*/ 314036 h 449503"/>
                  <a:gd name="connsiteX9" fmla="*/ 449503 w 544945"/>
                  <a:gd name="connsiteY9" fmla="*/ 175491 h 449503"/>
                  <a:gd name="connsiteX10" fmla="*/ 335588 w 544945"/>
                  <a:gd name="connsiteY10" fmla="*/ 70812 h 449503"/>
                  <a:gd name="connsiteX11" fmla="*/ 175491 w 544945"/>
                  <a:gd name="connsiteY11" fmla="*/ 0 h 449503"/>
                  <a:gd name="connsiteX12" fmla="*/ 73891 w 544945"/>
                  <a:gd name="connsiteY12" fmla="*/ 0 h 449503"/>
                  <a:gd name="connsiteX13" fmla="*/ 33867 w 544945"/>
                  <a:gd name="connsiteY13" fmla="*/ 49260 h 449503"/>
                  <a:gd name="connsiteX14" fmla="*/ 0 w 544945"/>
                  <a:gd name="connsiteY14" fmla="*/ 92363 h 44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4945" h="449503">
                    <a:moveTo>
                      <a:pt x="0" y="92363"/>
                    </a:moveTo>
                    <a:lnTo>
                      <a:pt x="166254" y="126230"/>
                    </a:lnTo>
                    <a:lnTo>
                      <a:pt x="283248" y="197042"/>
                    </a:lnTo>
                    <a:lnTo>
                      <a:pt x="369454" y="286327"/>
                    </a:lnTo>
                    <a:lnTo>
                      <a:pt x="406400" y="406400"/>
                    </a:lnTo>
                    <a:lnTo>
                      <a:pt x="427951" y="446424"/>
                    </a:lnTo>
                    <a:lnTo>
                      <a:pt x="514158" y="449503"/>
                    </a:lnTo>
                    <a:lnTo>
                      <a:pt x="544945" y="412557"/>
                    </a:lnTo>
                    <a:lnTo>
                      <a:pt x="520315" y="314036"/>
                    </a:lnTo>
                    <a:lnTo>
                      <a:pt x="449503" y="175491"/>
                    </a:lnTo>
                    <a:lnTo>
                      <a:pt x="335588" y="70812"/>
                    </a:lnTo>
                    <a:lnTo>
                      <a:pt x="175491" y="0"/>
                    </a:lnTo>
                    <a:lnTo>
                      <a:pt x="73891" y="0"/>
                    </a:lnTo>
                    <a:lnTo>
                      <a:pt x="33867" y="49260"/>
                    </a:lnTo>
                    <a:lnTo>
                      <a:pt x="0" y="923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Rectangle 207">
                <a:extLst>
                  <a:ext uri="{FF2B5EF4-FFF2-40B4-BE49-F238E27FC236}">
                    <a16:creationId xmlns:a16="http://schemas.microsoft.com/office/drawing/2014/main" id="{4F59FF7B-2FD9-8A33-3273-26030DF0A8FA}"/>
                  </a:ext>
                </a:extLst>
              </p:cNvPr>
              <p:cNvSpPr/>
              <p:nvPr/>
            </p:nvSpPr>
            <p:spPr>
              <a:xfrm>
                <a:off x="5156175" y="2532009"/>
                <a:ext cx="642196" cy="625419"/>
              </a:xfrm>
              <a:prstGeom prst="rect">
                <a:avLst/>
              </a:prstGeom>
              <a:noFill/>
            </p:spPr>
            <p:txBody>
              <a:bodyPr wrap="none" lIns="0" tIns="0" rIns="0" bIns="0" anchor="ctr" anchorCtr="0">
                <a:noAutofit/>
              </a:bodyPr>
              <a:lstStyle/>
              <a:p>
                <a:pPr algn="ctr">
                  <a:lnSpc>
                    <a:spcPts val="1000"/>
                  </a:lnSpc>
                </a:pPr>
                <a:r>
                  <a:rPr lang="en-US" sz="900" b="1" i="1" dirty="0"/>
                  <a:t>Do you feel</a:t>
                </a:r>
                <a:br>
                  <a:rPr lang="en-US" sz="900" b="1" i="1" dirty="0"/>
                </a:br>
                <a:r>
                  <a:rPr lang="en-US" sz="900" b="1" i="1" dirty="0"/>
                  <a:t>embarrassed</a:t>
                </a:r>
                <a:br>
                  <a:rPr lang="en-US" sz="900" b="1" i="1" dirty="0"/>
                </a:br>
                <a:r>
                  <a:rPr lang="en-US" sz="900" b="1" i="1" dirty="0"/>
                  <a:t>because </a:t>
                </a:r>
                <a:br>
                  <a:rPr lang="en-US" sz="900" b="1" i="1" dirty="0"/>
                </a:br>
                <a:r>
                  <a:rPr lang="en-US" sz="900" b="1" i="1" dirty="0"/>
                  <a:t>of your</a:t>
                </a:r>
                <a:br>
                  <a:rPr lang="en-US" sz="900" b="1" i="1" dirty="0"/>
                </a:br>
                <a:r>
                  <a:rPr lang="en-US" sz="900" b="1" i="1" dirty="0"/>
                  <a:t>movements?</a:t>
                </a:r>
              </a:p>
            </p:txBody>
          </p:sp>
        </p:grpSp>
      </p:grpSp>
      <p:grpSp>
        <p:nvGrpSpPr>
          <p:cNvPr id="341" name="Group 340">
            <a:extLst>
              <a:ext uri="{FF2B5EF4-FFF2-40B4-BE49-F238E27FC236}">
                <a16:creationId xmlns:a16="http://schemas.microsoft.com/office/drawing/2014/main" id="{D4F26247-58C4-B9F0-77D0-302AF6348DC2}"/>
              </a:ext>
            </a:extLst>
          </p:cNvPr>
          <p:cNvGrpSpPr/>
          <p:nvPr/>
        </p:nvGrpSpPr>
        <p:grpSpPr>
          <a:xfrm>
            <a:off x="6674588" y="2127557"/>
            <a:ext cx="2125597" cy="1778436"/>
            <a:chOff x="6674588" y="2127557"/>
            <a:chExt cx="2125597" cy="1778436"/>
          </a:xfrm>
        </p:grpSpPr>
        <p:sp>
          <p:nvSpPr>
            <p:cNvPr id="342" name="Freeform 24">
              <a:extLst>
                <a:ext uri="{FF2B5EF4-FFF2-40B4-BE49-F238E27FC236}">
                  <a16:creationId xmlns:a16="http://schemas.microsoft.com/office/drawing/2014/main" id="{4110747F-241D-52DD-1EC4-2C52455B62F0}"/>
                </a:ext>
              </a:extLst>
            </p:cNvPr>
            <p:cNvSpPr>
              <a:spLocks/>
            </p:cNvSpPr>
            <p:nvPr/>
          </p:nvSpPr>
          <p:spPr bwMode="auto">
            <a:xfrm>
              <a:off x="6953160" y="2572712"/>
              <a:ext cx="554173" cy="686605"/>
            </a:xfrm>
            <a:custGeom>
              <a:avLst/>
              <a:gdLst>
                <a:gd name="T0" fmla="*/ 332 w 332"/>
                <a:gd name="T1" fmla="*/ 267 h 411"/>
                <a:gd name="T2" fmla="*/ 312 w 332"/>
                <a:gd name="T3" fmla="*/ 292 h 411"/>
                <a:gd name="T4" fmla="*/ 251 w 332"/>
                <a:gd name="T5" fmla="*/ 350 h 411"/>
                <a:gd name="T6" fmla="*/ 184 w 332"/>
                <a:gd name="T7" fmla="*/ 385 h 411"/>
                <a:gd name="T8" fmla="*/ 155 w 332"/>
                <a:gd name="T9" fmla="*/ 391 h 411"/>
                <a:gd name="T10" fmla="*/ 151 w 332"/>
                <a:gd name="T11" fmla="*/ 391 h 411"/>
                <a:gd name="T12" fmla="*/ 100 w 332"/>
                <a:gd name="T13" fmla="*/ 407 h 411"/>
                <a:gd name="T14" fmla="*/ 72 w 332"/>
                <a:gd name="T15" fmla="*/ 405 h 411"/>
                <a:gd name="T16" fmla="*/ 26 w 332"/>
                <a:gd name="T17" fmla="*/ 362 h 411"/>
                <a:gd name="T18" fmla="*/ 5 w 332"/>
                <a:gd name="T19" fmla="*/ 317 h 411"/>
                <a:gd name="T20" fmla="*/ 3 w 332"/>
                <a:gd name="T21" fmla="*/ 287 h 411"/>
                <a:gd name="T22" fmla="*/ 7 w 332"/>
                <a:gd name="T23" fmla="*/ 277 h 411"/>
                <a:gd name="T24" fmla="*/ 30 w 332"/>
                <a:gd name="T25" fmla="*/ 249 h 411"/>
                <a:gd name="T26" fmla="*/ 32 w 332"/>
                <a:gd name="T27" fmla="*/ 243 h 411"/>
                <a:gd name="T28" fmla="*/ 54 w 332"/>
                <a:gd name="T29" fmla="*/ 156 h 411"/>
                <a:gd name="T30" fmla="*/ 77 w 332"/>
                <a:gd name="T31" fmla="*/ 85 h 411"/>
                <a:gd name="T32" fmla="*/ 84 w 332"/>
                <a:gd name="T33" fmla="*/ 71 h 411"/>
                <a:gd name="T34" fmla="*/ 128 w 332"/>
                <a:gd name="T35" fmla="*/ 13 h 411"/>
                <a:gd name="T36" fmla="*/ 157 w 332"/>
                <a:gd name="T37" fmla="*/ 8 h 411"/>
                <a:gd name="T38" fmla="*/ 165 w 332"/>
                <a:gd name="T39" fmla="*/ 25 h 411"/>
                <a:gd name="T40" fmla="*/ 159 w 332"/>
                <a:gd name="T41" fmla="*/ 54 h 411"/>
                <a:gd name="T42" fmla="*/ 135 w 332"/>
                <a:gd name="T43" fmla="*/ 97 h 411"/>
                <a:gd name="T44" fmla="*/ 132 w 332"/>
                <a:gd name="T45" fmla="*/ 104 h 411"/>
                <a:gd name="T46" fmla="*/ 137 w 332"/>
                <a:gd name="T47" fmla="*/ 142 h 411"/>
                <a:gd name="T48" fmla="*/ 137 w 332"/>
                <a:gd name="T49" fmla="*/ 143 h 411"/>
                <a:gd name="T50" fmla="*/ 169 w 332"/>
                <a:gd name="T51" fmla="*/ 109 h 411"/>
                <a:gd name="T52" fmla="*/ 170 w 332"/>
                <a:gd name="T53" fmla="*/ 110 h 411"/>
                <a:gd name="T54" fmla="*/ 170 w 332"/>
                <a:gd name="T55" fmla="*/ 113 h 411"/>
                <a:gd name="T56" fmla="*/ 170 w 332"/>
                <a:gd name="T57" fmla="*/ 239 h 411"/>
                <a:gd name="T58" fmla="*/ 178 w 332"/>
                <a:gd name="T59" fmla="*/ 261 h 411"/>
                <a:gd name="T60" fmla="*/ 196 w 332"/>
                <a:gd name="T61" fmla="*/ 267 h 411"/>
                <a:gd name="T62" fmla="*/ 328 w 332"/>
                <a:gd name="T63" fmla="*/ 267 h 411"/>
                <a:gd name="T64" fmla="*/ 332 w 332"/>
                <a:gd name="T65" fmla="*/ 267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2" h="411">
                  <a:moveTo>
                    <a:pt x="332" y="267"/>
                  </a:moveTo>
                  <a:cubicBezTo>
                    <a:pt x="325" y="276"/>
                    <a:pt x="319" y="284"/>
                    <a:pt x="312" y="292"/>
                  </a:cubicBezTo>
                  <a:cubicBezTo>
                    <a:pt x="293" y="313"/>
                    <a:pt x="273" y="333"/>
                    <a:pt x="251" y="350"/>
                  </a:cubicBezTo>
                  <a:cubicBezTo>
                    <a:pt x="231" y="365"/>
                    <a:pt x="209" y="379"/>
                    <a:pt x="184" y="385"/>
                  </a:cubicBezTo>
                  <a:cubicBezTo>
                    <a:pt x="174" y="388"/>
                    <a:pt x="165" y="389"/>
                    <a:pt x="155" y="391"/>
                  </a:cubicBezTo>
                  <a:cubicBezTo>
                    <a:pt x="154" y="391"/>
                    <a:pt x="153" y="391"/>
                    <a:pt x="151" y="391"/>
                  </a:cubicBezTo>
                  <a:cubicBezTo>
                    <a:pt x="134" y="397"/>
                    <a:pt x="117" y="401"/>
                    <a:pt x="100" y="407"/>
                  </a:cubicBezTo>
                  <a:cubicBezTo>
                    <a:pt x="90" y="411"/>
                    <a:pt x="81" y="409"/>
                    <a:pt x="72" y="405"/>
                  </a:cubicBezTo>
                  <a:cubicBezTo>
                    <a:pt x="53" y="395"/>
                    <a:pt x="38" y="380"/>
                    <a:pt x="26" y="362"/>
                  </a:cubicBezTo>
                  <a:cubicBezTo>
                    <a:pt x="17" y="348"/>
                    <a:pt x="10" y="333"/>
                    <a:pt x="5" y="317"/>
                  </a:cubicBezTo>
                  <a:cubicBezTo>
                    <a:pt x="3" y="307"/>
                    <a:pt x="0" y="297"/>
                    <a:pt x="3" y="287"/>
                  </a:cubicBezTo>
                  <a:cubicBezTo>
                    <a:pt x="3" y="283"/>
                    <a:pt x="5" y="280"/>
                    <a:pt x="7" y="277"/>
                  </a:cubicBezTo>
                  <a:cubicBezTo>
                    <a:pt x="14" y="267"/>
                    <a:pt x="22" y="258"/>
                    <a:pt x="30" y="249"/>
                  </a:cubicBezTo>
                  <a:cubicBezTo>
                    <a:pt x="31" y="247"/>
                    <a:pt x="32" y="245"/>
                    <a:pt x="32" y="243"/>
                  </a:cubicBezTo>
                  <a:cubicBezTo>
                    <a:pt x="36" y="213"/>
                    <a:pt x="44" y="185"/>
                    <a:pt x="54" y="156"/>
                  </a:cubicBezTo>
                  <a:cubicBezTo>
                    <a:pt x="62" y="133"/>
                    <a:pt x="69" y="109"/>
                    <a:pt x="77" y="85"/>
                  </a:cubicBezTo>
                  <a:cubicBezTo>
                    <a:pt x="78" y="80"/>
                    <a:pt x="81" y="76"/>
                    <a:pt x="84" y="71"/>
                  </a:cubicBezTo>
                  <a:cubicBezTo>
                    <a:pt x="99" y="52"/>
                    <a:pt x="113" y="32"/>
                    <a:pt x="128" y="13"/>
                  </a:cubicBezTo>
                  <a:cubicBezTo>
                    <a:pt x="135" y="2"/>
                    <a:pt x="147" y="0"/>
                    <a:pt x="157" y="8"/>
                  </a:cubicBezTo>
                  <a:cubicBezTo>
                    <a:pt x="163" y="12"/>
                    <a:pt x="166" y="18"/>
                    <a:pt x="165" y="25"/>
                  </a:cubicBezTo>
                  <a:cubicBezTo>
                    <a:pt x="165" y="35"/>
                    <a:pt x="163" y="45"/>
                    <a:pt x="159" y="54"/>
                  </a:cubicBezTo>
                  <a:cubicBezTo>
                    <a:pt x="153" y="70"/>
                    <a:pt x="145" y="84"/>
                    <a:pt x="135" y="97"/>
                  </a:cubicBezTo>
                  <a:cubicBezTo>
                    <a:pt x="133" y="99"/>
                    <a:pt x="132" y="101"/>
                    <a:pt x="132" y="104"/>
                  </a:cubicBezTo>
                  <a:cubicBezTo>
                    <a:pt x="134" y="117"/>
                    <a:pt x="135" y="129"/>
                    <a:pt x="137" y="142"/>
                  </a:cubicBezTo>
                  <a:cubicBezTo>
                    <a:pt x="137" y="142"/>
                    <a:pt x="137" y="142"/>
                    <a:pt x="137" y="143"/>
                  </a:cubicBezTo>
                  <a:cubicBezTo>
                    <a:pt x="148" y="131"/>
                    <a:pt x="158" y="120"/>
                    <a:pt x="169" y="109"/>
                  </a:cubicBezTo>
                  <a:cubicBezTo>
                    <a:pt x="169" y="109"/>
                    <a:pt x="170" y="110"/>
                    <a:pt x="170" y="110"/>
                  </a:cubicBezTo>
                  <a:cubicBezTo>
                    <a:pt x="170" y="111"/>
                    <a:pt x="170" y="112"/>
                    <a:pt x="170" y="113"/>
                  </a:cubicBezTo>
                  <a:cubicBezTo>
                    <a:pt x="170" y="155"/>
                    <a:pt x="170" y="197"/>
                    <a:pt x="170" y="239"/>
                  </a:cubicBezTo>
                  <a:cubicBezTo>
                    <a:pt x="170" y="248"/>
                    <a:pt x="172" y="255"/>
                    <a:pt x="178" y="261"/>
                  </a:cubicBezTo>
                  <a:cubicBezTo>
                    <a:pt x="183" y="265"/>
                    <a:pt x="189" y="267"/>
                    <a:pt x="196" y="267"/>
                  </a:cubicBezTo>
                  <a:cubicBezTo>
                    <a:pt x="240" y="267"/>
                    <a:pt x="284" y="267"/>
                    <a:pt x="328" y="267"/>
                  </a:cubicBezTo>
                  <a:cubicBezTo>
                    <a:pt x="329" y="267"/>
                    <a:pt x="330" y="267"/>
                    <a:pt x="332" y="267"/>
                  </a:cubicBezTo>
                  <a:close/>
                </a:path>
              </a:pathLst>
            </a:custGeom>
            <a:solidFill>
              <a:schemeClr val="bg1"/>
            </a:solidFill>
            <a:ln w="254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3" name="Freeform 21">
              <a:extLst>
                <a:ext uri="{FF2B5EF4-FFF2-40B4-BE49-F238E27FC236}">
                  <a16:creationId xmlns:a16="http://schemas.microsoft.com/office/drawing/2014/main" id="{CE27CFB7-B6CA-848A-F2B9-7CC6D7571E99}"/>
                </a:ext>
              </a:extLst>
            </p:cNvPr>
            <p:cNvSpPr>
              <a:spLocks/>
            </p:cNvSpPr>
            <p:nvPr/>
          </p:nvSpPr>
          <p:spPr bwMode="auto">
            <a:xfrm>
              <a:off x="7361202" y="2980053"/>
              <a:ext cx="103672" cy="105197"/>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344" name="Group 343">
              <a:extLst>
                <a:ext uri="{FF2B5EF4-FFF2-40B4-BE49-F238E27FC236}">
                  <a16:creationId xmlns:a16="http://schemas.microsoft.com/office/drawing/2014/main" id="{B12BBD77-0D3B-9B98-4DFC-134D048F78C1}"/>
                </a:ext>
              </a:extLst>
            </p:cNvPr>
            <p:cNvGrpSpPr>
              <a:grpSpLocks noChangeAspect="1"/>
            </p:cNvGrpSpPr>
            <p:nvPr/>
          </p:nvGrpSpPr>
          <p:grpSpPr>
            <a:xfrm>
              <a:off x="6674588" y="2127557"/>
              <a:ext cx="1773864" cy="1778436"/>
              <a:chOff x="-4083050" y="1579563"/>
              <a:chExt cx="3694112" cy="3703638"/>
            </a:xfrm>
            <a:solidFill>
              <a:schemeClr val="accent5"/>
            </a:solidFill>
          </p:grpSpPr>
          <p:sp>
            <p:nvSpPr>
              <p:cNvPr id="397" name="Freeform 5">
                <a:extLst>
                  <a:ext uri="{FF2B5EF4-FFF2-40B4-BE49-F238E27FC236}">
                    <a16:creationId xmlns:a16="http://schemas.microsoft.com/office/drawing/2014/main" id="{8AF3524F-32AB-84D0-A36F-2C1B908B5C1D}"/>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8" name="Freeform 6">
                <a:extLst>
                  <a:ext uri="{FF2B5EF4-FFF2-40B4-BE49-F238E27FC236}">
                    <a16:creationId xmlns:a16="http://schemas.microsoft.com/office/drawing/2014/main" id="{52E2B5EB-92E3-F505-74FE-A23312B39A16}"/>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9" name="Freeform 7">
                <a:extLst>
                  <a:ext uri="{FF2B5EF4-FFF2-40B4-BE49-F238E27FC236}">
                    <a16:creationId xmlns:a16="http://schemas.microsoft.com/office/drawing/2014/main" id="{BD400E7E-6792-63EE-0845-5F814FFB2FF3}"/>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0" name="Freeform 8">
                <a:extLst>
                  <a:ext uri="{FF2B5EF4-FFF2-40B4-BE49-F238E27FC236}">
                    <a16:creationId xmlns:a16="http://schemas.microsoft.com/office/drawing/2014/main" id="{34C939A0-39A0-7EC8-E073-340AEC47012F}"/>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1" name="Freeform 9">
                <a:extLst>
                  <a:ext uri="{FF2B5EF4-FFF2-40B4-BE49-F238E27FC236}">
                    <a16:creationId xmlns:a16="http://schemas.microsoft.com/office/drawing/2014/main" id="{FB4631CC-C5C0-0C8B-154C-E8975996F268}"/>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2" name="Freeform 10">
                <a:extLst>
                  <a:ext uri="{FF2B5EF4-FFF2-40B4-BE49-F238E27FC236}">
                    <a16:creationId xmlns:a16="http://schemas.microsoft.com/office/drawing/2014/main" id="{57A61867-7614-3B15-3CF1-46A3A761045D}"/>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3" name="Freeform 11">
                <a:extLst>
                  <a:ext uri="{FF2B5EF4-FFF2-40B4-BE49-F238E27FC236}">
                    <a16:creationId xmlns:a16="http://schemas.microsoft.com/office/drawing/2014/main" id="{72CF6F26-93B5-8CB4-224D-33A5B2C1A81D}"/>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4" name="Freeform 12">
                <a:extLst>
                  <a:ext uri="{FF2B5EF4-FFF2-40B4-BE49-F238E27FC236}">
                    <a16:creationId xmlns:a16="http://schemas.microsoft.com/office/drawing/2014/main" id="{D5AA6869-F806-F2C7-ECE8-36DD53AEDCD5}"/>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5" name="Freeform 13">
                <a:extLst>
                  <a:ext uri="{FF2B5EF4-FFF2-40B4-BE49-F238E27FC236}">
                    <a16:creationId xmlns:a16="http://schemas.microsoft.com/office/drawing/2014/main" id="{E61CD6D6-5002-0705-A12F-AB6E8E512945}"/>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6" name="Freeform 14">
                <a:extLst>
                  <a:ext uri="{FF2B5EF4-FFF2-40B4-BE49-F238E27FC236}">
                    <a16:creationId xmlns:a16="http://schemas.microsoft.com/office/drawing/2014/main" id="{C8A0A13E-7238-71D1-4EE2-589B667587A8}"/>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7" name="Freeform 15">
                <a:extLst>
                  <a:ext uri="{FF2B5EF4-FFF2-40B4-BE49-F238E27FC236}">
                    <a16:creationId xmlns:a16="http://schemas.microsoft.com/office/drawing/2014/main" id="{BF18AC61-0EF1-3C3C-99F9-78CBB80E807D}"/>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8" name="Freeform 16">
                <a:extLst>
                  <a:ext uri="{FF2B5EF4-FFF2-40B4-BE49-F238E27FC236}">
                    <a16:creationId xmlns:a16="http://schemas.microsoft.com/office/drawing/2014/main" id="{20A24299-8382-576C-583F-461A0C0998AF}"/>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9" name="Freeform 17">
                <a:extLst>
                  <a:ext uri="{FF2B5EF4-FFF2-40B4-BE49-F238E27FC236}">
                    <a16:creationId xmlns:a16="http://schemas.microsoft.com/office/drawing/2014/main" id="{399C71EE-72AF-0FB2-5296-C591FFF874D9}"/>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0" name="Freeform 18">
                <a:extLst>
                  <a:ext uri="{FF2B5EF4-FFF2-40B4-BE49-F238E27FC236}">
                    <a16:creationId xmlns:a16="http://schemas.microsoft.com/office/drawing/2014/main" id="{45F07D1A-B1D1-6749-7C9A-884213054FB6}"/>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1" name="Freeform 19">
                <a:extLst>
                  <a:ext uri="{FF2B5EF4-FFF2-40B4-BE49-F238E27FC236}">
                    <a16:creationId xmlns:a16="http://schemas.microsoft.com/office/drawing/2014/main" id="{3A44DB8F-06E7-E5D9-9E90-B41F7046B577}"/>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2" name="Freeform 20">
                <a:extLst>
                  <a:ext uri="{FF2B5EF4-FFF2-40B4-BE49-F238E27FC236}">
                    <a16:creationId xmlns:a16="http://schemas.microsoft.com/office/drawing/2014/main" id="{DD4A1F3F-3A5C-F91B-6BEC-E480BC8CED21}"/>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3" name="Freeform 21">
                <a:extLst>
                  <a:ext uri="{FF2B5EF4-FFF2-40B4-BE49-F238E27FC236}">
                    <a16:creationId xmlns:a16="http://schemas.microsoft.com/office/drawing/2014/main" id="{20A91C09-7264-7B31-6A6F-9EB8F0D20878}"/>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4" name="Freeform 22">
                <a:extLst>
                  <a:ext uri="{FF2B5EF4-FFF2-40B4-BE49-F238E27FC236}">
                    <a16:creationId xmlns:a16="http://schemas.microsoft.com/office/drawing/2014/main" id="{92DC24B5-7094-33DF-39CB-B41B39C2E455}"/>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5" name="Freeform 23">
                <a:extLst>
                  <a:ext uri="{FF2B5EF4-FFF2-40B4-BE49-F238E27FC236}">
                    <a16:creationId xmlns:a16="http://schemas.microsoft.com/office/drawing/2014/main" id="{1161BA7F-A231-F24A-4FEA-FE5C6A5762A1}"/>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6" name="Freeform 24">
                <a:extLst>
                  <a:ext uri="{FF2B5EF4-FFF2-40B4-BE49-F238E27FC236}">
                    <a16:creationId xmlns:a16="http://schemas.microsoft.com/office/drawing/2014/main" id="{A1A7C2DC-DCFF-5D87-E210-D82050EC983E}"/>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7" name="Freeform 25">
                <a:extLst>
                  <a:ext uri="{FF2B5EF4-FFF2-40B4-BE49-F238E27FC236}">
                    <a16:creationId xmlns:a16="http://schemas.microsoft.com/office/drawing/2014/main" id="{80201F82-D568-320D-5B9B-F0FA08C4BD0B}"/>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8" name="Freeform 26">
                <a:extLst>
                  <a:ext uri="{FF2B5EF4-FFF2-40B4-BE49-F238E27FC236}">
                    <a16:creationId xmlns:a16="http://schemas.microsoft.com/office/drawing/2014/main" id="{3121EA8D-F166-9E31-012F-FA142B97B074}"/>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9" name="Freeform 27">
                <a:extLst>
                  <a:ext uri="{FF2B5EF4-FFF2-40B4-BE49-F238E27FC236}">
                    <a16:creationId xmlns:a16="http://schemas.microsoft.com/office/drawing/2014/main" id="{F6494E5A-EF29-CF18-8F62-BE0AD429BB63}"/>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0" name="Freeform 28">
                <a:extLst>
                  <a:ext uri="{FF2B5EF4-FFF2-40B4-BE49-F238E27FC236}">
                    <a16:creationId xmlns:a16="http://schemas.microsoft.com/office/drawing/2014/main" id="{678FE6D3-1B96-7E64-11A1-9E7DDD7E5C28}"/>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1" name="Freeform 29">
                <a:extLst>
                  <a:ext uri="{FF2B5EF4-FFF2-40B4-BE49-F238E27FC236}">
                    <a16:creationId xmlns:a16="http://schemas.microsoft.com/office/drawing/2014/main" id="{148274D9-40CF-4559-B119-625235DB183E}"/>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2" name="Freeform 30">
                <a:extLst>
                  <a:ext uri="{FF2B5EF4-FFF2-40B4-BE49-F238E27FC236}">
                    <a16:creationId xmlns:a16="http://schemas.microsoft.com/office/drawing/2014/main" id="{143F554D-FB17-02B7-FD98-5BC2343C3691}"/>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3" name="Freeform 31">
                <a:extLst>
                  <a:ext uri="{FF2B5EF4-FFF2-40B4-BE49-F238E27FC236}">
                    <a16:creationId xmlns:a16="http://schemas.microsoft.com/office/drawing/2014/main" id="{31C95414-161D-0F49-939C-63BFA0EA34A6}"/>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4" name="Freeform 32">
                <a:extLst>
                  <a:ext uri="{FF2B5EF4-FFF2-40B4-BE49-F238E27FC236}">
                    <a16:creationId xmlns:a16="http://schemas.microsoft.com/office/drawing/2014/main" id="{E606509F-E4F5-4F21-6B5D-F91D2B3CBF3B}"/>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5" name="Freeform 33">
                <a:extLst>
                  <a:ext uri="{FF2B5EF4-FFF2-40B4-BE49-F238E27FC236}">
                    <a16:creationId xmlns:a16="http://schemas.microsoft.com/office/drawing/2014/main" id="{557CB7F5-19F5-D84E-4771-D631176315A7}"/>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45" name="Freeform 26">
              <a:extLst>
                <a:ext uri="{FF2B5EF4-FFF2-40B4-BE49-F238E27FC236}">
                  <a16:creationId xmlns:a16="http://schemas.microsoft.com/office/drawing/2014/main" id="{DA75E0D4-0F0A-94DF-1825-DAAA36CACD41}"/>
                </a:ext>
              </a:extLst>
            </p:cNvPr>
            <p:cNvSpPr>
              <a:spLocks/>
            </p:cNvSpPr>
            <p:nvPr/>
          </p:nvSpPr>
          <p:spPr bwMode="auto">
            <a:xfrm>
              <a:off x="7584585" y="2675978"/>
              <a:ext cx="126916" cy="145835"/>
            </a:xfrm>
            <a:custGeom>
              <a:avLst/>
              <a:gdLst>
                <a:gd name="T0" fmla="*/ 0 w 76"/>
                <a:gd name="T1" fmla="*/ 87 h 87"/>
                <a:gd name="T2" fmla="*/ 0 w 76"/>
                <a:gd name="T3" fmla="*/ 39 h 87"/>
                <a:gd name="T4" fmla="*/ 1 w 76"/>
                <a:gd name="T5" fmla="*/ 37 h 87"/>
                <a:gd name="T6" fmla="*/ 41 w 76"/>
                <a:gd name="T7" fmla="*/ 8 h 87"/>
                <a:gd name="T8" fmla="*/ 73 w 76"/>
                <a:gd name="T9" fmla="*/ 18 h 87"/>
                <a:gd name="T10" fmla="*/ 65 w 76"/>
                <a:gd name="T11" fmla="*/ 41 h 87"/>
                <a:gd name="T12" fmla="*/ 6 w 76"/>
                <a:gd name="T13" fmla="*/ 84 h 87"/>
                <a:gd name="T14" fmla="*/ 0 w 76"/>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7">
                  <a:moveTo>
                    <a:pt x="0" y="87"/>
                  </a:moveTo>
                  <a:cubicBezTo>
                    <a:pt x="0" y="71"/>
                    <a:pt x="0" y="55"/>
                    <a:pt x="0" y="39"/>
                  </a:cubicBezTo>
                  <a:cubicBezTo>
                    <a:pt x="0" y="39"/>
                    <a:pt x="0" y="37"/>
                    <a:pt x="1" y="37"/>
                  </a:cubicBezTo>
                  <a:cubicBezTo>
                    <a:pt x="14" y="27"/>
                    <a:pt x="28" y="17"/>
                    <a:pt x="41" y="8"/>
                  </a:cubicBezTo>
                  <a:cubicBezTo>
                    <a:pt x="53" y="0"/>
                    <a:pt x="68" y="4"/>
                    <a:pt x="73" y="18"/>
                  </a:cubicBezTo>
                  <a:cubicBezTo>
                    <a:pt x="76" y="26"/>
                    <a:pt x="73" y="35"/>
                    <a:pt x="65" y="41"/>
                  </a:cubicBezTo>
                  <a:cubicBezTo>
                    <a:pt x="46" y="55"/>
                    <a:pt x="26" y="70"/>
                    <a:pt x="6" y="84"/>
                  </a:cubicBezTo>
                  <a:cubicBezTo>
                    <a:pt x="4" y="85"/>
                    <a:pt x="2" y="86"/>
                    <a:pt x="0" y="87"/>
                  </a:cubicBezTo>
                  <a:close/>
                </a:path>
              </a:pathLst>
            </a:custGeom>
            <a:solidFill>
              <a:schemeClr val="bg1"/>
            </a:solidFill>
            <a:ln w="254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6" name="Freeform 27">
              <a:extLst>
                <a:ext uri="{FF2B5EF4-FFF2-40B4-BE49-F238E27FC236}">
                  <a16:creationId xmlns:a16="http://schemas.microsoft.com/office/drawing/2014/main" id="{034383F0-14D9-D54D-5878-196774717748}"/>
                </a:ext>
              </a:extLst>
            </p:cNvPr>
            <p:cNvSpPr>
              <a:spLocks/>
            </p:cNvSpPr>
            <p:nvPr/>
          </p:nvSpPr>
          <p:spPr bwMode="auto">
            <a:xfrm>
              <a:off x="7584585" y="2584536"/>
              <a:ext cx="128493" cy="140317"/>
            </a:xfrm>
            <a:custGeom>
              <a:avLst/>
              <a:gdLst>
                <a:gd name="T0" fmla="*/ 0 w 77"/>
                <a:gd name="T1" fmla="*/ 84 h 84"/>
                <a:gd name="T2" fmla="*/ 0 w 77"/>
                <a:gd name="T3" fmla="*/ 81 h 84"/>
                <a:gd name="T4" fmla="*/ 0 w 77"/>
                <a:gd name="T5" fmla="*/ 37 h 84"/>
                <a:gd name="T6" fmla="*/ 1 w 77"/>
                <a:gd name="T7" fmla="*/ 33 h 84"/>
                <a:gd name="T8" fmla="*/ 41 w 77"/>
                <a:gd name="T9" fmla="*/ 7 h 84"/>
                <a:gd name="T10" fmla="*/ 68 w 77"/>
                <a:gd name="T11" fmla="*/ 9 h 84"/>
                <a:gd name="T12" fmla="*/ 64 w 77"/>
                <a:gd name="T13" fmla="*/ 41 h 84"/>
                <a:gd name="T14" fmla="*/ 15 w 77"/>
                <a:gd name="T15" fmla="*/ 73 h 84"/>
                <a:gd name="T16" fmla="*/ 0 w 77"/>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84">
                  <a:moveTo>
                    <a:pt x="0" y="84"/>
                  </a:moveTo>
                  <a:cubicBezTo>
                    <a:pt x="0" y="82"/>
                    <a:pt x="0" y="82"/>
                    <a:pt x="0" y="81"/>
                  </a:cubicBezTo>
                  <a:cubicBezTo>
                    <a:pt x="0" y="66"/>
                    <a:pt x="0" y="52"/>
                    <a:pt x="0" y="37"/>
                  </a:cubicBezTo>
                  <a:cubicBezTo>
                    <a:pt x="0" y="35"/>
                    <a:pt x="0" y="34"/>
                    <a:pt x="1" y="33"/>
                  </a:cubicBezTo>
                  <a:cubicBezTo>
                    <a:pt x="15" y="24"/>
                    <a:pt x="28" y="16"/>
                    <a:pt x="41" y="7"/>
                  </a:cubicBezTo>
                  <a:cubicBezTo>
                    <a:pt x="50" y="0"/>
                    <a:pt x="61" y="2"/>
                    <a:pt x="68" y="9"/>
                  </a:cubicBezTo>
                  <a:cubicBezTo>
                    <a:pt x="77" y="19"/>
                    <a:pt x="75" y="33"/>
                    <a:pt x="64" y="41"/>
                  </a:cubicBezTo>
                  <a:cubicBezTo>
                    <a:pt x="48" y="52"/>
                    <a:pt x="32" y="63"/>
                    <a:pt x="15" y="73"/>
                  </a:cubicBezTo>
                  <a:cubicBezTo>
                    <a:pt x="10" y="77"/>
                    <a:pt x="5" y="80"/>
                    <a:pt x="0" y="84"/>
                  </a:cubicBezTo>
                  <a:close/>
                </a:path>
              </a:pathLst>
            </a:custGeom>
            <a:solidFill>
              <a:schemeClr val="bg1"/>
            </a:solidFill>
            <a:ln w="254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7" name="Freeform 28">
              <a:extLst>
                <a:ext uri="{FF2B5EF4-FFF2-40B4-BE49-F238E27FC236}">
                  <a16:creationId xmlns:a16="http://schemas.microsoft.com/office/drawing/2014/main" id="{951EC03F-1141-CA93-F130-E6CC07B677FB}"/>
                </a:ext>
              </a:extLst>
            </p:cNvPr>
            <p:cNvSpPr>
              <a:spLocks/>
            </p:cNvSpPr>
            <p:nvPr/>
          </p:nvSpPr>
          <p:spPr bwMode="auto">
            <a:xfrm>
              <a:off x="7584585" y="2783186"/>
              <a:ext cx="116668" cy="138740"/>
            </a:xfrm>
            <a:custGeom>
              <a:avLst/>
              <a:gdLst>
                <a:gd name="T0" fmla="*/ 0 w 70"/>
                <a:gd name="T1" fmla="*/ 83 h 83"/>
                <a:gd name="T2" fmla="*/ 0 w 70"/>
                <a:gd name="T3" fmla="*/ 34 h 83"/>
                <a:gd name="T4" fmla="*/ 1 w 70"/>
                <a:gd name="T5" fmla="*/ 31 h 83"/>
                <a:gd name="T6" fmla="*/ 35 w 70"/>
                <a:gd name="T7" fmla="*/ 7 h 83"/>
                <a:gd name="T8" fmla="*/ 63 w 70"/>
                <a:gd name="T9" fmla="*/ 11 h 83"/>
                <a:gd name="T10" fmla="*/ 59 w 70"/>
                <a:gd name="T11" fmla="*/ 40 h 83"/>
                <a:gd name="T12" fmla="*/ 2 w 70"/>
                <a:gd name="T13" fmla="*/ 81 h 83"/>
                <a:gd name="T14" fmla="*/ 0 w 70"/>
                <a:gd name="T15" fmla="*/ 83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3">
                  <a:moveTo>
                    <a:pt x="0" y="83"/>
                  </a:moveTo>
                  <a:cubicBezTo>
                    <a:pt x="0" y="66"/>
                    <a:pt x="0" y="50"/>
                    <a:pt x="0" y="34"/>
                  </a:cubicBezTo>
                  <a:cubicBezTo>
                    <a:pt x="0" y="33"/>
                    <a:pt x="0" y="32"/>
                    <a:pt x="1" y="31"/>
                  </a:cubicBezTo>
                  <a:cubicBezTo>
                    <a:pt x="12" y="23"/>
                    <a:pt x="23" y="15"/>
                    <a:pt x="35" y="7"/>
                  </a:cubicBezTo>
                  <a:cubicBezTo>
                    <a:pt x="44" y="0"/>
                    <a:pt x="57" y="2"/>
                    <a:pt x="63" y="11"/>
                  </a:cubicBezTo>
                  <a:cubicBezTo>
                    <a:pt x="70" y="21"/>
                    <a:pt x="68" y="33"/>
                    <a:pt x="59" y="40"/>
                  </a:cubicBezTo>
                  <a:cubicBezTo>
                    <a:pt x="40" y="54"/>
                    <a:pt x="21" y="68"/>
                    <a:pt x="2" y="81"/>
                  </a:cubicBezTo>
                  <a:cubicBezTo>
                    <a:pt x="2" y="82"/>
                    <a:pt x="1" y="82"/>
                    <a:pt x="0" y="83"/>
                  </a:cubicBezTo>
                  <a:close/>
                </a:path>
              </a:pathLst>
            </a:custGeom>
            <a:solidFill>
              <a:schemeClr val="bg1"/>
            </a:solidFill>
            <a:ln w="254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8" name="Freeform 29">
              <a:extLst>
                <a:ext uri="{FF2B5EF4-FFF2-40B4-BE49-F238E27FC236}">
                  <a16:creationId xmlns:a16="http://schemas.microsoft.com/office/drawing/2014/main" id="{81FA7655-BB75-927E-1A2F-8E5CA2178EE9}"/>
                </a:ext>
              </a:extLst>
            </p:cNvPr>
            <p:cNvSpPr>
              <a:spLocks/>
            </p:cNvSpPr>
            <p:nvPr/>
          </p:nvSpPr>
          <p:spPr bwMode="auto">
            <a:xfrm>
              <a:off x="7584585" y="2490729"/>
              <a:ext cx="89866" cy="122186"/>
            </a:xfrm>
            <a:custGeom>
              <a:avLst/>
              <a:gdLst>
                <a:gd name="T0" fmla="*/ 0 w 54"/>
                <a:gd name="T1" fmla="*/ 73 h 73"/>
                <a:gd name="T2" fmla="*/ 0 w 54"/>
                <a:gd name="T3" fmla="*/ 70 h 73"/>
                <a:gd name="T4" fmla="*/ 0 w 54"/>
                <a:gd name="T5" fmla="*/ 25 h 73"/>
                <a:gd name="T6" fmla="*/ 2 w 54"/>
                <a:gd name="T7" fmla="*/ 20 h 73"/>
                <a:gd name="T8" fmla="*/ 19 w 54"/>
                <a:gd name="T9" fmla="*/ 7 h 73"/>
                <a:gd name="T10" fmla="*/ 47 w 54"/>
                <a:gd name="T11" fmla="*/ 10 h 73"/>
                <a:gd name="T12" fmla="*/ 46 w 54"/>
                <a:gd name="T13" fmla="*/ 37 h 73"/>
                <a:gd name="T14" fmla="*/ 34 w 54"/>
                <a:gd name="T15" fmla="*/ 47 h 73"/>
                <a:gd name="T16" fmla="*/ 0 w 54"/>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3">
                  <a:moveTo>
                    <a:pt x="0" y="73"/>
                  </a:moveTo>
                  <a:cubicBezTo>
                    <a:pt x="0" y="72"/>
                    <a:pt x="0" y="71"/>
                    <a:pt x="0" y="70"/>
                  </a:cubicBezTo>
                  <a:cubicBezTo>
                    <a:pt x="0" y="55"/>
                    <a:pt x="0" y="40"/>
                    <a:pt x="0" y="25"/>
                  </a:cubicBezTo>
                  <a:cubicBezTo>
                    <a:pt x="0" y="23"/>
                    <a:pt x="0" y="21"/>
                    <a:pt x="2" y="20"/>
                  </a:cubicBezTo>
                  <a:cubicBezTo>
                    <a:pt x="8" y="16"/>
                    <a:pt x="13" y="11"/>
                    <a:pt x="19" y="7"/>
                  </a:cubicBezTo>
                  <a:cubicBezTo>
                    <a:pt x="28" y="0"/>
                    <a:pt x="40" y="2"/>
                    <a:pt x="47" y="10"/>
                  </a:cubicBezTo>
                  <a:cubicBezTo>
                    <a:pt x="54" y="18"/>
                    <a:pt x="54" y="30"/>
                    <a:pt x="46" y="37"/>
                  </a:cubicBezTo>
                  <a:cubicBezTo>
                    <a:pt x="42" y="41"/>
                    <a:pt x="38" y="44"/>
                    <a:pt x="34" y="47"/>
                  </a:cubicBezTo>
                  <a:cubicBezTo>
                    <a:pt x="23" y="56"/>
                    <a:pt x="11" y="64"/>
                    <a:pt x="0" y="73"/>
                  </a:cubicBezTo>
                  <a:close/>
                </a:path>
              </a:pathLst>
            </a:custGeom>
            <a:solidFill>
              <a:schemeClr val="bg1"/>
            </a:solidFill>
            <a:ln w="254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349" name="Group 348">
              <a:extLst>
                <a:ext uri="{FF2B5EF4-FFF2-40B4-BE49-F238E27FC236}">
                  <a16:creationId xmlns:a16="http://schemas.microsoft.com/office/drawing/2014/main" id="{75DC4256-C144-7D87-B54D-E726874FCA54}"/>
                </a:ext>
              </a:extLst>
            </p:cNvPr>
            <p:cNvGrpSpPr/>
            <p:nvPr/>
          </p:nvGrpSpPr>
          <p:grpSpPr>
            <a:xfrm rot="7200000">
              <a:off x="7627739" y="2868482"/>
              <a:ext cx="482410" cy="433532"/>
              <a:chOff x="-3471863" y="4330701"/>
              <a:chExt cx="1801813" cy="1619250"/>
            </a:xfrm>
            <a:solidFill>
              <a:schemeClr val="accent1"/>
            </a:solidFill>
          </p:grpSpPr>
          <p:sp>
            <p:nvSpPr>
              <p:cNvPr id="394" name="Freeform 46">
                <a:extLst>
                  <a:ext uri="{FF2B5EF4-FFF2-40B4-BE49-F238E27FC236}">
                    <a16:creationId xmlns:a16="http://schemas.microsoft.com/office/drawing/2014/main" id="{5DDCE9BF-AF01-EAFF-050C-F43EAC5B5CA4}"/>
                  </a:ext>
                </a:extLst>
              </p:cNvPr>
              <p:cNvSpPr>
                <a:spLocks/>
              </p:cNvSpPr>
              <p:nvPr/>
            </p:nvSpPr>
            <p:spPr bwMode="auto">
              <a:xfrm>
                <a:off x="-3471863" y="4330701"/>
                <a:ext cx="1801813" cy="690563"/>
              </a:xfrm>
              <a:custGeom>
                <a:avLst/>
                <a:gdLst>
                  <a:gd name="T0" fmla="*/ 480 w 536"/>
                  <a:gd name="T1" fmla="*/ 205 h 205"/>
                  <a:gd name="T2" fmla="*/ 56 w 536"/>
                  <a:gd name="T3" fmla="*/ 205 h 205"/>
                  <a:gd name="T4" fmla="*/ 0 w 536"/>
                  <a:gd name="T5" fmla="*/ 149 h 205"/>
                  <a:gd name="T6" fmla="*/ 536 w 536"/>
                  <a:gd name="T7" fmla="*/ 149 h 205"/>
                  <a:gd name="T8" fmla="*/ 480 w 536"/>
                  <a:gd name="T9" fmla="*/ 205 h 205"/>
                </a:gdLst>
                <a:ahLst/>
                <a:cxnLst>
                  <a:cxn ang="0">
                    <a:pos x="T0" y="T1"/>
                  </a:cxn>
                  <a:cxn ang="0">
                    <a:pos x="T2" y="T3"/>
                  </a:cxn>
                  <a:cxn ang="0">
                    <a:pos x="T4" y="T5"/>
                  </a:cxn>
                  <a:cxn ang="0">
                    <a:pos x="T6" y="T7"/>
                  </a:cxn>
                  <a:cxn ang="0">
                    <a:pos x="T8" y="T9"/>
                  </a:cxn>
                </a:cxnLst>
                <a:rect l="0" t="0" r="r" b="b"/>
                <a:pathLst>
                  <a:path w="536" h="205">
                    <a:moveTo>
                      <a:pt x="480" y="205"/>
                    </a:moveTo>
                    <a:cubicBezTo>
                      <a:pt x="365" y="89"/>
                      <a:pt x="171" y="88"/>
                      <a:pt x="56" y="205"/>
                    </a:cubicBezTo>
                    <a:cubicBezTo>
                      <a:pt x="37" y="186"/>
                      <a:pt x="18" y="168"/>
                      <a:pt x="0" y="149"/>
                    </a:cubicBezTo>
                    <a:cubicBezTo>
                      <a:pt x="144" y="3"/>
                      <a:pt x="387" y="0"/>
                      <a:pt x="536" y="149"/>
                    </a:cubicBezTo>
                    <a:cubicBezTo>
                      <a:pt x="517" y="168"/>
                      <a:pt x="499" y="186"/>
                      <a:pt x="480"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5" name="Freeform 47">
                <a:extLst>
                  <a:ext uri="{FF2B5EF4-FFF2-40B4-BE49-F238E27FC236}">
                    <a16:creationId xmlns:a16="http://schemas.microsoft.com/office/drawing/2014/main" id="{1BDDA49B-A48C-DC3E-6F51-C1DC69775E8E}"/>
                  </a:ext>
                </a:extLst>
              </p:cNvPr>
              <p:cNvSpPr>
                <a:spLocks/>
              </p:cNvSpPr>
              <p:nvPr/>
            </p:nvSpPr>
            <p:spPr bwMode="auto">
              <a:xfrm>
                <a:off x="-3095626" y="4916488"/>
                <a:ext cx="1049338" cy="477838"/>
              </a:xfrm>
              <a:custGeom>
                <a:avLst/>
                <a:gdLst>
                  <a:gd name="T0" fmla="*/ 0 w 312"/>
                  <a:gd name="T1" fmla="*/ 87 h 142"/>
                  <a:gd name="T2" fmla="*/ 312 w 312"/>
                  <a:gd name="T3" fmla="*/ 87 h 142"/>
                  <a:gd name="T4" fmla="*/ 256 w 312"/>
                  <a:gd name="T5" fmla="*/ 142 h 142"/>
                  <a:gd name="T6" fmla="*/ 156 w 312"/>
                  <a:gd name="T7" fmla="*/ 102 h 142"/>
                  <a:gd name="T8" fmla="*/ 55 w 312"/>
                  <a:gd name="T9" fmla="*/ 142 h 142"/>
                  <a:gd name="T10" fmla="*/ 0 w 312"/>
                  <a:gd name="T11" fmla="*/ 87 h 142"/>
                </a:gdLst>
                <a:ahLst/>
                <a:cxnLst>
                  <a:cxn ang="0">
                    <a:pos x="T0" y="T1"/>
                  </a:cxn>
                  <a:cxn ang="0">
                    <a:pos x="T2" y="T3"/>
                  </a:cxn>
                  <a:cxn ang="0">
                    <a:pos x="T4" y="T5"/>
                  </a:cxn>
                  <a:cxn ang="0">
                    <a:pos x="T6" y="T7"/>
                  </a:cxn>
                  <a:cxn ang="0">
                    <a:pos x="T8" y="T9"/>
                  </a:cxn>
                  <a:cxn ang="0">
                    <a:pos x="T10" y="T11"/>
                  </a:cxn>
                </a:cxnLst>
                <a:rect l="0" t="0" r="r" b="b"/>
                <a:pathLst>
                  <a:path w="312" h="142">
                    <a:moveTo>
                      <a:pt x="0" y="87"/>
                    </a:moveTo>
                    <a:cubicBezTo>
                      <a:pt x="84" y="2"/>
                      <a:pt x="226" y="0"/>
                      <a:pt x="312" y="87"/>
                    </a:cubicBezTo>
                    <a:cubicBezTo>
                      <a:pt x="293" y="105"/>
                      <a:pt x="275" y="124"/>
                      <a:pt x="256" y="142"/>
                    </a:cubicBezTo>
                    <a:cubicBezTo>
                      <a:pt x="228" y="116"/>
                      <a:pt x="195" y="102"/>
                      <a:pt x="156" y="102"/>
                    </a:cubicBezTo>
                    <a:cubicBezTo>
                      <a:pt x="117" y="102"/>
                      <a:pt x="83" y="116"/>
                      <a:pt x="55" y="142"/>
                    </a:cubicBezTo>
                    <a:cubicBezTo>
                      <a:pt x="37" y="124"/>
                      <a:pt x="18" y="105"/>
                      <a:pt x="0"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6" name="Freeform 48">
                <a:extLst>
                  <a:ext uri="{FF2B5EF4-FFF2-40B4-BE49-F238E27FC236}">
                    <a16:creationId xmlns:a16="http://schemas.microsoft.com/office/drawing/2014/main" id="{3B26B03A-A5D4-0A6A-E895-1BAD79B8221E}"/>
                  </a:ext>
                </a:extLst>
              </p:cNvPr>
              <p:cNvSpPr>
                <a:spLocks/>
              </p:cNvSpPr>
              <p:nvPr/>
            </p:nvSpPr>
            <p:spPr bwMode="auto">
              <a:xfrm>
                <a:off x="-2786063" y="5522913"/>
                <a:ext cx="427038" cy="427038"/>
              </a:xfrm>
              <a:custGeom>
                <a:avLst/>
                <a:gdLst>
                  <a:gd name="T0" fmla="*/ 64 w 127"/>
                  <a:gd name="T1" fmla="*/ 0 h 127"/>
                  <a:gd name="T2" fmla="*/ 127 w 127"/>
                  <a:gd name="T3" fmla="*/ 64 h 127"/>
                  <a:gd name="T4" fmla="*/ 64 w 127"/>
                  <a:gd name="T5" fmla="*/ 127 h 127"/>
                  <a:gd name="T6" fmla="*/ 0 w 127"/>
                  <a:gd name="T7" fmla="*/ 63 h 127"/>
                  <a:gd name="T8" fmla="*/ 64 w 127"/>
                  <a:gd name="T9" fmla="*/ 0 h 127"/>
                </a:gdLst>
                <a:ahLst/>
                <a:cxnLst>
                  <a:cxn ang="0">
                    <a:pos x="T0" y="T1"/>
                  </a:cxn>
                  <a:cxn ang="0">
                    <a:pos x="T2" y="T3"/>
                  </a:cxn>
                  <a:cxn ang="0">
                    <a:pos x="T4" y="T5"/>
                  </a:cxn>
                  <a:cxn ang="0">
                    <a:pos x="T6" y="T7"/>
                  </a:cxn>
                  <a:cxn ang="0">
                    <a:pos x="T8" y="T9"/>
                  </a:cxn>
                </a:cxnLst>
                <a:rect l="0" t="0" r="r" b="b"/>
                <a:pathLst>
                  <a:path w="127" h="127">
                    <a:moveTo>
                      <a:pt x="64" y="0"/>
                    </a:moveTo>
                    <a:cubicBezTo>
                      <a:pt x="99" y="0"/>
                      <a:pt x="127" y="29"/>
                      <a:pt x="127" y="64"/>
                    </a:cubicBezTo>
                    <a:cubicBezTo>
                      <a:pt x="127" y="99"/>
                      <a:pt x="98" y="127"/>
                      <a:pt x="64" y="127"/>
                    </a:cubicBezTo>
                    <a:cubicBezTo>
                      <a:pt x="29" y="127"/>
                      <a:pt x="0" y="98"/>
                      <a:pt x="0" y="63"/>
                    </a:cubicBezTo>
                    <a:cubicBezTo>
                      <a:pt x="1" y="29"/>
                      <a:pt x="29" y="0"/>
                      <a:pt x="6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50" name="Freeform 25">
              <a:extLst>
                <a:ext uri="{FF2B5EF4-FFF2-40B4-BE49-F238E27FC236}">
                  <a16:creationId xmlns:a16="http://schemas.microsoft.com/office/drawing/2014/main" id="{196537BD-CD49-6594-5DDF-5AFE4C254841}"/>
                </a:ext>
              </a:extLst>
            </p:cNvPr>
            <p:cNvSpPr>
              <a:spLocks noEditPoints="1"/>
            </p:cNvSpPr>
            <p:nvPr/>
          </p:nvSpPr>
          <p:spPr bwMode="auto">
            <a:xfrm>
              <a:off x="7225659" y="2432394"/>
              <a:ext cx="363196" cy="663108"/>
            </a:xfrm>
            <a:custGeom>
              <a:avLst/>
              <a:gdLst>
                <a:gd name="T0" fmla="*/ 187 w 187"/>
                <a:gd name="T1" fmla="*/ 170 h 341"/>
                <a:gd name="T2" fmla="*/ 187 w 187"/>
                <a:gd name="T3" fmla="*/ 322 h 341"/>
                <a:gd name="T4" fmla="*/ 187 w 187"/>
                <a:gd name="T5" fmla="*/ 328 h 341"/>
                <a:gd name="T6" fmla="*/ 173 w 187"/>
                <a:gd name="T7" fmla="*/ 341 h 341"/>
                <a:gd name="T8" fmla="*/ 159 w 187"/>
                <a:gd name="T9" fmla="*/ 341 h 341"/>
                <a:gd name="T10" fmla="*/ 17 w 187"/>
                <a:gd name="T11" fmla="*/ 341 h 341"/>
                <a:gd name="T12" fmla="*/ 0 w 187"/>
                <a:gd name="T13" fmla="*/ 325 h 341"/>
                <a:gd name="T14" fmla="*/ 0 w 187"/>
                <a:gd name="T15" fmla="*/ 323 h 341"/>
                <a:gd name="T16" fmla="*/ 0 w 187"/>
                <a:gd name="T17" fmla="*/ 17 h 341"/>
                <a:gd name="T18" fmla="*/ 1 w 187"/>
                <a:gd name="T19" fmla="*/ 11 h 341"/>
                <a:gd name="T20" fmla="*/ 15 w 187"/>
                <a:gd name="T21" fmla="*/ 0 h 341"/>
                <a:gd name="T22" fmla="*/ 166 w 187"/>
                <a:gd name="T23" fmla="*/ 0 h 341"/>
                <a:gd name="T24" fmla="*/ 173 w 187"/>
                <a:gd name="T25" fmla="*/ 0 h 341"/>
                <a:gd name="T26" fmla="*/ 187 w 187"/>
                <a:gd name="T27" fmla="*/ 13 h 341"/>
                <a:gd name="T28" fmla="*/ 187 w 187"/>
                <a:gd name="T29" fmla="*/ 19 h 341"/>
                <a:gd name="T30" fmla="*/ 187 w 187"/>
                <a:gd name="T31" fmla="*/ 170 h 341"/>
                <a:gd name="T32" fmla="*/ 26 w 187"/>
                <a:gd name="T33" fmla="*/ 274 h 341"/>
                <a:gd name="T34" fmla="*/ 161 w 187"/>
                <a:gd name="T35" fmla="*/ 274 h 341"/>
                <a:gd name="T36" fmla="*/ 161 w 187"/>
                <a:gd name="T37" fmla="*/ 51 h 341"/>
                <a:gd name="T38" fmla="*/ 26 w 187"/>
                <a:gd name="T39" fmla="*/ 51 h 341"/>
                <a:gd name="T40" fmla="*/ 26 w 187"/>
                <a:gd name="T41" fmla="*/ 274 h 341"/>
                <a:gd name="T42" fmla="*/ 80 w 187"/>
                <a:gd name="T43" fmla="*/ 307 h 341"/>
                <a:gd name="T44" fmla="*/ 98 w 187"/>
                <a:gd name="T45" fmla="*/ 325 h 341"/>
                <a:gd name="T46" fmla="*/ 116 w 187"/>
                <a:gd name="T47" fmla="*/ 307 h 341"/>
                <a:gd name="T48" fmla="*/ 98 w 187"/>
                <a:gd name="T49" fmla="*/ 289 h 341"/>
                <a:gd name="T50" fmla="*/ 80 w 187"/>
                <a:gd name="T51" fmla="*/ 307 h 341"/>
                <a:gd name="T52" fmla="*/ 99 w 187"/>
                <a:gd name="T53" fmla="*/ 29 h 341"/>
                <a:gd name="T54" fmla="*/ 99 w 187"/>
                <a:gd name="T55" fmla="*/ 29 h 341"/>
                <a:gd name="T56" fmla="*/ 112 w 187"/>
                <a:gd name="T57" fmla="*/ 29 h 341"/>
                <a:gd name="T58" fmla="*/ 117 w 187"/>
                <a:gd name="T59" fmla="*/ 24 h 341"/>
                <a:gd name="T60" fmla="*/ 112 w 187"/>
                <a:gd name="T61" fmla="*/ 19 h 341"/>
                <a:gd name="T62" fmla="*/ 86 w 187"/>
                <a:gd name="T63" fmla="*/ 19 h 341"/>
                <a:gd name="T64" fmla="*/ 81 w 187"/>
                <a:gd name="T65" fmla="*/ 22 h 341"/>
                <a:gd name="T66" fmla="*/ 86 w 187"/>
                <a:gd name="T67" fmla="*/ 29 h 341"/>
                <a:gd name="T68" fmla="*/ 99 w 187"/>
                <a:gd name="T69" fmla="*/ 29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7" h="341">
                  <a:moveTo>
                    <a:pt x="187" y="170"/>
                  </a:moveTo>
                  <a:cubicBezTo>
                    <a:pt x="187" y="221"/>
                    <a:pt x="187" y="272"/>
                    <a:pt x="187" y="322"/>
                  </a:cubicBezTo>
                  <a:cubicBezTo>
                    <a:pt x="187" y="324"/>
                    <a:pt x="187" y="326"/>
                    <a:pt x="187" y="328"/>
                  </a:cubicBezTo>
                  <a:cubicBezTo>
                    <a:pt x="186" y="335"/>
                    <a:pt x="181" y="340"/>
                    <a:pt x="173" y="341"/>
                  </a:cubicBezTo>
                  <a:cubicBezTo>
                    <a:pt x="169" y="341"/>
                    <a:pt x="164" y="341"/>
                    <a:pt x="159" y="341"/>
                  </a:cubicBezTo>
                  <a:cubicBezTo>
                    <a:pt x="112" y="341"/>
                    <a:pt x="64" y="340"/>
                    <a:pt x="17" y="341"/>
                  </a:cubicBezTo>
                  <a:cubicBezTo>
                    <a:pt x="5" y="341"/>
                    <a:pt x="1" y="333"/>
                    <a:pt x="0" y="325"/>
                  </a:cubicBezTo>
                  <a:cubicBezTo>
                    <a:pt x="0" y="324"/>
                    <a:pt x="0" y="324"/>
                    <a:pt x="0" y="323"/>
                  </a:cubicBezTo>
                  <a:cubicBezTo>
                    <a:pt x="0" y="221"/>
                    <a:pt x="0" y="119"/>
                    <a:pt x="0" y="17"/>
                  </a:cubicBezTo>
                  <a:cubicBezTo>
                    <a:pt x="0" y="15"/>
                    <a:pt x="0" y="13"/>
                    <a:pt x="1" y="11"/>
                  </a:cubicBezTo>
                  <a:cubicBezTo>
                    <a:pt x="2" y="4"/>
                    <a:pt x="8" y="0"/>
                    <a:pt x="15" y="0"/>
                  </a:cubicBezTo>
                  <a:cubicBezTo>
                    <a:pt x="65" y="0"/>
                    <a:pt x="116" y="0"/>
                    <a:pt x="166" y="0"/>
                  </a:cubicBezTo>
                  <a:cubicBezTo>
                    <a:pt x="169" y="0"/>
                    <a:pt x="171" y="0"/>
                    <a:pt x="173" y="0"/>
                  </a:cubicBezTo>
                  <a:cubicBezTo>
                    <a:pt x="181" y="0"/>
                    <a:pt x="186" y="5"/>
                    <a:pt x="187" y="13"/>
                  </a:cubicBezTo>
                  <a:cubicBezTo>
                    <a:pt x="187" y="15"/>
                    <a:pt x="187" y="17"/>
                    <a:pt x="187" y="19"/>
                  </a:cubicBezTo>
                  <a:cubicBezTo>
                    <a:pt x="187" y="69"/>
                    <a:pt x="187" y="120"/>
                    <a:pt x="187" y="170"/>
                  </a:cubicBezTo>
                  <a:close/>
                  <a:moveTo>
                    <a:pt x="26" y="274"/>
                  </a:moveTo>
                  <a:cubicBezTo>
                    <a:pt x="72" y="274"/>
                    <a:pt x="116" y="274"/>
                    <a:pt x="161" y="274"/>
                  </a:cubicBezTo>
                  <a:cubicBezTo>
                    <a:pt x="161" y="200"/>
                    <a:pt x="161" y="125"/>
                    <a:pt x="161" y="51"/>
                  </a:cubicBezTo>
                  <a:cubicBezTo>
                    <a:pt x="116" y="51"/>
                    <a:pt x="71" y="51"/>
                    <a:pt x="26" y="51"/>
                  </a:cubicBezTo>
                  <a:cubicBezTo>
                    <a:pt x="26" y="126"/>
                    <a:pt x="26" y="200"/>
                    <a:pt x="26" y="274"/>
                  </a:cubicBezTo>
                  <a:close/>
                  <a:moveTo>
                    <a:pt x="80" y="307"/>
                  </a:moveTo>
                  <a:cubicBezTo>
                    <a:pt x="80" y="317"/>
                    <a:pt x="88" y="325"/>
                    <a:pt x="98" y="325"/>
                  </a:cubicBezTo>
                  <a:cubicBezTo>
                    <a:pt x="108" y="325"/>
                    <a:pt x="116" y="317"/>
                    <a:pt x="116" y="307"/>
                  </a:cubicBezTo>
                  <a:cubicBezTo>
                    <a:pt x="116" y="297"/>
                    <a:pt x="108" y="289"/>
                    <a:pt x="98" y="289"/>
                  </a:cubicBezTo>
                  <a:cubicBezTo>
                    <a:pt x="88" y="289"/>
                    <a:pt x="80" y="297"/>
                    <a:pt x="80" y="307"/>
                  </a:cubicBezTo>
                  <a:close/>
                  <a:moveTo>
                    <a:pt x="99" y="29"/>
                  </a:moveTo>
                  <a:cubicBezTo>
                    <a:pt x="99" y="29"/>
                    <a:pt x="99" y="29"/>
                    <a:pt x="99" y="29"/>
                  </a:cubicBezTo>
                  <a:cubicBezTo>
                    <a:pt x="103" y="29"/>
                    <a:pt x="108" y="29"/>
                    <a:pt x="112" y="29"/>
                  </a:cubicBezTo>
                  <a:cubicBezTo>
                    <a:pt x="115" y="29"/>
                    <a:pt x="117" y="27"/>
                    <a:pt x="117" y="24"/>
                  </a:cubicBezTo>
                  <a:cubicBezTo>
                    <a:pt x="117" y="21"/>
                    <a:pt x="115" y="19"/>
                    <a:pt x="112" y="19"/>
                  </a:cubicBezTo>
                  <a:cubicBezTo>
                    <a:pt x="103" y="18"/>
                    <a:pt x="95" y="18"/>
                    <a:pt x="86" y="19"/>
                  </a:cubicBezTo>
                  <a:cubicBezTo>
                    <a:pt x="84" y="19"/>
                    <a:pt x="82" y="20"/>
                    <a:pt x="81" y="22"/>
                  </a:cubicBezTo>
                  <a:cubicBezTo>
                    <a:pt x="80" y="25"/>
                    <a:pt x="82" y="29"/>
                    <a:pt x="86" y="29"/>
                  </a:cubicBezTo>
                  <a:cubicBezTo>
                    <a:pt x="91" y="29"/>
                    <a:pt x="95" y="29"/>
                    <a:pt x="99" y="29"/>
                  </a:cubicBezTo>
                  <a:close/>
                </a:path>
              </a:pathLst>
            </a:custGeom>
            <a:solidFill>
              <a:schemeClr val="accent2"/>
            </a:solidFill>
            <a:ln w="222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351" name="Group 350">
              <a:extLst>
                <a:ext uri="{FF2B5EF4-FFF2-40B4-BE49-F238E27FC236}">
                  <a16:creationId xmlns:a16="http://schemas.microsoft.com/office/drawing/2014/main" id="{6451D986-8B10-9F4C-C568-E219B8811D67}"/>
                </a:ext>
              </a:extLst>
            </p:cNvPr>
            <p:cNvGrpSpPr/>
            <p:nvPr/>
          </p:nvGrpSpPr>
          <p:grpSpPr>
            <a:xfrm>
              <a:off x="7296057" y="2621759"/>
              <a:ext cx="213738" cy="266012"/>
              <a:chOff x="-12633325" y="3592513"/>
              <a:chExt cx="1389063" cy="1728787"/>
            </a:xfrm>
            <a:solidFill>
              <a:schemeClr val="accent5"/>
            </a:solidFill>
          </p:grpSpPr>
          <p:sp>
            <p:nvSpPr>
              <p:cNvPr id="382" name="Freeform 32">
                <a:extLst>
                  <a:ext uri="{FF2B5EF4-FFF2-40B4-BE49-F238E27FC236}">
                    <a16:creationId xmlns:a16="http://schemas.microsoft.com/office/drawing/2014/main" id="{BEFABF93-B3BF-85D5-EB1E-82DF00439FE5}"/>
                  </a:ext>
                </a:extLst>
              </p:cNvPr>
              <p:cNvSpPr>
                <a:spLocks/>
              </p:cNvSpPr>
              <p:nvPr/>
            </p:nvSpPr>
            <p:spPr bwMode="auto">
              <a:xfrm>
                <a:off x="-12633325" y="3781425"/>
                <a:ext cx="1389063" cy="1539875"/>
              </a:xfrm>
              <a:custGeom>
                <a:avLst/>
                <a:gdLst>
                  <a:gd name="T0" fmla="*/ 129 w 418"/>
                  <a:gd name="T1" fmla="*/ 46 h 463"/>
                  <a:gd name="T2" fmla="*/ 99 w 418"/>
                  <a:gd name="T3" fmla="*/ 63 h 463"/>
                  <a:gd name="T4" fmla="*/ 40 w 418"/>
                  <a:gd name="T5" fmla="*/ 138 h 463"/>
                  <a:gd name="T6" fmla="*/ 9 w 418"/>
                  <a:gd name="T7" fmla="*/ 146 h 463"/>
                  <a:gd name="T8" fmla="*/ 3 w 418"/>
                  <a:gd name="T9" fmla="*/ 122 h 463"/>
                  <a:gd name="T10" fmla="*/ 44 w 418"/>
                  <a:gd name="T11" fmla="*/ 61 h 463"/>
                  <a:gd name="T12" fmla="*/ 105 w 418"/>
                  <a:gd name="T13" fmla="*/ 13 h 463"/>
                  <a:gd name="T14" fmla="*/ 161 w 418"/>
                  <a:gd name="T15" fmla="*/ 0 h 463"/>
                  <a:gd name="T16" fmla="*/ 164 w 418"/>
                  <a:gd name="T17" fmla="*/ 0 h 463"/>
                  <a:gd name="T18" fmla="*/ 166 w 418"/>
                  <a:gd name="T19" fmla="*/ 1 h 463"/>
                  <a:gd name="T20" fmla="*/ 184 w 418"/>
                  <a:gd name="T21" fmla="*/ 43 h 463"/>
                  <a:gd name="T22" fmla="*/ 215 w 418"/>
                  <a:gd name="T23" fmla="*/ 60 h 463"/>
                  <a:gd name="T24" fmla="*/ 284 w 418"/>
                  <a:gd name="T25" fmla="*/ 26 h 463"/>
                  <a:gd name="T26" fmla="*/ 325 w 418"/>
                  <a:gd name="T27" fmla="*/ 45 h 463"/>
                  <a:gd name="T28" fmla="*/ 412 w 418"/>
                  <a:gd name="T29" fmla="*/ 135 h 463"/>
                  <a:gd name="T30" fmla="*/ 409 w 418"/>
                  <a:gd name="T31" fmla="*/ 162 h 463"/>
                  <a:gd name="T32" fmla="*/ 382 w 418"/>
                  <a:gd name="T33" fmla="*/ 161 h 463"/>
                  <a:gd name="T34" fmla="*/ 378 w 418"/>
                  <a:gd name="T35" fmla="*/ 156 h 463"/>
                  <a:gd name="T36" fmla="*/ 314 w 418"/>
                  <a:gd name="T37" fmla="*/ 86 h 463"/>
                  <a:gd name="T38" fmla="*/ 274 w 418"/>
                  <a:gd name="T39" fmla="*/ 65 h 463"/>
                  <a:gd name="T40" fmla="*/ 256 w 418"/>
                  <a:gd name="T41" fmla="*/ 103 h 463"/>
                  <a:gd name="T42" fmla="*/ 257 w 418"/>
                  <a:gd name="T43" fmla="*/ 174 h 463"/>
                  <a:gd name="T44" fmla="*/ 263 w 418"/>
                  <a:gd name="T45" fmla="*/ 183 h 463"/>
                  <a:gd name="T46" fmla="*/ 350 w 418"/>
                  <a:gd name="T47" fmla="*/ 277 h 463"/>
                  <a:gd name="T48" fmla="*/ 369 w 418"/>
                  <a:gd name="T49" fmla="*/ 338 h 463"/>
                  <a:gd name="T50" fmla="*/ 361 w 418"/>
                  <a:gd name="T51" fmla="*/ 436 h 463"/>
                  <a:gd name="T52" fmla="*/ 331 w 418"/>
                  <a:gd name="T53" fmla="*/ 459 h 463"/>
                  <a:gd name="T54" fmla="*/ 300 w 418"/>
                  <a:gd name="T55" fmla="*/ 436 h 463"/>
                  <a:gd name="T56" fmla="*/ 301 w 418"/>
                  <a:gd name="T57" fmla="*/ 417 h 463"/>
                  <a:gd name="T58" fmla="*/ 308 w 418"/>
                  <a:gd name="T59" fmla="*/ 357 h 463"/>
                  <a:gd name="T60" fmla="*/ 282 w 418"/>
                  <a:gd name="T61" fmla="*/ 286 h 463"/>
                  <a:gd name="T62" fmla="*/ 227 w 418"/>
                  <a:gd name="T63" fmla="*/ 235 h 463"/>
                  <a:gd name="T64" fmla="*/ 225 w 418"/>
                  <a:gd name="T65" fmla="*/ 233 h 463"/>
                  <a:gd name="T66" fmla="*/ 228 w 418"/>
                  <a:gd name="T67" fmla="*/ 252 h 463"/>
                  <a:gd name="T68" fmla="*/ 220 w 418"/>
                  <a:gd name="T69" fmla="*/ 352 h 463"/>
                  <a:gd name="T70" fmla="*/ 169 w 418"/>
                  <a:gd name="T71" fmla="*/ 448 h 463"/>
                  <a:gd name="T72" fmla="*/ 126 w 418"/>
                  <a:gd name="T73" fmla="*/ 453 h 463"/>
                  <a:gd name="T74" fmla="*/ 119 w 418"/>
                  <a:gd name="T75" fmla="*/ 410 h 463"/>
                  <a:gd name="T76" fmla="*/ 142 w 418"/>
                  <a:gd name="T77" fmla="*/ 376 h 463"/>
                  <a:gd name="T78" fmla="*/ 168 w 418"/>
                  <a:gd name="T79" fmla="*/ 285 h 463"/>
                  <a:gd name="T80" fmla="*/ 154 w 418"/>
                  <a:gd name="T81" fmla="*/ 220 h 463"/>
                  <a:gd name="T82" fmla="*/ 143 w 418"/>
                  <a:gd name="T83" fmla="*/ 185 h 463"/>
                  <a:gd name="T84" fmla="*/ 130 w 418"/>
                  <a:gd name="T85" fmla="*/ 122 h 463"/>
                  <a:gd name="T86" fmla="*/ 129 w 418"/>
                  <a:gd name="T87" fmla="*/ 54 h 463"/>
                  <a:gd name="T88" fmla="*/ 129 w 418"/>
                  <a:gd name="T89" fmla="*/ 47 h 463"/>
                  <a:gd name="T90" fmla="*/ 129 w 418"/>
                  <a:gd name="T91" fmla="*/ 46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8" h="463">
                    <a:moveTo>
                      <a:pt x="129" y="46"/>
                    </a:moveTo>
                    <a:cubicBezTo>
                      <a:pt x="118" y="50"/>
                      <a:pt x="108" y="56"/>
                      <a:pt x="99" y="63"/>
                    </a:cubicBezTo>
                    <a:cubicBezTo>
                      <a:pt x="74" y="84"/>
                      <a:pt x="54" y="109"/>
                      <a:pt x="40" y="138"/>
                    </a:cubicBezTo>
                    <a:cubicBezTo>
                      <a:pt x="34" y="152"/>
                      <a:pt x="19" y="155"/>
                      <a:pt x="9" y="146"/>
                    </a:cubicBezTo>
                    <a:cubicBezTo>
                      <a:pt x="2" y="141"/>
                      <a:pt x="0" y="131"/>
                      <a:pt x="3" y="122"/>
                    </a:cubicBezTo>
                    <a:cubicBezTo>
                      <a:pt x="14" y="100"/>
                      <a:pt x="27" y="80"/>
                      <a:pt x="44" y="61"/>
                    </a:cubicBezTo>
                    <a:cubicBezTo>
                      <a:pt x="61" y="41"/>
                      <a:pt x="81" y="24"/>
                      <a:pt x="105" y="13"/>
                    </a:cubicBezTo>
                    <a:cubicBezTo>
                      <a:pt x="123" y="4"/>
                      <a:pt x="142" y="0"/>
                      <a:pt x="161" y="0"/>
                    </a:cubicBezTo>
                    <a:cubicBezTo>
                      <a:pt x="162" y="0"/>
                      <a:pt x="163" y="0"/>
                      <a:pt x="164" y="0"/>
                    </a:cubicBezTo>
                    <a:cubicBezTo>
                      <a:pt x="165" y="0"/>
                      <a:pt x="165" y="0"/>
                      <a:pt x="166" y="1"/>
                    </a:cubicBezTo>
                    <a:cubicBezTo>
                      <a:pt x="166" y="17"/>
                      <a:pt x="172" y="31"/>
                      <a:pt x="184" y="43"/>
                    </a:cubicBezTo>
                    <a:cubicBezTo>
                      <a:pt x="193" y="52"/>
                      <a:pt x="203" y="58"/>
                      <a:pt x="215" y="60"/>
                    </a:cubicBezTo>
                    <a:cubicBezTo>
                      <a:pt x="240" y="65"/>
                      <a:pt x="269" y="55"/>
                      <a:pt x="284" y="26"/>
                    </a:cubicBezTo>
                    <a:cubicBezTo>
                      <a:pt x="298" y="31"/>
                      <a:pt x="312" y="37"/>
                      <a:pt x="325" y="45"/>
                    </a:cubicBezTo>
                    <a:cubicBezTo>
                      <a:pt x="361" y="68"/>
                      <a:pt x="390" y="99"/>
                      <a:pt x="412" y="135"/>
                    </a:cubicBezTo>
                    <a:cubicBezTo>
                      <a:pt x="418" y="144"/>
                      <a:pt x="416" y="155"/>
                      <a:pt x="409" y="162"/>
                    </a:cubicBezTo>
                    <a:cubicBezTo>
                      <a:pt x="401" y="169"/>
                      <a:pt x="390" y="168"/>
                      <a:pt x="382" y="161"/>
                    </a:cubicBezTo>
                    <a:cubicBezTo>
                      <a:pt x="380" y="160"/>
                      <a:pt x="379" y="158"/>
                      <a:pt x="378" y="156"/>
                    </a:cubicBezTo>
                    <a:cubicBezTo>
                      <a:pt x="361" y="129"/>
                      <a:pt x="340" y="105"/>
                      <a:pt x="314" y="86"/>
                    </a:cubicBezTo>
                    <a:cubicBezTo>
                      <a:pt x="301" y="77"/>
                      <a:pt x="288" y="70"/>
                      <a:pt x="274" y="65"/>
                    </a:cubicBezTo>
                    <a:cubicBezTo>
                      <a:pt x="266" y="77"/>
                      <a:pt x="260" y="90"/>
                      <a:pt x="256" y="103"/>
                    </a:cubicBezTo>
                    <a:cubicBezTo>
                      <a:pt x="248" y="127"/>
                      <a:pt x="251" y="151"/>
                      <a:pt x="257" y="174"/>
                    </a:cubicBezTo>
                    <a:cubicBezTo>
                      <a:pt x="258" y="178"/>
                      <a:pt x="260" y="181"/>
                      <a:pt x="263" y="183"/>
                    </a:cubicBezTo>
                    <a:cubicBezTo>
                      <a:pt x="300" y="207"/>
                      <a:pt x="330" y="238"/>
                      <a:pt x="350" y="277"/>
                    </a:cubicBezTo>
                    <a:cubicBezTo>
                      <a:pt x="359" y="296"/>
                      <a:pt x="366" y="317"/>
                      <a:pt x="369" y="338"/>
                    </a:cubicBezTo>
                    <a:cubicBezTo>
                      <a:pt x="373" y="371"/>
                      <a:pt x="370" y="404"/>
                      <a:pt x="361" y="436"/>
                    </a:cubicBezTo>
                    <a:cubicBezTo>
                      <a:pt x="358" y="450"/>
                      <a:pt x="345" y="460"/>
                      <a:pt x="331" y="459"/>
                    </a:cubicBezTo>
                    <a:cubicBezTo>
                      <a:pt x="316" y="459"/>
                      <a:pt x="304" y="450"/>
                      <a:pt x="300" y="436"/>
                    </a:cubicBezTo>
                    <a:cubicBezTo>
                      <a:pt x="299" y="430"/>
                      <a:pt x="300" y="423"/>
                      <a:pt x="301" y="417"/>
                    </a:cubicBezTo>
                    <a:cubicBezTo>
                      <a:pt x="307" y="398"/>
                      <a:pt x="309" y="378"/>
                      <a:pt x="308" y="357"/>
                    </a:cubicBezTo>
                    <a:cubicBezTo>
                      <a:pt x="306" y="331"/>
                      <a:pt x="297" y="307"/>
                      <a:pt x="282" y="286"/>
                    </a:cubicBezTo>
                    <a:cubicBezTo>
                      <a:pt x="267" y="265"/>
                      <a:pt x="249" y="249"/>
                      <a:pt x="227" y="235"/>
                    </a:cubicBezTo>
                    <a:cubicBezTo>
                      <a:pt x="227" y="234"/>
                      <a:pt x="226" y="234"/>
                      <a:pt x="225" y="233"/>
                    </a:cubicBezTo>
                    <a:cubicBezTo>
                      <a:pt x="226" y="240"/>
                      <a:pt x="227" y="246"/>
                      <a:pt x="228" y="252"/>
                    </a:cubicBezTo>
                    <a:cubicBezTo>
                      <a:pt x="233" y="286"/>
                      <a:pt x="230" y="319"/>
                      <a:pt x="220" y="352"/>
                    </a:cubicBezTo>
                    <a:cubicBezTo>
                      <a:pt x="210" y="388"/>
                      <a:pt x="192" y="419"/>
                      <a:pt x="169" y="448"/>
                    </a:cubicBezTo>
                    <a:cubicBezTo>
                      <a:pt x="159" y="461"/>
                      <a:pt x="140" y="463"/>
                      <a:pt x="126" y="453"/>
                    </a:cubicBezTo>
                    <a:cubicBezTo>
                      <a:pt x="113" y="443"/>
                      <a:pt x="110" y="425"/>
                      <a:pt x="119" y="410"/>
                    </a:cubicBezTo>
                    <a:cubicBezTo>
                      <a:pt x="126" y="399"/>
                      <a:pt x="135" y="388"/>
                      <a:pt x="142" y="376"/>
                    </a:cubicBezTo>
                    <a:cubicBezTo>
                      <a:pt x="158" y="348"/>
                      <a:pt x="167" y="318"/>
                      <a:pt x="168" y="285"/>
                    </a:cubicBezTo>
                    <a:cubicBezTo>
                      <a:pt x="168" y="263"/>
                      <a:pt x="164" y="241"/>
                      <a:pt x="154" y="220"/>
                    </a:cubicBezTo>
                    <a:cubicBezTo>
                      <a:pt x="148" y="209"/>
                      <a:pt x="146" y="197"/>
                      <a:pt x="143" y="185"/>
                    </a:cubicBezTo>
                    <a:cubicBezTo>
                      <a:pt x="139" y="164"/>
                      <a:pt x="134" y="143"/>
                      <a:pt x="130" y="122"/>
                    </a:cubicBezTo>
                    <a:cubicBezTo>
                      <a:pt x="126" y="99"/>
                      <a:pt x="126" y="77"/>
                      <a:pt x="129" y="54"/>
                    </a:cubicBezTo>
                    <a:cubicBezTo>
                      <a:pt x="129" y="52"/>
                      <a:pt x="129" y="50"/>
                      <a:pt x="129" y="47"/>
                    </a:cubicBezTo>
                    <a:cubicBezTo>
                      <a:pt x="129" y="47"/>
                      <a:pt x="129" y="47"/>
                      <a:pt x="129"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3" name="Freeform 33">
                <a:extLst>
                  <a:ext uri="{FF2B5EF4-FFF2-40B4-BE49-F238E27FC236}">
                    <a16:creationId xmlns:a16="http://schemas.microsoft.com/office/drawing/2014/main" id="{CF51C2C0-1FA5-390A-642E-05D5C65E868E}"/>
                  </a:ext>
                </a:extLst>
              </p:cNvPr>
              <p:cNvSpPr>
                <a:spLocks/>
              </p:cNvSpPr>
              <p:nvPr/>
            </p:nvSpPr>
            <p:spPr bwMode="auto">
              <a:xfrm>
                <a:off x="-12065000" y="3592513"/>
                <a:ext cx="376238" cy="374650"/>
              </a:xfrm>
              <a:custGeom>
                <a:avLst/>
                <a:gdLst>
                  <a:gd name="T0" fmla="*/ 57 w 113"/>
                  <a:gd name="T1" fmla="*/ 0 h 113"/>
                  <a:gd name="T2" fmla="*/ 113 w 113"/>
                  <a:gd name="T3" fmla="*/ 56 h 113"/>
                  <a:gd name="T4" fmla="*/ 57 w 113"/>
                  <a:gd name="T5" fmla="*/ 113 h 113"/>
                  <a:gd name="T6" fmla="*/ 0 w 113"/>
                  <a:gd name="T7" fmla="*/ 56 h 113"/>
                  <a:gd name="T8" fmla="*/ 57 w 113"/>
                  <a:gd name="T9" fmla="*/ 0 h 113"/>
                </a:gdLst>
                <a:ahLst/>
                <a:cxnLst>
                  <a:cxn ang="0">
                    <a:pos x="T0" y="T1"/>
                  </a:cxn>
                  <a:cxn ang="0">
                    <a:pos x="T2" y="T3"/>
                  </a:cxn>
                  <a:cxn ang="0">
                    <a:pos x="T4" y="T5"/>
                  </a:cxn>
                  <a:cxn ang="0">
                    <a:pos x="T6" y="T7"/>
                  </a:cxn>
                  <a:cxn ang="0">
                    <a:pos x="T8" y="T9"/>
                  </a:cxn>
                </a:cxnLst>
                <a:rect l="0" t="0" r="r" b="b"/>
                <a:pathLst>
                  <a:path w="113" h="113">
                    <a:moveTo>
                      <a:pt x="57" y="0"/>
                    </a:moveTo>
                    <a:cubicBezTo>
                      <a:pt x="88" y="0"/>
                      <a:pt x="113" y="25"/>
                      <a:pt x="113" y="56"/>
                    </a:cubicBezTo>
                    <a:cubicBezTo>
                      <a:pt x="113" y="87"/>
                      <a:pt x="88" y="113"/>
                      <a:pt x="57" y="113"/>
                    </a:cubicBezTo>
                    <a:cubicBezTo>
                      <a:pt x="26" y="113"/>
                      <a:pt x="0" y="87"/>
                      <a:pt x="0" y="56"/>
                    </a:cubicBezTo>
                    <a:cubicBezTo>
                      <a:pt x="0" y="25"/>
                      <a:pt x="25" y="0"/>
                      <a:pt x="5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4" name="Freeform 35">
                <a:extLst>
                  <a:ext uri="{FF2B5EF4-FFF2-40B4-BE49-F238E27FC236}">
                    <a16:creationId xmlns:a16="http://schemas.microsoft.com/office/drawing/2014/main" id="{B22CCD35-438F-6027-9520-D21B0037D467}"/>
                  </a:ext>
                </a:extLst>
              </p:cNvPr>
              <p:cNvSpPr>
                <a:spLocks/>
              </p:cNvSpPr>
              <p:nvPr/>
            </p:nvSpPr>
            <p:spPr bwMode="auto">
              <a:xfrm>
                <a:off x="-12241213" y="4500563"/>
                <a:ext cx="60325" cy="128588"/>
              </a:xfrm>
              <a:custGeom>
                <a:avLst/>
                <a:gdLst>
                  <a:gd name="T0" fmla="*/ 0 w 18"/>
                  <a:gd name="T1" fmla="*/ 14 h 39"/>
                  <a:gd name="T2" fmla="*/ 4 w 18"/>
                  <a:gd name="T3" fmla="*/ 3 h 39"/>
                  <a:gd name="T4" fmla="*/ 8 w 18"/>
                  <a:gd name="T5" fmla="*/ 0 h 39"/>
                  <a:gd name="T6" fmla="*/ 8 w 18"/>
                  <a:gd name="T7" fmla="*/ 5 h 39"/>
                  <a:gd name="T8" fmla="*/ 6 w 18"/>
                  <a:gd name="T9" fmla="*/ 14 h 39"/>
                  <a:gd name="T10" fmla="*/ 14 w 18"/>
                  <a:gd name="T11" fmla="*/ 32 h 39"/>
                  <a:gd name="T12" fmla="*/ 16 w 18"/>
                  <a:gd name="T13" fmla="*/ 34 h 39"/>
                  <a:gd name="T14" fmla="*/ 18 w 18"/>
                  <a:gd name="T15" fmla="*/ 38 h 39"/>
                  <a:gd name="T16" fmla="*/ 14 w 18"/>
                  <a:gd name="T17" fmla="*/ 38 h 39"/>
                  <a:gd name="T18" fmla="*/ 0 w 18"/>
                  <a:gd name="T19"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39">
                    <a:moveTo>
                      <a:pt x="0" y="14"/>
                    </a:moveTo>
                    <a:cubicBezTo>
                      <a:pt x="1" y="11"/>
                      <a:pt x="2" y="7"/>
                      <a:pt x="4" y="3"/>
                    </a:cubicBezTo>
                    <a:cubicBezTo>
                      <a:pt x="5" y="2"/>
                      <a:pt x="6" y="1"/>
                      <a:pt x="8" y="0"/>
                    </a:cubicBezTo>
                    <a:cubicBezTo>
                      <a:pt x="8" y="2"/>
                      <a:pt x="9" y="3"/>
                      <a:pt x="8" y="5"/>
                    </a:cubicBezTo>
                    <a:cubicBezTo>
                      <a:pt x="8" y="8"/>
                      <a:pt x="6" y="11"/>
                      <a:pt x="6" y="14"/>
                    </a:cubicBezTo>
                    <a:cubicBezTo>
                      <a:pt x="5" y="22"/>
                      <a:pt x="8" y="28"/>
                      <a:pt x="14" y="32"/>
                    </a:cubicBezTo>
                    <a:cubicBezTo>
                      <a:pt x="15" y="33"/>
                      <a:pt x="16" y="33"/>
                      <a:pt x="16" y="34"/>
                    </a:cubicBezTo>
                    <a:cubicBezTo>
                      <a:pt x="17" y="35"/>
                      <a:pt x="17" y="36"/>
                      <a:pt x="18" y="38"/>
                    </a:cubicBezTo>
                    <a:cubicBezTo>
                      <a:pt x="17" y="38"/>
                      <a:pt x="15" y="39"/>
                      <a:pt x="14" y="38"/>
                    </a:cubicBezTo>
                    <a:cubicBezTo>
                      <a:pt x="5" y="33"/>
                      <a:pt x="1" y="26"/>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5" name="Freeform 36">
                <a:extLst>
                  <a:ext uri="{FF2B5EF4-FFF2-40B4-BE49-F238E27FC236}">
                    <a16:creationId xmlns:a16="http://schemas.microsoft.com/office/drawing/2014/main" id="{A434118D-D9D8-7ECE-C287-8F9FC2A7CF16}"/>
                  </a:ext>
                </a:extLst>
              </p:cNvPr>
              <p:cNvSpPr>
                <a:spLocks/>
              </p:cNvSpPr>
              <p:nvPr/>
            </p:nvSpPr>
            <p:spPr bwMode="auto">
              <a:xfrm>
                <a:off x="-11329988" y="3994150"/>
                <a:ext cx="76200" cy="115888"/>
              </a:xfrm>
              <a:custGeom>
                <a:avLst/>
                <a:gdLst>
                  <a:gd name="T0" fmla="*/ 23 w 23"/>
                  <a:gd name="T1" fmla="*/ 25 h 35"/>
                  <a:gd name="T2" fmla="*/ 22 w 23"/>
                  <a:gd name="T3" fmla="*/ 31 h 35"/>
                  <a:gd name="T4" fmla="*/ 19 w 23"/>
                  <a:gd name="T5" fmla="*/ 35 h 35"/>
                  <a:gd name="T6" fmla="*/ 17 w 23"/>
                  <a:gd name="T7" fmla="*/ 31 h 35"/>
                  <a:gd name="T8" fmla="*/ 18 w 23"/>
                  <a:gd name="T9" fmla="*/ 22 h 35"/>
                  <a:gd name="T10" fmla="*/ 4 w 23"/>
                  <a:gd name="T11" fmla="*/ 5 h 35"/>
                  <a:gd name="T12" fmla="*/ 2 w 23"/>
                  <a:gd name="T13" fmla="*/ 4 h 35"/>
                  <a:gd name="T14" fmla="*/ 0 w 23"/>
                  <a:gd name="T15" fmla="*/ 1 h 35"/>
                  <a:gd name="T16" fmla="*/ 3 w 23"/>
                  <a:gd name="T17" fmla="*/ 0 h 35"/>
                  <a:gd name="T18" fmla="*/ 23 w 23"/>
                  <a:gd name="T19" fmla="*/ 20 h 35"/>
                  <a:gd name="T20" fmla="*/ 23 w 23"/>
                  <a:gd name="T21"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35">
                    <a:moveTo>
                      <a:pt x="23" y="25"/>
                    </a:moveTo>
                    <a:cubicBezTo>
                      <a:pt x="23" y="27"/>
                      <a:pt x="23" y="30"/>
                      <a:pt x="22" y="31"/>
                    </a:cubicBezTo>
                    <a:cubicBezTo>
                      <a:pt x="22" y="33"/>
                      <a:pt x="20" y="34"/>
                      <a:pt x="19" y="35"/>
                    </a:cubicBezTo>
                    <a:cubicBezTo>
                      <a:pt x="18" y="33"/>
                      <a:pt x="17" y="32"/>
                      <a:pt x="17" y="31"/>
                    </a:cubicBezTo>
                    <a:cubicBezTo>
                      <a:pt x="17" y="28"/>
                      <a:pt x="18" y="25"/>
                      <a:pt x="18" y="22"/>
                    </a:cubicBezTo>
                    <a:cubicBezTo>
                      <a:pt x="17" y="13"/>
                      <a:pt x="12" y="8"/>
                      <a:pt x="4" y="5"/>
                    </a:cubicBezTo>
                    <a:cubicBezTo>
                      <a:pt x="3" y="5"/>
                      <a:pt x="2" y="5"/>
                      <a:pt x="2" y="4"/>
                    </a:cubicBezTo>
                    <a:cubicBezTo>
                      <a:pt x="1" y="4"/>
                      <a:pt x="0" y="2"/>
                      <a:pt x="0" y="1"/>
                    </a:cubicBezTo>
                    <a:cubicBezTo>
                      <a:pt x="1" y="1"/>
                      <a:pt x="2" y="0"/>
                      <a:pt x="3" y="0"/>
                    </a:cubicBezTo>
                    <a:cubicBezTo>
                      <a:pt x="13" y="2"/>
                      <a:pt x="21" y="10"/>
                      <a:pt x="23" y="20"/>
                    </a:cubicBezTo>
                    <a:cubicBezTo>
                      <a:pt x="23" y="22"/>
                      <a:pt x="23" y="24"/>
                      <a:pt x="2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6" name="Freeform 37">
                <a:extLst>
                  <a:ext uri="{FF2B5EF4-FFF2-40B4-BE49-F238E27FC236}">
                    <a16:creationId xmlns:a16="http://schemas.microsoft.com/office/drawing/2014/main" id="{8D988C9A-D397-E15A-E4E7-A3B93A451E7C}"/>
                  </a:ext>
                </a:extLst>
              </p:cNvPr>
              <p:cNvSpPr>
                <a:spLocks/>
              </p:cNvSpPr>
              <p:nvPr/>
            </p:nvSpPr>
            <p:spPr bwMode="auto">
              <a:xfrm>
                <a:off x="-11417300" y="4622800"/>
                <a:ext cx="66675" cy="127000"/>
              </a:xfrm>
              <a:custGeom>
                <a:avLst/>
                <a:gdLst>
                  <a:gd name="T0" fmla="*/ 20 w 20"/>
                  <a:gd name="T1" fmla="*/ 23 h 38"/>
                  <a:gd name="T2" fmla="*/ 16 w 20"/>
                  <a:gd name="T3" fmla="*/ 36 h 38"/>
                  <a:gd name="T4" fmla="*/ 12 w 20"/>
                  <a:gd name="T5" fmla="*/ 38 h 38"/>
                  <a:gd name="T6" fmla="*/ 11 w 20"/>
                  <a:gd name="T7" fmla="*/ 34 h 38"/>
                  <a:gd name="T8" fmla="*/ 14 w 20"/>
                  <a:gd name="T9" fmla="*/ 26 h 38"/>
                  <a:gd name="T10" fmla="*/ 4 w 20"/>
                  <a:gd name="T11" fmla="*/ 6 h 38"/>
                  <a:gd name="T12" fmla="*/ 2 w 20"/>
                  <a:gd name="T13" fmla="*/ 5 h 38"/>
                  <a:gd name="T14" fmla="*/ 0 w 20"/>
                  <a:gd name="T15" fmla="*/ 1 h 38"/>
                  <a:gd name="T16" fmla="*/ 4 w 20"/>
                  <a:gd name="T17" fmla="*/ 1 h 38"/>
                  <a:gd name="T18" fmla="*/ 18 w 20"/>
                  <a:gd name="T19" fmla="*/ 17 h 38"/>
                  <a:gd name="T20" fmla="*/ 19 w 20"/>
                  <a:gd name="T21" fmla="*/ 23 h 38"/>
                  <a:gd name="T22" fmla="*/ 20 w 20"/>
                  <a:gd name="T23"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38">
                    <a:moveTo>
                      <a:pt x="20" y="23"/>
                    </a:moveTo>
                    <a:cubicBezTo>
                      <a:pt x="18" y="27"/>
                      <a:pt x="17" y="32"/>
                      <a:pt x="16" y="36"/>
                    </a:cubicBezTo>
                    <a:cubicBezTo>
                      <a:pt x="15" y="37"/>
                      <a:pt x="14" y="37"/>
                      <a:pt x="12" y="38"/>
                    </a:cubicBezTo>
                    <a:cubicBezTo>
                      <a:pt x="12" y="36"/>
                      <a:pt x="11" y="35"/>
                      <a:pt x="11" y="34"/>
                    </a:cubicBezTo>
                    <a:cubicBezTo>
                      <a:pt x="12" y="31"/>
                      <a:pt x="13" y="28"/>
                      <a:pt x="14" y="26"/>
                    </a:cubicBezTo>
                    <a:cubicBezTo>
                      <a:pt x="15" y="17"/>
                      <a:pt x="11" y="11"/>
                      <a:pt x="4" y="6"/>
                    </a:cubicBezTo>
                    <a:cubicBezTo>
                      <a:pt x="3" y="6"/>
                      <a:pt x="2" y="5"/>
                      <a:pt x="2" y="5"/>
                    </a:cubicBezTo>
                    <a:cubicBezTo>
                      <a:pt x="1" y="4"/>
                      <a:pt x="1" y="2"/>
                      <a:pt x="0" y="1"/>
                    </a:cubicBezTo>
                    <a:cubicBezTo>
                      <a:pt x="2" y="1"/>
                      <a:pt x="3" y="0"/>
                      <a:pt x="4" y="1"/>
                    </a:cubicBezTo>
                    <a:cubicBezTo>
                      <a:pt x="11" y="4"/>
                      <a:pt x="16" y="9"/>
                      <a:pt x="18" y="17"/>
                    </a:cubicBezTo>
                    <a:cubicBezTo>
                      <a:pt x="19" y="19"/>
                      <a:pt x="19" y="21"/>
                      <a:pt x="19" y="23"/>
                    </a:cubicBezTo>
                    <a:cubicBezTo>
                      <a:pt x="19" y="23"/>
                      <a:pt x="19" y="23"/>
                      <a:pt x="2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7" name="Freeform 38">
                <a:extLst>
                  <a:ext uri="{FF2B5EF4-FFF2-40B4-BE49-F238E27FC236}">
                    <a16:creationId xmlns:a16="http://schemas.microsoft.com/office/drawing/2014/main" id="{58CD3F9C-2453-BB33-AE16-B175D73A3C82}"/>
                  </a:ext>
                </a:extLst>
              </p:cNvPr>
              <p:cNvSpPr>
                <a:spLocks/>
              </p:cNvSpPr>
              <p:nvPr/>
            </p:nvSpPr>
            <p:spPr bwMode="auto">
              <a:xfrm>
                <a:off x="-11642725" y="3625850"/>
                <a:ext cx="73025" cy="128588"/>
              </a:xfrm>
              <a:custGeom>
                <a:avLst/>
                <a:gdLst>
                  <a:gd name="T0" fmla="*/ 14 w 22"/>
                  <a:gd name="T1" fmla="*/ 26 h 39"/>
                  <a:gd name="T2" fmla="*/ 3 w 22"/>
                  <a:gd name="T3" fmla="*/ 6 h 39"/>
                  <a:gd name="T4" fmla="*/ 0 w 22"/>
                  <a:gd name="T5" fmla="*/ 3 h 39"/>
                  <a:gd name="T6" fmla="*/ 5 w 22"/>
                  <a:gd name="T7" fmla="*/ 2 h 39"/>
                  <a:gd name="T8" fmla="*/ 17 w 22"/>
                  <a:gd name="T9" fmla="*/ 34 h 39"/>
                  <a:gd name="T10" fmla="*/ 16 w 22"/>
                  <a:gd name="T11" fmla="*/ 37 h 39"/>
                  <a:gd name="T12" fmla="*/ 13 w 22"/>
                  <a:gd name="T13" fmla="*/ 39 h 39"/>
                  <a:gd name="T14" fmla="*/ 12 w 22"/>
                  <a:gd name="T15" fmla="*/ 35 h 39"/>
                  <a:gd name="T16" fmla="*/ 14 w 22"/>
                  <a:gd name="T1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9">
                    <a:moveTo>
                      <a:pt x="14" y="26"/>
                    </a:moveTo>
                    <a:cubicBezTo>
                      <a:pt x="14" y="16"/>
                      <a:pt x="9" y="11"/>
                      <a:pt x="3" y="6"/>
                    </a:cubicBezTo>
                    <a:cubicBezTo>
                      <a:pt x="2" y="6"/>
                      <a:pt x="0" y="4"/>
                      <a:pt x="0" y="3"/>
                    </a:cubicBezTo>
                    <a:cubicBezTo>
                      <a:pt x="1" y="0"/>
                      <a:pt x="3" y="1"/>
                      <a:pt x="5" y="2"/>
                    </a:cubicBezTo>
                    <a:cubicBezTo>
                      <a:pt x="17" y="8"/>
                      <a:pt x="22" y="21"/>
                      <a:pt x="17" y="34"/>
                    </a:cubicBezTo>
                    <a:cubicBezTo>
                      <a:pt x="17" y="35"/>
                      <a:pt x="17" y="36"/>
                      <a:pt x="16" y="37"/>
                    </a:cubicBezTo>
                    <a:cubicBezTo>
                      <a:pt x="15" y="38"/>
                      <a:pt x="14" y="38"/>
                      <a:pt x="13" y="39"/>
                    </a:cubicBezTo>
                    <a:cubicBezTo>
                      <a:pt x="12" y="38"/>
                      <a:pt x="11" y="36"/>
                      <a:pt x="12" y="35"/>
                    </a:cubicBezTo>
                    <a:cubicBezTo>
                      <a:pt x="12" y="32"/>
                      <a:pt x="13" y="28"/>
                      <a:pt x="14"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8" name="Freeform 39">
                <a:extLst>
                  <a:ext uri="{FF2B5EF4-FFF2-40B4-BE49-F238E27FC236}">
                    <a16:creationId xmlns:a16="http://schemas.microsoft.com/office/drawing/2014/main" id="{CFA40C5B-6E45-D8B5-D3C3-C13148145720}"/>
                  </a:ext>
                </a:extLst>
              </p:cNvPr>
              <p:cNvSpPr>
                <a:spLocks/>
              </p:cNvSpPr>
              <p:nvPr/>
            </p:nvSpPr>
            <p:spPr bwMode="auto">
              <a:xfrm>
                <a:off x="-12533313" y="3811588"/>
                <a:ext cx="106363" cy="88900"/>
              </a:xfrm>
              <a:custGeom>
                <a:avLst/>
                <a:gdLst>
                  <a:gd name="T0" fmla="*/ 25 w 32"/>
                  <a:gd name="T1" fmla="*/ 0 h 27"/>
                  <a:gd name="T2" fmla="*/ 30 w 32"/>
                  <a:gd name="T3" fmla="*/ 0 h 27"/>
                  <a:gd name="T4" fmla="*/ 32 w 32"/>
                  <a:gd name="T5" fmla="*/ 3 h 27"/>
                  <a:gd name="T6" fmla="*/ 30 w 32"/>
                  <a:gd name="T7" fmla="*/ 5 h 27"/>
                  <a:gd name="T8" fmla="*/ 23 w 32"/>
                  <a:gd name="T9" fmla="*/ 5 h 27"/>
                  <a:gd name="T10" fmla="*/ 5 w 32"/>
                  <a:gd name="T11" fmla="*/ 23 h 27"/>
                  <a:gd name="T12" fmla="*/ 5 w 32"/>
                  <a:gd name="T13" fmla="*/ 24 h 27"/>
                  <a:gd name="T14" fmla="*/ 2 w 32"/>
                  <a:gd name="T15" fmla="*/ 27 h 27"/>
                  <a:gd name="T16" fmla="*/ 0 w 32"/>
                  <a:gd name="T17" fmla="*/ 23 h 27"/>
                  <a:gd name="T18" fmla="*/ 18 w 32"/>
                  <a:gd name="T19" fmla="*/ 1 h 27"/>
                  <a:gd name="T20" fmla="*/ 25 w 32"/>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7">
                    <a:moveTo>
                      <a:pt x="25" y="0"/>
                    </a:moveTo>
                    <a:cubicBezTo>
                      <a:pt x="28" y="0"/>
                      <a:pt x="29" y="0"/>
                      <a:pt x="30" y="0"/>
                    </a:cubicBezTo>
                    <a:cubicBezTo>
                      <a:pt x="31" y="1"/>
                      <a:pt x="32" y="2"/>
                      <a:pt x="32" y="3"/>
                    </a:cubicBezTo>
                    <a:cubicBezTo>
                      <a:pt x="32" y="4"/>
                      <a:pt x="31" y="5"/>
                      <a:pt x="30" y="5"/>
                    </a:cubicBezTo>
                    <a:cubicBezTo>
                      <a:pt x="28" y="5"/>
                      <a:pt x="25" y="5"/>
                      <a:pt x="23" y="5"/>
                    </a:cubicBezTo>
                    <a:cubicBezTo>
                      <a:pt x="13" y="7"/>
                      <a:pt x="7" y="13"/>
                      <a:pt x="5" y="23"/>
                    </a:cubicBezTo>
                    <a:cubicBezTo>
                      <a:pt x="5" y="23"/>
                      <a:pt x="5" y="23"/>
                      <a:pt x="5" y="24"/>
                    </a:cubicBezTo>
                    <a:cubicBezTo>
                      <a:pt x="4" y="25"/>
                      <a:pt x="3" y="26"/>
                      <a:pt x="2" y="27"/>
                    </a:cubicBezTo>
                    <a:cubicBezTo>
                      <a:pt x="1" y="26"/>
                      <a:pt x="0" y="24"/>
                      <a:pt x="0" y="23"/>
                    </a:cubicBezTo>
                    <a:cubicBezTo>
                      <a:pt x="1" y="13"/>
                      <a:pt x="8" y="4"/>
                      <a:pt x="18" y="1"/>
                    </a:cubicBezTo>
                    <a:cubicBezTo>
                      <a:pt x="21" y="1"/>
                      <a:pt x="23"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9" name="Freeform 40">
                <a:extLst>
                  <a:ext uri="{FF2B5EF4-FFF2-40B4-BE49-F238E27FC236}">
                    <a16:creationId xmlns:a16="http://schemas.microsoft.com/office/drawing/2014/main" id="{8D3FB225-4EDF-0BB9-E789-4DAD983D3001}"/>
                  </a:ext>
                </a:extLst>
              </p:cNvPr>
              <p:cNvSpPr>
                <a:spLocks/>
              </p:cNvSpPr>
              <p:nvPr/>
            </p:nvSpPr>
            <p:spPr bwMode="auto">
              <a:xfrm>
                <a:off x="-11669713" y="3659188"/>
                <a:ext cx="50800" cy="85725"/>
              </a:xfrm>
              <a:custGeom>
                <a:avLst/>
                <a:gdLst>
                  <a:gd name="T0" fmla="*/ 15 w 15"/>
                  <a:gd name="T1" fmla="*/ 17 h 26"/>
                  <a:gd name="T2" fmla="*/ 13 w 15"/>
                  <a:gd name="T3" fmla="*/ 24 h 26"/>
                  <a:gd name="T4" fmla="*/ 10 w 15"/>
                  <a:gd name="T5" fmla="*/ 26 h 26"/>
                  <a:gd name="T6" fmla="*/ 9 w 15"/>
                  <a:gd name="T7" fmla="*/ 23 h 26"/>
                  <a:gd name="T8" fmla="*/ 2 w 15"/>
                  <a:gd name="T9" fmla="*/ 5 h 26"/>
                  <a:gd name="T10" fmla="*/ 0 w 15"/>
                  <a:gd name="T11" fmla="*/ 2 h 26"/>
                  <a:gd name="T12" fmla="*/ 4 w 15"/>
                  <a:gd name="T13" fmla="*/ 1 h 26"/>
                  <a:gd name="T14" fmla="*/ 15 w 15"/>
                  <a:gd name="T15" fmla="*/ 17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6">
                    <a:moveTo>
                      <a:pt x="15" y="17"/>
                    </a:moveTo>
                    <a:cubicBezTo>
                      <a:pt x="15" y="19"/>
                      <a:pt x="14" y="22"/>
                      <a:pt x="13" y="24"/>
                    </a:cubicBezTo>
                    <a:cubicBezTo>
                      <a:pt x="13" y="25"/>
                      <a:pt x="11" y="25"/>
                      <a:pt x="10" y="26"/>
                    </a:cubicBezTo>
                    <a:cubicBezTo>
                      <a:pt x="9" y="25"/>
                      <a:pt x="8" y="23"/>
                      <a:pt x="9" y="23"/>
                    </a:cubicBezTo>
                    <a:cubicBezTo>
                      <a:pt x="11" y="15"/>
                      <a:pt x="9" y="9"/>
                      <a:pt x="2" y="5"/>
                    </a:cubicBezTo>
                    <a:cubicBezTo>
                      <a:pt x="1" y="4"/>
                      <a:pt x="1" y="3"/>
                      <a:pt x="0" y="2"/>
                    </a:cubicBezTo>
                    <a:cubicBezTo>
                      <a:pt x="1" y="1"/>
                      <a:pt x="3" y="0"/>
                      <a:pt x="4" y="1"/>
                    </a:cubicBezTo>
                    <a:cubicBezTo>
                      <a:pt x="10" y="3"/>
                      <a:pt x="15" y="9"/>
                      <a:pt x="1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0" name="Freeform 41">
                <a:extLst>
                  <a:ext uri="{FF2B5EF4-FFF2-40B4-BE49-F238E27FC236}">
                    <a16:creationId xmlns:a16="http://schemas.microsoft.com/office/drawing/2014/main" id="{010BAF22-918C-8326-341B-CBDB25905571}"/>
                  </a:ext>
                </a:extLst>
              </p:cNvPr>
              <p:cNvSpPr>
                <a:spLocks/>
              </p:cNvSpPr>
              <p:nvPr/>
            </p:nvSpPr>
            <p:spPr bwMode="auto">
              <a:xfrm>
                <a:off x="-11442700" y="4649788"/>
                <a:ext cx="49213" cy="88900"/>
              </a:xfrm>
              <a:custGeom>
                <a:avLst/>
                <a:gdLst>
                  <a:gd name="T0" fmla="*/ 15 w 15"/>
                  <a:gd name="T1" fmla="*/ 18 h 27"/>
                  <a:gd name="T2" fmla="*/ 13 w 15"/>
                  <a:gd name="T3" fmla="*/ 24 h 27"/>
                  <a:gd name="T4" fmla="*/ 10 w 15"/>
                  <a:gd name="T5" fmla="*/ 27 h 27"/>
                  <a:gd name="T6" fmla="*/ 9 w 15"/>
                  <a:gd name="T7" fmla="*/ 23 h 27"/>
                  <a:gd name="T8" fmla="*/ 10 w 15"/>
                  <a:gd name="T9" fmla="*/ 17 h 27"/>
                  <a:gd name="T10" fmla="*/ 3 w 15"/>
                  <a:gd name="T11" fmla="*/ 6 h 27"/>
                  <a:gd name="T12" fmla="*/ 0 w 15"/>
                  <a:gd name="T13" fmla="*/ 2 h 27"/>
                  <a:gd name="T14" fmla="*/ 5 w 15"/>
                  <a:gd name="T15" fmla="*/ 2 h 27"/>
                  <a:gd name="T16" fmla="*/ 15 w 15"/>
                  <a:gd name="T17"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7">
                    <a:moveTo>
                      <a:pt x="15" y="18"/>
                    </a:moveTo>
                    <a:cubicBezTo>
                      <a:pt x="14" y="20"/>
                      <a:pt x="14" y="22"/>
                      <a:pt x="13" y="24"/>
                    </a:cubicBezTo>
                    <a:cubicBezTo>
                      <a:pt x="13" y="25"/>
                      <a:pt x="11" y="26"/>
                      <a:pt x="10" y="27"/>
                    </a:cubicBezTo>
                    <a:cubicBezTo>
                      <a:pt x="9" y="25"/>
                      <a:pt x="8" y="24"/>
                      <a:pt x="9" y="23"/>
                    </a:cubicBezTo>
                    <a:cubicBezTo>
                      <a:pt x="9" y="21"/>
                      <a:pt x="10" y="19"/>
                      <a:pt x="10" y="17"/>
                    </a:cubicBezTo>
                    <a:cubicBezTo>
                      <a:pt x="10" y="12"/>
                      <a:pt x="6" y="9"/>
                      <a:pt x="3" y="6"/>
                    </a:cubicBezTo>
                    <a:cubicBezTo>
                      <a:pt x="1" y="5"/>
                      <a:pt x="0" y="3"/>
                      <a:pt x="0" y="2"/>
                    </a:cubicBezTo>
                    <a:cubicBezTo>
                      <a:pt x="1" y="0"/>
                      <a:pt x="3" y="1"/>
                      <a:pt x="5" y="2"/>
                    </a:cubicBezTo>
                    <a:cubicBezTo>
                      <a:pt x="11" y="5"/>
                      <a:pt x="15" y="10"/>
                      <a:pt x="15"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1" name="Freeform 42">
                <a:extLst>
                  <a:ext uri="{FF2B5EF4-FFF2-40B4-BE49-F238E27FC236}">
                    <a16:creationId xmlns:a16="http://schemas.microsoft.com/office/drawing/2014/main" id="{AF8E0464-5C07-2B99-A129-F559A879976C}"/>
                  </a:ext>
                </a:extLst>
              </p:cNvPr>
              <p:cNvSpPr>
                <a:spLocks/>
              </p:cNvSpPr>
              <p:nvPr/>
            </p:nvSpPr>
            <p:spPr bwMode="auto">
              <a:xfrm>
                <a:off x="-12201525" y="4513263"/>
                <a:ext cx="53975" cy="88900"/>
              </a:xfrm>
              <a:custGeom>
                <a:avLst/>
                <a:gdLst>
                  <a:gd name="T0" fmla="*/ 0 w 16"/>
                  <a:gd name="T1" fmla="*/ 10 h 27"/>
                  <a:gd name="T2" fmla="*/ 3 w 16"/>
                  <a:gd name="T3" fmla="*/ 2 h 27"/>
                  <a:gd name="T4" fmla="*/ 6 w 16"/>
                  <a:gd name="T5" fmla="*/ 0 h 27"/>
                  <a:gd name="T6" fmla="*/ 8 w 16"/>
                  <a:gd name="T7" fmla="*/ 3 h 27"/>
                  <a:gd name="T8" fmla="*/ 7 w 16"/>
                  <a:gd name="T9" fmla="*/ 5 h 27"/>
                  <a:gd name="T10" fmla="*/ 12 w 16"/>
                  <a:gd name="T11" fmla="*/ 21 h 27"/>
                  <a:gd name="T12" fmla="*/ 14 w 16"/>
                  <a:gd name="T13" fmla="*/ 25 h 27"/>
                  <a:gd name="T14" fmla="*/ 10 w 16"/>
                  <a:gd name="T15" fmla="*/ 25 h 27"/>
                  <a:gd name="T16" fmla="*/ 0 w 16"/>
                  <a:gd name="T17"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7">
                    <a:moveTo>
                      <a:pt x="0" y="10"/>
                    </a:moveTo>
                    <a:cubicBezTo>
                      <a:pt x="1" y="7"/>
                      <a:pt x="2" y="4"/>
                      <a:pt x="3" y="2"/>
                    </a:cubicBezTo>
                    <a:cubicBezTo>
                      <a:pt x="3" y="1"/>
                      <a:pt x="5" y="1"/>
                      <a:pt x="6" y="0"/>
                    </a:cubicBezTo>
                    <a:cubicBezTo>
                      <a:pt x="7" y="1"/>
                      <a:pt x="7" y="2"/>
                      <a:pt x="8" y="3"/>
                    </a:cubicBezTo>
                    <a:cubicBezTo>
                      <a:pt x="8" y="4"/>
                      <a:pt x="7" y="4"/>
                      <a:pt x="7" y="5"/>
                    </a:cubicBezTo>
                    <a:cubicBezTo>
                      <a:pt x="4" y="12"/>
                      <a:pt x="6" y="17"/>
                      <a:pt x="12" y="21"/>
                    </a:cubicBezTo>
                    <a:cubicBezTo>
                      <a:pt x="14" y="22"/>
                      <a:pt x="16" y="23"/>
                      <a:pt x="14" y="25"/>
                    </a:cubicBezTo>
                    <a:cubicBezTo>
                      <a:pt x="13" y="27"/>
                      <a:pt x="11" y="26"/>
                      <a:pt x="10" y="25"/>
                    </a:cubicBezTo>
                    <a:cubicBezTo>
                      <a:pt x="4" y="22"/>
                      <a:pt x="1" y="16"/>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2" name="Freeform 43">
                <a:extLst>
                  <a:ext uri="{FF2B5EF4-FFF2-40B4-BE49-F238E27FC236}">
                    <a16:creationId xmlns:a16="http://schemas.microsoft.com/office/drawing/2014/main" id="{A9BDB98E-7B90-16B3-6D03-89502C89D123}"/>
                  </a:ext>
                </a:extLst>
              </p:cNvPr>
              <p:cNvSpPr>
                <a:spLocks/>
              </p:cNvSpPr>
              <p:nvPr/>
            </p:nvSpPr>
            <p:spPr bwMode="auto">
              <a:xfrm>
                <a:off x="-12496800" y="3848100"/>
                <a:ext cx="73025" cy="66675"/>
              </a:xfrm>
              <a:custGeom>
                <a:avLst/>
                <a:gdLst>
                  <a:gd name="T0" fmla="*/ 17 w 22"/>
                  <a:gd name="T1" fmla="*/ 0 h 20"/>
                  <a:gd name="T2" fmla="*/ 20 w 22"/>
                  <a:gd name="T3" fmla="*/ 1 h 20"/>
                  <a:gd name="T4" fmla="*/ 22 w 22"/>
                  <a:gd name="T5" fmla="*/ 3 h 20"/>
                  <a:gd name="T6" fmla="*/ 20 w 22"/>
                  <a:gd name="T7" fmla="*/ 5 h 20"/>
                  <a:gd name="T8" fmla="*/ 17 w 22"/>
                  <a:gd name="T9" fmla="*/ 6 h 20"/>
                  <a:gd name="T10" fmla="*/ 5 w 22"/>
                  <a:gd name="T11" fmla="*/ 16 h 20"/>
                  <a:gd name="T12" fmla="*/ 2 w 22"/>
                  <a:gd name="T13" fmla="*/ 20 h 20"/>
                  <a:gd name="T14" fmla="*/ 0 w 22"/>
                  <a:gd name="T15" fmla="*/ 16 h 20"/>
                  <a:gd name="T16" fmla="*/ 17 w 22"/>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0">
                    <a:moveTo>
                      <a:pt x="17" y="0"/>
                    </a:moveTo>
                    <a:cubicBezTo>
                      <a:pt x="18" y="0"/>
                      <a:pt x="19" y="0"/>
                      <a:pt x="20" y="1"/>
                    </a:cubicBezTo>
                    <a:cubicBezTo>
                      <a:pt x="21" y="1"/>
                      <a:pt x="22" y="2"/>
                      <a:pt x="22" y="3"/>
                    </a:cubicBezTo>
                    <a:cubicBezTo>
                      <a:pt x="22" y="4"/>
                      <a:pt x="21" y="5"/>
                      <a:pt x="20" y="5"/>
                    </a:cubicBezTo>
                    <a:cubicBezTo>
                      <a:pt x="19" y="6"/>
                      <a:pt x="18" y="5"/>
                      <a:pt x="17" y="6"/>
                    </a:cubicBezTo>
                    <a:cubicBezTo>
                      <a:pt x="10" y="6"/>
                      <a:pt x="6" y="10"/>
                      <a:pt x="5" y="16"/>
                    </a:cubicBezTo>
                    <a:cubicBezTo>
                      <a:pt x="5" y="18"/>
                      <a:pt x="5" y="20"/>
                      <a:pt x="2" y="20"/>
                    </a:cubicBezTo>
                    <a:cubicBezTo>
                      <a:pt x="0" y="20"/>
                      <a:pt x="0" y="18"/>
                      <a:pt x="0" y="16"/>
                    </a:cubicBezTo>
                    <a:cubicBezTo>
                      <a:pt x="2" y="6"/>
                      <a:pt x="8" y="1"/>
                      <a:pt x="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3" name="Freeform 44">
                <a:extLst>
                  <a:ext uri="{FF2B5EF4-FFF2-40B4-BE49-F238E27FC236}">
                    <a16:creationId xmlns:a16="http://schemas.microsoft.com/office/drawing/2014/main" id="{0EAC2616-C416-51BA-B3AE-F2E6D1F6D7CB}"/>
                  </a:ext>
                </a:extLst>
              </p:cNvPr>
              <p:cNvSpPr>
                <a:spLocks/>
              </p:cNvSpPr>
              <p:nvPr/>
            </p:nvSpPr>
            <p:spPr bwMode="auto">
              <a:xfrm>
                <a:off x="-11353800" y="4027488"/>
                <a:ext cx="63500" cy="79375"/>
              </a:xfrm>
              <a:custGeom>
                <a:avLst/>
                <a:gdLst>
                  <a:gd name="T0" fmla="*/ 13 w 19"/>
                  <a:gd name="T1" fmla="*/ 19 h 24"/>
                  <a:gd name="T2" fmla="*/ 4 w 19"/>
                  <a:gd name="T3" fmla="*/ 5 h 24"/>
                  <a:gd name="T4" fmla="*/ 1 w 19"/>
                  <a:gd name="T5" fmla="*/ 2 h 24"/>
                  <a:gd name="T6" fmla="*/ 5 w 19"/>
                  <a:gd name="T7" fmla="*/ 1 h 24"/>
                  <a:gd name="T8" fmla="*/ 18 w 19"/>
                  <a:gd name="T9" fmla="*/ 19 h 24"/>
                  <a:gd name="T10" fmla="*/ 15 w 19"/>
                  <a:gd name="T11" fmla="*/ 24 h 24"/>
                  <a:gd name="T12" fmla="*/ 13 w 19"/>
                  <a:gd name="T13" fmla="*/ 19 h 24"/>
                </a:gdLst>
                <a:ahLst/>
                <a:cxnLst>
                  <a:cxn ang="0">
                    <a:pos x="T0" y="T1"/>
                  </a:cxn>
                  <a:cxn ang="0">
                    <a:pos x="T2" y="T3"/>
                  </a:cxn>
                  <a:cxn ang="0">
                    <a:pos x="T4" y="T5"/>
                  </a:cxn>
                  <a:cxn ang="0">
                    <a:pos x="T6" y="T7"/>
                  </a:cxn>
                  <a:cxn ang="0">
                    <a:pos x="T8" y="T9"/>
                  </a:cxn>
                  <a:cxn ang="0">
                    <a:pos x="T10" y="T11"/>
                  </a:cxn>
                  <a:cxn ang="0">
                    <a:pos x="T12" y="T13"/>
                  </a:cxn>
                </a:cxnLst>
                <a:rect l="0" t="0" r="r" b="b"/>
                <a:pathLst>
                  <a:path w="19" h="24">
                    <a:moveTo>
                      <a:pt x="13" y="19"/>
                    </a:moveTo>
                    <a:cubicBezTo>
                      <a:pt x="14" y="12"/>
                      <a:pt x="11" y="8"/>
                      <a:pt x="4" y="5"/>
                    </a:cubicBezTo>
                    <a:cubicBezTo>
                      <a:pt x="2" y="5"/>
                      <a:pt x="0" y="4"/>
                      <a:pt x="1" y="2"/>
                    </a:cubicBezTo>
                    <a:cubicBezTo>
                      <a:pt x="1" y="1"/>
                      <a:pt x="4" y="0"/>
                      <a:pt x="5" y="1"/>
                    </a:cubicBezTo>
                    <a:cubicBezTo>
                      <a:pt x="14" y="3"/>
                      <a:pt x="19" y="10"/>
                      <a:pt x="18" y="19"/>
                    </a:cubicBezTo>
                    <a:cubicBezTo>
                      <a:pt x="18" y="21"/>
                      <a:pt x="18" y="24"/>
                      <a:pt x="15" y="24"/>
                    </a:cubicBezTo>
                    <a:cubicBezTo>
                      <a:pt x="13" y="24"/>
                      <a:pt x="13" y="23"/>
                      <a:pt x="1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52" name="Freeform 27">
              <a:extLst>
                <a:ext uri="{FF2B5EF4-FFF2-40B4-BE49-F238E27FC236}">
                  <a16:creationId xmlns:a16="http://schemas.microsoft.com/office/drawing/2014/main" id="{250B066D-D3B7-698C-C416-F85F4CDEF584}"/>
                </a:ext>
              </a:extLst>
            </p:cNvPr>
            <p:cNvSpPr>
              <a:spLocks/>
            </p:cNvSpPr>
            <p:nvPr/>
          </p:nvSpPr>
          <p:spPr bwMode="auto">
            <a:xfrm>
              <a:off x="7365904" y="2698462"/>
              <a:ext cx="102481" cy="118007"/>
            </a:xfrm>
            <a:custGeom>
              <a:avLst/>
              <a:gdLst>
                <a:gd name="T0" fmla="*/ 0 w 139"/>
                <a:gd name="T1" fmla="*/ 77 h 160"/>
                <a:gd name="T2" fmla="*/ 0 w 139"/>
                <a:gd name="T3" fmla="*/ 20 h 160"/>
                <a:gd name="T4" fmla="*/ 18 w 139"/>
                <a:gd name="T5" fmla="*/ 0 h 160"/>
                <a:gd name="T6" fmla="*/ 31 w 139"/>
                <a:gd name="T7" fmla="*/ 3 h 160"/>
                <a:gd name="T8" fmla="*/ 125 w 139"/>
                <a:gd name="T9" fmla="*/ 60 h 160"/>
                <a:gd name="T10" fmla="*/ 131 w 139"/>
                <a:gd name="T11" fmla="*/ 90 h 160"/>
                <a:gd name="T12" fmla="*/ 125 w 139"/>
                <a:gd name="T13" fmla="*/ 95 h 160"/>
                <a:gd name="T14" fmla="*/ 31 w 139"/>
                <a:gd name="T15" fmla="*/ 151 h 160"/>
                <a:gd name="T16" fmla="*/ 0 w 139"/>
                <a:gd name="T17" fmla="*/ 134 h 160"/>
                <a:gd name="T18" fmla="*/ 0 w 139"/>
                <a:gd name="T19" fmla="*/ 7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60">
                  <a:moveTo>
                    <a:pt x="0" y="77"/>
                  </a:moveTo>
                  <a:cubicBezTo>
                    <a:pt x="0" y="58"/>
                    <a:pt x="0" y="39"/>
                    <a:pt x="0" y="20"/>
                  </a:cubicBezTo>
                  <a:cubicBezTo>
                    <a:pt x="1" y="9"/>
                    <a:pt x="8" y="0"/>
                    <a:pt x="18" y="0"/>
                  </a:cubicBezTo>
                  <a:cubicBezTo>
                    <a:pt x="23" y="0"/>
                    <a:pt x="27" y="1"/>
                    <a:pt x="31" y="3"/>
                  </a:cubicBezTo>
                  <a:cubicBezTo>
                    <a:pt x="62" y="22"/>
                    <a:pt x="94" y="41"/>
                    <a:pt x="125" y="60"/>
                  </a:cubicBezTo>
                  <a:cubicBezTo>
                    <a:pt x="137" y="67"/>
                    <a:pt x="139" y="80"/>
                    <a:pt x="131" y="90"/>
                  </a:cubicBezTo>
                  <a:cubicBezTo>
                    <a:pt x="130" y="92"/>
                    <a:pt x="127" y="93"/>
                    <a:pt x="125" y="95"/>
                  </a:cubicBezTo>
                  <a:cubicBezTo>
                    <a:pt x="94" y="114"/>
                    <a:pt x="62" y="133"/>
                    <a:pt x="31" y="151"/>
                  </a:cubicBezTo>
                  <a:cubicBezTo>
                    <a:pt x="16" y="160"/>
                    <a:pt x="1" y="151"/>
                    <a:pt x="0" y="134"/>
                  </a:cubicBezTo>
                  <a:cubicBezTo>
                    <a:pt x="0" y="115"/>
                    <a:pt x="0" y="96"/>
                    <a:pt x="0" y="77"/>
                  </a:cubicBezTo>
                  <a:close/>
                </a:path>
              </a:pathLst>
            </a:custGeom>
            <a:solidFill>
              <a:schemeClr val="tx2"/>
            </a:solidFill>
            <a:ln w="19050">
              <a:noFill/>
            </a:ln>
          </p:spPr>
          <p:txBody>
            <a:bodyPr vert="horz" wrap="square" lIns="91440" tIns="45720" rIns="91440" bIns="45720" numCol="1" anchor="t" anchorCtr="0" compatLnSpc="1">
              <a:prstTxWarp prst="textNoShape">
                <a:avLst/>
              </a:prstTxWarp>
            </a:bodyPr>
            <a:lstStyle/>
            <a:p>
              <a:endParaRPr lang="en-US" dirty="0"/>
            </a:p>
          </p:txBody>
        </p:sp>
        <p:grpSp>
          <p:nvGrpSpPr>
            <p:cNvPr id="353" name="Group 352">
              <a:extLst>
                <a:ext uri="{FF2B5EF4-FFF2-40B4-BE49-F238E27FC236}">
                  <a16:creationId xmlns:a16="http://schemas.microsoft.com/office/drawing/2014/main" id="{8146DA14-56AD-806E-6D16-0391DD16CEAB}"/>
                </a:ext>
              </a:extLst>
            </p:cNvPr>
            <p:cNvGrpSpPr/>
            <p:nvPr/>
          </p:nvGrpSpPr>
          <p:grpSpPr>
            <a:xfrm>
              <a:off x="7999412" y="3195111"/>
              <a:ext cx="800773" cy="685046"/>
              <a:chOff x="2891939" y="3293908"/>
              <a:chExt cx="690008" cy="590289"/>
            </a:xfrm>
          </p:grpSpPr>
          <p:sp>
            <p:nvSpPr>
              <p:cNvPr id="368" name="Freeform 46">
                <a:extLst>
                  <a:ext uri="{FF2B5EF4-FFF2-40B4-BE49-F238E27FC236}">
                    <a16:creationId xmlns:a16="http://schemas.microsoft.com/office/drawing/2014/main" id="{C78E3F45-29AB-7F0C-D4DB-977B80C9313B}"/>
                  </a:ext>
                </a:extLst>
              </p:cNvPr>
              <p:cNvSpPr>
                <a:spLocks/>
              </p:cNvSpPr>
              <p:nvPr/>
            </p:nvSpPr>
            <p:spPr bwMode="auto">
              <a:xfrm>
                <a:off x="2968419" y="3321796"/>
                <a:ext cx="535358" cy="318621"/>
              </a:xfrm>
              <a:custGeom>
                <a:avLst/>
                <a:gdLst>
                  <a:gd name="T0" fmla="*/ 0 w 534"/>
                  <a:gd name="T1" fmla="*/ 308 h 308"/>
                  <a:gd name="T2" fmla="*/ 0 w 534"/>
                  <a:gd name="T3" fmla="*/ 0 h 308"/>
                  <a:gd name="T4" fmla="*/ 534 w 534"/>
                  <a:gd name="T5" fmla="*/ 0 h 308"/>
                  <a:gd name="T6" fmla="*/ 534 w 534"/>
                  <a:gd name="T7" fmla="*/ 308 h 308"/>
                  <a:gd name="T8" fmla="*/ 0 w 534"/>
                  <a:gd name="T9" fmla="*/ 308 h 308"/>
                </a:gdLst>
                <a:ahLst/>
                <a:cxnLst>
                  <a:cxn ang="0">
                    <a:pos x="T0" y="T1"/>
                  </a:cxn>
                  <a:cxn ang="0">
                    <a:pos x="T2" y="T3"/>
                  </a:cxn>
                  <a:cxn ang="0">
                    <a:pos x="T4" y="T5"/>
                  </a:cxn>
                  <a:cxn ang="0">
                    <a:pos x="T6" y="T7"/>
                  </a:cxn>
                  <a:cxn ang="0">
                    <a:pos x="T8" y="T9"/>
                  </a:cxn>
                </a:cxnLst>
                <a:rect l="0" t="0" r="r" b="b"/>
                <a:pathLst>
                  <a:path w="534" h="308">
                    <a:moveTo>
                      <a:pt x="0" y="308"/>
                    </a:moveTo>
                    <a:cubicBezTo>
                      <a:pt x="0" y="206"/>
                      <a:pt x="0" y="103"/>
                      <a:pt x="0" y="0"/>
                    </a:cubicBezTo>
                    <a:cubicBezTo>
                      <a:pt x="178" y="0"/>
                      <a:pt x="356" y="0"/>
                      <a:pt x="534" y="0"/>
                    </a:cubicBezTo>
                    <a:cubicBezTo>
                      <a:pt x="534" y="103"/>
                      <a:pt x="534" y="205"/>
                      <a:pt x="534" y="308"/>
                    </a:cubicBezTo>
                    <a:cubicBezTo>
                      <a:pt x="356" y="308"/>
                      <a:pt x="178" y="308"/>
                      <a:pt x="0" y="3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9" name="Freeform 47">
                <a:extLst>
                  <a:ext uri="{FF2B5EF4-FFF2-40B4-BE49-F238E27FC236}">
                    <a16:creationId xmlns:a16="http://schemas.microsoft.com/office/drawing/2014/main" id="{A5C67F73-2C10-E434-42A9-D3371F409E00}"/>
                  </a:ext>
                </a:extLst>
              </p:cNvPr>
              <p:cNvSpPr>
                <a:spLocks noEditPoints="1"/>
              </p:cNvSpPr>
              <p:nvPr/>
            </p:nvSpPr>
            <p:spPr bwMode="auto">
              <a:xfrm>
                <a:off x="2924052" y="3660250"/>
                <a:ext cx="623669" cy="195214"/>
              </a:xfrm>
              <a:custGeom>
                <a:avLst/>
                <a:gdLst>
                  <a:gd name="T0" fmla="*/ 622 w 622"/>
                  <a:gd name="T1" fmla="*/ 194 h 194"/>
                  <a:gd name="T2" fmla="*/ 41 w 622"/>
                  <a:gd name="T3" fmla="*/ 0 h 194"/>
                  <a:gd name="T4" fmla="*/ 312 w 622"/>
                  <a:gd name="T5" fmla="*/ 139 h 194"/>
                  <a:gd name="T6" fmla="*/ 218 w 622"/>
                  <a:gd name="T7" fmla="*/ 139 h 194"/>
                  <a:gd name="T8" fmla="*/ 220 w 622"/>
                  <a:gd name="T9" fmla="*/ 168 h 194"/>
                  <a:gd name="T10" fmla="*/ 405 w 622"/>
                  <a:gd name="T11" fmla="*/ 168 h 194"/>
                  <a:gd name="T12" fmla="*/ 403 w 622"/>
                  <a:gd name="T13" fmla="*/ 139 h 194"/>
                  <a:gd name="T14" fmla="*/ 110 w 622"/>
                  <a:gd name="T15" fmla="*/ 139 h 194"/>
                  <a:gd name="T16" fmla="*/ 87 w 622"/>
                  <a:gd name="T17" fmla="*/ 139 h 194"/>
                  <a:gd name="T18" fmla="*/ 71 w 622"/>
                  <a:gd name="T19" fmla="*/ 155 h 194"/>
                  <a:gd name="T20" fmla="*/ 135 w 622"/>
                  <a:gd name="T21" fmla="*/ 168 h 194"/>
                  <a:gd name="T22" fmla="*/ 149 w 622"/>
                  <a:gd name="T23" fmla="*/ 151 h 194"/>
                  <a:gd name="T24" fmla="*/ 110 w 622"/>
                  <a:gd name="T25" fmla="*/ 139 h 194"/>
                  <a:gd name="T26" fmla="*/ 511 w 622"/>
                  <a:gd name="T27" fmla="*/ 139 h 194"/>
                  <a:gd name="T28" fmla="*/ 487 w 622"/>
                  <a:gd name="T29" fmla="*/ 139 h 194"/>
                  <a:gd name="T30" fmla="*/ 487 w 622"/>
                  <a:gd name="T31" fmla="*/ 168 h 194"/>
                  <a:gd name="T32" fmla="*/ 545 w 622"/>
                  <a:gd name="T33" fmla="*/ 164 h 194"/>
                  <a:gd name="T34" fmla="*/ 537 w 622"/>
                  <a:gd name="T35" fmla="*/ 139 h 194"/>
                  <a:gd name="T36" fmla="*/ 110 w 622"/>
                  <a:gd name="T37" fmla="*/ 48 h 194"/>
                  <a:gd name="T38" fmla="*/ 135 w 622"/>
                  <a:gd name="T39" fmla="*/ 48 h 194"/>
                  <a:gd name="T40" fmla="*/ 149 w 622"/>
                  <a:gd name="T41" fmla="*/ 29 h 194"/>
                  <a:gd name="T42" fmla="*/ 86 w 622"/>
                  <a:gd name="T43" fmla="*/ 20 h 194"/>
                  <a:gd name="T44" fmla="*/ 71 w 622"/>
                  <a:gd name="T45" fmla="*/ 35 h 194"/>
                  <a:gd name="T46" fmla="*/ 110 w 622"/>
                  <a:gd name="T47" fmla="*/ 48 h 194"/>
                  <a:gd name="T48" fmla="*/ 511 w 622"/>
                  <a:gd name="T49" fmla="*/ 48 h 194"/>
                  <a:gd name="T50" fmla="*/ 550 w 622"/>
                  <a:gd name="T51" fmla="*/ 38 h 194"/>
                  <a:gd name="T52" fmla="*/ 487 w 622"/>
                  <a:gd name="T53" fmla="*/ 20 h 194"/>
                  <a:gd name="T54" fmla="*/ 472 w 622"/>
                  <a:gd name="T55" fmla="*/ 36 h 194"/>
                  <a:gd name="T56" fmla="*/ 511 w 622"/>
                  <a:gd name="T57" fmla="*/ 48 h 194"/>
                  <a:gd name="T58" fmla="*/ 244 w 622"/>
                  <a:gd name="T59" fmla="*/ 48 h 194"/>
                  <a:gd name="T60" fmla="*/ 280 w 622"/>
                  <a:gd name="T61" fmla="*/ 43 h 194"/>
                  <a:gd name="T62" fmla="*/ 268 w 622"/>
                  <a:gd name="T63" fmla="*/ 20 h 194"/>
                  <a:gd name="T64" fmla="*/ 215 w 622"/>
                  <a:gd name="T65" fmla="*/ 20 h 194"/>
                  <a:gd name="T66" fmla="*/ 219 w 622"/>
                  <a:gd name="T67" fmla="*/ 48 h 194"/>
                  <a:gd name="T68" fmla="*/ 378 w 622"/>
                  <a:gd name="T69" fmla="*/ 48 h 194"/>
                  <a:gd name="T70" fmla="*/ 402 w 622"/>
                  <a:gd name="T71" fmla="*/ 48 h 194"/>
                  <a:gd name="T72" fmla="*/ 416 w 622"/>
                  <a:gd name="T73" fmla="*/ 29 h 194"/>
                  <a:gd name="T74" fmla="*/ 353 w 622"/>
                  <a:gd name="T75" fmla="*/ 20 h 194"/>
                  <a:gd name="T76" fmla="*/ 339 w 622"/>
                  <a:gd name="T77" fmla="*/ 36 h 194"/>
                  <a:gd name="T78" fmla="*/ 378 w 622"/>
                  <a:gd name="T79" fmla="*/ 48 h 194"/>
                  <a:gd name="T80" fmla="*/ 111 w 622"/>
                  <a:gd name="T81" fmla="*/ 79 h 194"/>
                  <a:gd name="T82" fmla="*/ 72 w 622"/>
                  <a:gd name="T83" fmla="*/ 97 h 194"/>
                  <a:gd name="T84" fmla="*/ 134 w 622"/>
                  <a:gd name="T85" fmla="*/ 108 h 194"/>
                  <a:gd name="T86" fmla="*/ 149 w 622"/>
                  <a:gd name="T87" fmla="*/ 98 h 194"/>
                  <a:gd name="T88" fmla="*/ 111 w 622"/>
                  <a:gd name="T89" fmla="*/ 79 h 194"/>
                  <a:gd name="T90" fmla="*/ 511 w 622"/>
                  <a:gd name="T91" fmla="*/ 79 h 194"/>
                  <a:gd name="T92" fmla="*/ 483 w 622"/>
                  <a:gd name="T93" fmla="*/ 80 h 194"/>
                  <a:gd name="T94" fmla="*/ 486 w 622"/>
                  <a:gd name="T95" fmla="*/ 108 h 194"/>
                  <a:gd name="T96" fmla="*/ 545 w 622"/>
                  <a:gd name="T97" fmla="*/ 105 h 194"/>
                  <a:gd name="T98" fmla="*/ 537 w 622"/>
                  <a:gd name="T99" fmla="*/ 80 h 194"/>
                  <a:gd name="T100" fmla="*/ 244 w 622"/>
                  <a:gd name="T101" fmla="*/ 79 h 194"/>
                  <a:gd name="T102" fmla="*/ 219 w 622"/>
                  <a:gd name="T103" fmla="*/ 79 h 194"/>
                  <a:gd name="T104" fmla="*/ 219 w 622"/>
                  <a:gd name="T105" fmla="*/ 108 h 194"/>
                  <a:gd name="T106" fmla="*/ 280 w 622"/>
                  <a:gd name="T107" fmla="*/ 103 h 194"/>
                  <a:gd name="T108" fmla="*/ 270 w 622"/>
                  <a:gd name="T109" fmla="*/ 80 h 194"/>
                  <a:gd name="T110" fmla="*/ 378 w 622"/>
                  <a:gd name="T111" fmla="*/ 79 h 194"/>
                  <a:gd name="T112" fmla="*/ 353 w 622"/>
                  <a:gd name="T113" fmla="*/ 79 h 194"/>
                  <a:gd name="T114" fmla="*/ 354 w 622"/>
                  <a:gd name="T115" fmla="*/ 108 h 194"/>
                  <a:gd name="T116" fmla="*/ 405 w 622"/>
                  <a:gd name="T117" fmla="*/ 108 h 194"/>
                  <a:gd name="T118" fmla="*/ 404 w 622"/>
                  <a:gd name="T119" fmla="*/ 8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2" h="194">
                    <a:moveTo>
                      <a:pt x="581" y="0"/>
                    </a:moveTo>
                    <a:cubicBezTo>
                      <a:pt x="595" y="65"/>
                      <a:pt x="608" y="129"/>
                      <a:pt x="622" y="194"/>
                    </a:cubicBezTo>
                    <a:cubicBezTo>
                      <a:pt x="415" y="194"/>
                      <a:pt x="207" y="194"/>
                      <a:pt x="0" y="194"/>
                    </a:cubicBezTo>
                    <a:cubicBezTo>
                      <a:pt x="13" y="129"/>
                      <a:pt x="27" y="65"/>
                      <a:pt x="41" y="0"/>
                    </a:cubicBezTo>
                    <a:cubicBezTo>
                      <a:pt x="221" y="0"/>
                      <a:pt x="401" y="0"/>
                      <a:pt x="581" y="0"/>
                    </a:cubicBezTo>
                    <a:close/>
                    <a:moveTo>
                      <a:pt x="312" y="139"/>
                    </a:moveTo>
                    <a:cubicBezTo>
                      <a:pt x="283" y="139"/>
                      <a:pt x="254" y="139"/>
                      <a:pt x="224" y="139"/>
                    </a:cubicBezTo>
                    <a:cubicBezTo>
                      <a:pt x="222" y="139"/>
                      <a:pt x="220" y="139"/>
                      <a:pt x="218" y="139"/>
                    </a:cubicBezTo>
                    <a:cubicBezTo>
                      <a:pt x="210" y="140"/>
                      <a:pt x="203" y="148"/>
                      <a:pt x="205" y="156"/>
                    </a:cubicBezTo>
                    <a:cubicBezTo>
                      <a:pt x="207" y="163"/>
                      <a:pt x="213" y="168"/>
                      <a:pt x="220" y="168"/>
                    </a:cubicBezTo>
                    <a:cubicBezTo>
                      <a:pt x="282" y="168"/>
                      <a:pt x="343" y="168"/>
                      <a:pt x="404" y="168"/>
                    </a:cubicBezTo>
                    <a:cubicBezTo>
                      <a:pt x="404" y="168"/>
                      <a:pt x="405" y="168"/>
                      <a:pt x="405" y="168"/>
                    </a:cubicBezTo>
                    <a:cubicBezTo>
                      <a:pt x="415" y="167"/>
                      <a:pt x="422" y="158"/>
                      <a:pt x="418" y="148"/>
                    </a:cubicBezTo>
                    <a:cubicBezTo>
                      <a:pt x="416" y="142"/>
                      <a:pt x="411" y="139"/>
                      <a:pt x="403" y="139"/>
                    </a:cubicBezTo>
                    <a:cubicBezTo>
                      <a:pt x="373" y="139"/>
                      <a:pt x="343" y="139"/>
                      <a:pt x="312" y="139"/>
                    </a:cubicBezTo>
                    <a:close/>
                    <a:moveTo>
                      <a:pt x="110" y="139"/>
                    </a:moveTo>
                    <a:cubicBezTo>
                      <a:pt x="110" y="139"/>
                      <a:pt x="110" y="139"/>
                      <a:pt x="110" y="139"/>
                    </a:cubicBezTo>
                    <a:cubicBezTo>
                      <a:pt x="103" y="139"/>
                      <a:pt x="95" y="139"/>
                      <a:pt x="87" y="139"/>
                    </a:cubicBezTo>
                    <a:cubicBezTo>
                      <a:pt x="85" y="139"/>
                      <a:pt x="84" y="139"/>
                      <a:pt x="82" y="140"/>
                    </a:cubicBezTo>
                    <a:cubicBezTo>
                      <a:pt x="75" y="141"/>
                      <a:pt x="70" y="148"/>
                      <a:pt x="71" y="155"/>
                    </a:cubicBezTo>
                    <a:cubicBezTo>
                      <a:pt x="72" y="162"/>
                      <a:pt x="78" y="168"/>
                      <a:pt x="86" y="168"/>
                    </a:cubicBezTo>
                    <a:cubicBezTo>
                      <a:pt x="102" y="168"/>
                      <a:pt x="118" y="168"/>
                      <a:pt x="135" y="168"/>
                    </a:cubicBezTo>
                    <a:cubicBezTo>
                      <a:pt x="137" y="168"/>
                      <a:pt x="139" y="167"/>
                      <a:pt x="141" y="166"/>
                    </a:cubicBezTo>
                    <a:cubicBezTo>
                      <a:pt x="147" y="164"/>
                      <a:pt x="150" y="157"/>
                      <a:pt x="149" y="151"/>
                    </a:cubicBezTo>
                    <a:cubicBezTo>
                      <a:pt x="148" y="144"/>
                      <a:pt x="143" y="139"/>
                      <a:pt x="136" y="139"/>
                    </a:cubicBezTo>
                    <a:cubicBezTo>
                      <a:pt x="127" y="139"/>
                      <a:pt x="119" y="139"/>
                      <a:pt x="110" y="139"/>
                    </a:cubicBezTo>
                    <a:close/>
                    <a:moveTo>
                      <a:pt x="511" y="139"/>
                    </a:moveTo>
                    <a:cubicBezTo>
                      <a:pt x="511" y="139"/>
                      <a:pt x="511" y="139"/>
                      <a:pt x="511" y="139"/>
                    </a:cubicBezTo>
                    <a:cubicBezTo>
                      <a:pt x="503" y="139"/>
                      <a:pt x="495" y="139"/>
                      <a:pt x="488" y="139"/>
                    </a:cubicBezTo>
                    <a:cubicBezTo>
                      <a:pt x="487" y="139"/>
                      <a:pt x="487" y="139"/>
                      <a:pt x="487" y="139"/>
                    </a:cubicBezTo>
                    <a:cubicBezTo>
                      <a:pt x="478" y="139"/>
                      <a:pt x="472" y="145"/>
                      <a:pt x="472" y="153"/>
                    </a:cubicBezTo>
                    <a:cubicBezTo>
                      <a:pt x="472" y="161"/>
                      <a:pt x="479" y="168"/>
                      <a:pt x="487" y="168"/>
                    </a:cubicBezTo>
                    <a:cubicBezTo>
                      <a:pt x="503" y="168"/>
                      <a:pt x="519" y="168"/>
                      <a:pt x="536" y="168"/>
                    </a:cubicBezTo>
                    <a:cubicBezTo>
                      <a:pt x="539" y="168"/>
                      <a:pt x="543" y="167"/>
                      <a:pt x="545" y="164"/>
                    </a:cubicBezTo>
                    <a:cubicBezTo>
                      <a:pt x="550" y="161"/>
                      <a:pt x="552" y="154"/>
                      <a:pt x="550" y="149"/>
                    </a:cubicBezTo>
                    <a:cubicBezTo>
                      <a:pt x="548" y="143"/>
                      <a:pt x="543" y="139"/>
                      <a:pt x="537" y="139"/>
                    </a:cubicBezTo>
                    <a:cubicBezTo>
                      <a:pt x="528" y="139"/>
                      <a:pt x="520" y="139"/>
                      <a:pt x="511" y="139"/>
                    </a:cubicBezTo>
                    <a:close/>
                    <a:moveTo>
                      <a:pt x="110" y="48"/>
                    </a:moveTo>
                    <a:cubicBezTo>
                      <a:pt x="110" y="48"/>
                      <a:pt x="110" y="48"/>
                      <a:pt x="110" y="48"/>
                    </a:cubicBezTo>
                    <a:cubicBezTo>
                      <a:pt x="118" y="48"/>
                      <a:pt x="126" y="48"/>
                      <a:pt x="135" y="48"/>
                    </a:cubicBezTo>
                    <a:cubicBezTo>
                      <a:pt x="138" y="48"/>
                      <a:pt x="142" y="47"/>
                      <a:pt x="144" y="45"/>
                    </a:cubicBezTo>
                    <a:cubicBezTo>
                      <a:pt x="149" y="41"/>
                      <a:pt x="151" y="35"/>
                      <a:pt x="149" y="29"/>
                    </a:cubicBezTo>
                    <a:cubicBezTo>
                      <a:pt x="147" y="23"/>
                      <a:pt x="141" y="20"/>
                      <a:pt x="134" y="20"/>
                    </a:cubicBezTo>
                    <a:cubicBezTo>
                      <a:pt x="118" y="20"/>
                      <a:pt x="102" y="20"/>
                      <a:pt x="86" y="20"/>
                    </a:cubicBezTo>
                    <a:cubicBezTo>
                      <a:pt x="85" y="20"/>
                      <a:pt x="83" y="20"/>
                      <a:pt x="81" y="21"/>
                    </a:cubicBezTo>
                    <a:cubicBezTo>
                      <a:pt x="75" y="22"/>
                      <a:pt x="71" y="29"/>
                      <a:pt x="71" y="35"/>
                    </a:cubicBezTo>
                    <a:cubicBezTo>
                      <a:pt x="72" y="43"/>
                      <a:pt x="78" y="48"/>
                      <a:pt x="85" y="48"/>
                    </a:cubicBezTo>
                    <a:cubicBezTo>
                      <a:pt x="93" y="48"/>
                      <a:pt x="102" y="48"/>
                      <a:pt x="110" y="48"/>
                    </a:cubicBezTo>
                    <a:close/>
                    <a:moveTo>
                      <a:pt x="511" y="48"/>
                    </a:moveTo>
                    <a:cubicBezTo>
                      <a:pt x="511" y="48"/>
                      <a:pt x="511" y="48"/>
                      <a:pt x="511" y="48"/>
                    </a:cubicBezTo>
                    <a:cubicBezTo>
                      <a:pt x="520" y="48"/>
                      <a:pt x="528" y="48"/>
                      <a:pt x="536" y="48"/>
                    </a:cubicBezTo>
                    <a:cubicBezTo>
                      <a:pt x="543" y="48"/>
                      <a:pt x="548" y="44"/>
                      <a:pt x="550" y="38"/>
                    </a:cubicBezTo>
                    <a:cubicBezTo>
                      <a:pt x="552" y="28"/>
                      <a:pt x="546" y="20"/>
                      <a:pt x="535" y="20"/>
                    </a:cubicBezTo>
                    <a:cubicBezTo>
                      <a:pt x="519" y="20"/>
                      <a:pt x="503" y="20"/>
                      <a:pt x="487" y="20"/>
                    </a:cubicBezTo>
                    <a:cubicBezTo>
                      <a:pt x="486" y="20"/>
                      <a:pt x="484" y="20"/>
                      <a:pt x="482" y="21"/>
                    </a:cubicBezTo>
                    <a:cubicBezTo>
                      <a:pt x="476" y="23"/>
                      <a:pt x="471" y="29"/>
                      <a:pt x="472" y="36"/>
                    </a:cubicBezTo>
                    <a:cubicBezTo>
                      <a:pt x="473" y="43"/>
                      <a:pt x="479" y="48"/>
                      <a:pt x="486" y="48"/>
                    </a:cubicBezTo>
                    <a:cubicBezTo>
                      <a:pt x="494" y="48"/>
                      <a:pt x="503" y="48"/>
                      <a:pt x="511" y="48"/>
                    </a:cubicBezTo>
                    <a:close/>
                    <a:moveTo>
                      <a:pt x="244" y="48"/>
                    </a:moveTo>
                    <a:cubicBezTo>
                      <a:pt x="244" y="48"/>
                      <a:pt x="244" y="48"/>
                      <a:pt x="244" y="48"/>
                    </a:cubicBezTo>
                    <a:cubicBezTo>
                      <a:pt x="252" y="48"/>
                      <a:pt x="260" y="48"/>
                      <a:pt x="268" y="48"/>
                    </a:cubicBezTo>
                    <a:cubicBezTo>
                      <a:pt x="273" y="48"/>
                      <a:pt x="277" y="47"/>
                      <a:pt x="280" y="43"/>
                    </a:cubicBezTo>
                    <a:cubicBezTo>
                      <a:pt x="284" y="38"/>
                      <a:pt x="284" y="33"/>
                      <a:pt x="282" y="28"/>
                    </a:cubicBezTo>
                    <a:cubicBezTo>
                      <a:pt x="279" y="22"/>
                      <a:pt x="274" y="20"/>
                      <a:pt x="268" y="20"/>
                    </a:cubicBezTo>
                    <a:cubicBezTo>
                      <a:pt x="252" y="20"/>
                      <a:pt x="236" y="20"/>
                      <a:pt x="220" y="20"/>
                    </a:cubicBezTo>
                    <a:cubicBezTo>
                      <a:pt x="219" y="20"/>
                      <a:pt x="217" y="20"/>
                      <a:pt x="215" y="20"/>
                    </a:cubicBezTo>
                    <a:cubicBezTo>
                      <a:pt x="208" y="22"/>
                      <a:pt x="204" y="29"/>
                      <a:pt x="205" y="36"/>
                    </a:cubicBezTo>
                    <a:cubicBezTo>
                      <a:pt x="206" y="43"/>
                      <a:pt x="212" y="48"/>
                      <a:pt x="219" y="48"/>
                    </a:cubicBezTo>
                    <a:cubicBezTo>
                      <a:pt x="227" y="48"/>
                      <a:pt x="236" y="48"/>
                      <a:pt x="244" y="48"/>
                    </a:cubicBezTo>
                    <a:close/>
                    <a:moveTo>
                      <a:pt x="378" y="48"/>
                    </a:moveTo>
                    <a:cubicBezTo>
                      <a:pt x="378" y="48"/>
                      <a:pt x="378" y="48"/>
                      <a:pt x="378" y="48"/>
                    </a:cubicBezTo>
                    <a:cubicBezTo>
                      <a:pt x="386" y="48"/>
                      <a:pt x="394" y="48"/>
                      <a:pt x="402" y="48"/>
                    </a:cubicBezTo>
                    <a:cubicBezTo>
                      <a:pt x="405" y="48"/>
                      <a:pt x="409" y="48"/>
                      <a:pt x="411" y="45"/>
                    </a:cubicBezTo>
                    <a:cubicBezTo>
                      <a:pt x="416" y="42"/>
                      <a:pt x="418" y="35"/>
                      <a:pt x="416" y="29"/>
                    </a:cubicBezTo>
                    <a:cubicBezTo>
                      <a:pt x="414" y="24"/>
                      <a:pt x="409" y="20"/>
                      <a:pt x="402" y="20"/>
                    </a:cubicBezTo>
                    <a:cubicBezTo>
                      <a:pt x="386" y="20"/>
                      <a:pt x="370" y="20"/>
                      <a:pt x="353" y="20"/>
                    </a:cubicBezTo>
                    <a:cubicBezTo>
                      <a:pt x="352" y="20"/>
                      <a:pt x="350" y="20"/>
                      <a:pt x="349" y="21"/>
                    </a:cubicBezTo>
                    <a:cubicBezTo>
                      <a:pt x="342" y="23"/>
                      <a:pt x="338" y="29"/>
                      <a:pt x="339" y="36"/>
                    </a:cubicBezTo>
                    <a:cubicBezTo>
                      <a:pt x="340" y="43"/>
                      <a:pt x="345" y="48"/>
                      <a:pt x="352" y="48"/>
                    </a:cubicBezTo>
                    <a:cubicBezTo>
                      <a:pt x="361" y="48"/>
                      <a:pt x="369" y="48"/>
                      <a:pt x="378" y="48"/>
                    </a:cubicBezTo>
                    <a:close/>
                    <a:moveTo>
                      <a:pt x="111" y="79"/>
                    </a:moveTo>
                    <a:cubicBezTo>
                      <a:pt x="111" y="79"/>
                      <a:pt x="111" y="79"/>
                      <a:pt x="111" y="79"/>
                    </a:cubicBezTo>
                    <a:cubicBezTo>
                      <a:pt x="102" y="79"/>
                      <a:pt x="93" y="79"/>
                      <a:pt x="85" y="80"/>
                    </a:cubicBezTo>
                    <a:cubicBezTo>
                      <a:pt x="76" y="80"/>
                      <a:pt x="70" y="89"/>
                      <a:pt x="72" y="97"/>
                    </a:cubicBezTo>
                    <a:cubicBezTo>
                      <a:pt x="73" y="104"/>
                      <a:pt x="79" y="108"/>
                      <a:pt x="87" y="108"/>
                    </a:cubicBezTo>
                    <a:cubicBezTo>
                      <a:pt x="102" y="108"/>
                      <a:pt x="118" y="108"/>
                      <a:pt x="134" y="108"/>
                    </a:cubicBezTo>
                    <a:cubicBezTo>
                      <a:pt x="135" y="108"/>
                      <a:pt x="136" y="108"/>
                      <a:pt x="137" y="108"/>
                    </a:cubicBezTo>
                    <a:cubicBezTo>
                      <a:pt x="143" y="107"/>
                      <a:pt x="147" y="103"/>
                      <a:pt x="149" y="98"/>
                    </a:cubicBezTo>
                    <a:cubicBezTo>
                      <a:pt x="152" y="89"/>
                      <a:pt x="145" y="80"/>
                      <a:pt x="136" y="80"/>
                    </a:cubicBezTo>
                    <a:cubicBezTo>
                      <a:pt x="128" y="79"/>
                      <a:pt x="119" y="79"/>
                      <a:pt x="111" y="79"/>
                    </a:cubicBezTo>
                    <a:close/>
                    <a:moveTo>
                      <a:pt x="511" y="79"/>
                    </a:moveTo>
                    <a:cubicBezTo>
                      <a:pt x="511" y="79"/>
                      <a:pt x="511" y="79"/>
                      <a:pt x="511" y="79"/>
                    </a:cubicBezTo>
                    <a:cubicBezTo>
                      <a:pt x="504" y="79"/>
                      <a:pt x="496" y="79"/>
                      <a:pt x="488" y="79"/>
                    </a:cubicBezTo>
                    <a:cubicBezTo>
                      <a:pt x="486" y="79"/>
                      <a:pt x="484" y="80"/>
                      <a:pt x="483" y="80"/>
                    </a:cubicBezTo>
                    <a:cubicBezTo>
                      <a:pt x="476" y="82"/>
                      <a:pt x="472" y="88"/>
                      <a:pt x="472" y="95"/>
                    </a:cubicBezTo>
                    <a:cubicBezTo>
                      <a:pt x="473" y="102"/>
                      <a:pt x="478" y="108"/>
                      <a:pt x="486" y="108"/>
                    </a:cubicBezTo>
                    <a:cubicBezTo>
                      <a:pt x="503" y="108"/>
                      <a:pt x="520" y="108"/>
                      <a:pt x="537" y="108"/>
                    </a:cubicBezTo>
                    <a:cubicBezTo>
                      <a:pt x="540" y="108"/>
                      <a:pt x="543" y="106"/>
                      <a:pt x="545" y="105"/>
                    </a:cubicBezTo>
                    <a:cubicBezTo>
                      <a:pt x="550" y="101"/>
                      <a:pt x="552" y="95"/>
                      <a:pt x="550" y="89"/>
                    </a:cubicBezTo>
                    <a:cubicBezTo>
                      <a:pt x="548" y="84"/>
                      <a:pt x="543" y="80"/>
                      <a:pt x="537" y="80"/>
                    </a:cubicBezTo>
                    <a:cubicBezTo>
                      <a:pt x="529" y="79"/>
                      <a:pt x="520" y="79"/>
                      <a:pt x="511" y="79"/>
                    </a:cubicBezTo>
                    <a:close/>
                    <a:moveTo>
                      <a:pt x="244" y="79"/>
                    </a:moveTo>
                    <a:cubicBezTo>
                      <a:pt x="244" y="79"/>
                      <a:pt x="244" y="79"/>
                      <a:pt x="244" y="79"/>
                    </a:cubicBezTo>
                    <a:cubicBezTo>
                      <a:pt x="236" y="79"/>
                      <a:pt x="228" y="79"/>
                      <a:pt x="219" y="79"/>
                    </a:cubicBezTo>
                    <a:cubicBezTo>
                      <a:pt x="211" y="80"/>
                      <a:pt x="205" y="86"/>
                      <a:pt x="205" y="94"/>
                    </a:cubicBezTo>
                    <a:cubicBezTo>
                      <a:pt x="205" y="102"/>
                      <a:pt x="211" y="108"/>
                      <a:pt x="219" y="108"/>
                    </a:cubicBezTo>
                    <a:cubicBezTo>
                      <a:pt x="236" y="108"/>
                      <a:pt x="252" y="108"/>
                      <a:pt x="269" y="108"/>
                    </a:cubicBezTo>
                    <a:cubicBezTo>
                      <a:pt x="273" y="108"/>
                      <a:pt x="277" y="106"/>
                      <a:pt x="280" y="103"/>
                    </a:cubicBezTo>
                    <a:cubicBezTo>
                      <a:pt x="283" y="98"/>
                      <a:pt x="284" y="93"/>
                      <a:pt x="282" y="88"/>
                    </a:cubicBezTo>
                    <a:cubicBezTo>
                      <a:pt x="280" y="83"/>
                      <a:pt x="276" y="80"/>
                      <a:pt x="270" y="80"/>
                    </a:cubicBezTo>
                    <a:cubicBezTo>
                      <a:pt x="261" y="79"/>
                      <a:pt x="253" y="79"/>
                      <a:pt x="244" y="79"/>
                    </a:cubicBezTo>
                    <a:close/>
                    <a:moveTo>
                      <a:pt x="378" y="79"/>
                    </a:moveTo>
                    <a:cubicBezTo>
                      <a:pt x="378" y="79"/>
                      <a:pt x="378" y="79"/>
                      <a:pt x="378" y="79"/>
                    </a:cubicBezTo>
                    <a:cubicBezTo>
                      <a:pt x="370" y="79"/>
                      <a:pt x="362" y="79"/>
                      <a:pt x="353" y="79"/>
                    </a:cubicBezTo>
                    <a:cubicBezTo>
                      <a:pt x="346" y="80"/>
                      <a:pt x="340" y="84"/>
                      <a:pt x="339" y="91"/>
                    </a:cubicBezTo>
                    <a:cubicBezTo>
                      <a:pt x="337" y="100"/>
                      <a:pt x="344" y="108"/>
                      <a:pt x="354" y="108"/>
                    </a:cubicBezTo>
                    <a:cubicBezTo>
                      <a:pt x="370" y="108"/>
                      <a:pt x="386" y="108"/>
                      <a:pt x="402" y="108"/>
                    </a:cubicBezTo>
                    <a:cubicBezTo>
                      <a:pt x="403" y="108"/>
                      <a:pt x="404" y="108"/>
                      <a:pt x="405" y="108"/>
                    </a:cubicBezTo>
                    <a:cubicBezTo>
                      <a:pt x="410" y="107"/>
                      <a:pt x="414" y="104"/>
                      <a:pt x="416" y="98"/>
                    </a:cubicBezTo>
                    <a:cubicBezTo>
                      <a:pt x="419" y="89"/>
                      <a:pt x="413" y="80"/>
                      <a:pt x="404" y="80"/>
                    </a:cubicBezTo>
                    <a:cubicBezTo>
                      <a:pt x="395" y="79"/>
                      <a:pt x="386" y="79"/>
                      <a:pt x="378" y="79"/>
                    </a:cubicBezTo>
                    <a:close/>
                  </a:path>
                </a:pathLst>
              </a:custGeom>
              <a:solidFill>
                <a:schemeClr val="accent2"/>
              </a:solidFill>
              <a:ln w="15875">
                <a:solidFill>
                  <a:schemeClr val="accent2"/>
                </a:solidFill>
              </a:ln>
            </p:spPr>
            <p:txBody>
              <a:bodyPr vert="horz" wrap="square" lIns="91440" tIns="45720" rIns="91440" bIns="45720" numCol="1" anchor="t" anchorCtr="0" compatLnSpc="1">
                <a:prstTxWarp prst="textNoShape">
                  <a:avLst/>
                </a:prstTxWarp>
              </a:bodyPr>
              <a:lstStyle/>
              <a:p>
                <a:endParaRPr lang="en-US" dirty="0"/>
              </a:p>
            </p:txBody>
          </p:sp>
          <p:sp>
            <p:nvSpPr>
              <p:cNvPr id="370" name="Freeform 45">
                <a:extLst>
                  <a:ext uri="{FF2B5EF4-FFF2-40B4-BE49-F238E27FC236}">
                    <a16:creationId xmlns:a16="http://schemas.microsoft.com/office/drawing/2014/main" id="{792FE25F-326C-7283-129D-4F281332C6E7}"/>
                  </a:ext>
                </a:extLst>
              </p:cNvPr>
              <p:cNvSpPr>
                <a:spLocks noEditPoints="1"/>
              </p:cNvSpPr>
              <p:nvPr/>
            </p:nvSpPr>
            <p:spPr bwMode="auto">
              <a:xfrm>
                <a:off x="2891939" y="3293908"/>
                <a:ext cx="690008" cy="590289"/>
              </a:xfrm>
              <a:custGeom>
                <a:avLst/>
                <a:gdLst>
                  <a:gd name="T0" fmla="*/ 0 w 688"/>
                  <a:gd name="T1" fmla="*/ 571 h 588"/>
                  <a:gd name="T2" fmla="*/ 5 w 688"/>
                  <a:gd name="T3" fmla="*/ 547 h 588"/>
                  <a:gd name="T4" fmla="*/ 40 w 688"/>
                  <a:gd name="T5" fmla="*/ 380 h 588"/>
                  <a:gd name="T6" fmla="*/ 47 w 688"/>
                  <a:gd name="T7" fmla="*/ 351 h 588"/>
                  <a:gd name="T8" fmla="*/ 47 w 688"/>
                  <a:gd name="T9" fmla="*/ 345 h 588"/>
                  <a:gd name="T10" fmla="*/ 47 w 688"/>
                  <a:gd name="T11" fmla="*/ 16 h 588"/>
                  <a:gd name="T12" fmla="*/ 47 w 688"/>
                  <a:gd name="T13" fmla="*/ 12 h 588"/>
                  <a:gd name="T14" fmla="*/ 61 w 688"/>
                  <a:gd name="T15" fmla="*/ 0 h 588"/>
                  <a:gd name="T16" fmla="*/ 64 w 688"/>
                  <a:gd name="T17" fmla="*/ 0 h 588"/>
                  <a:gd name="T18" fmla="*/ 622 w 688"/>
                  <a:gd name="T19" fmla="*/ 0 h 588"/>
                  <a:gd name="T20" fmla="*/ 628 w 688"/>
                  <a:gd name="T21" fmla="*/ 0 h 588"/>
                  <a:gd name="T22" fmla="*/ 639 w 688"/>
                  <a:gd name="T23" fmla="*/ 13 h 588"/>
                  <a:gd name="T24" fmla="*/ 639 w 688"/>
                  <a:gd name="T25" fmla="*/ 17 h 588"/>
                  <a:gd name="T26" fmla="*/ 639 w 688"/>
                  <a:gd name="T27" fmla="*/ 330 h 588"/>
                  <a:gd name="T28" fmla="*/ 643 w 688"/>
                  <a:gd name="T29" fmla="*/ 369 h 588"/>
                  <a:gd name="T30" fmla="*/ 682 w 688"/>
                  <a:gd name="T31" fmla="*/ 551 h 588"/>
                  <a:gd name="T32" fmla="*/ 686 w 688"/>
                  <a:gd name="T33" fmla="*/ 570 h 588"/>
                  <a:gd name="T34" fmla="*/ 672 w 688"/>
                  <a:gd name="T35" fmla="*/ 588 h 588"/>
                  <a:gd name="T36" fmla="*/ 669 w 688"/>
                  <a:gd name="T37" fmla="*/ 588 h 588"/>
                  <a:gd name="T38" fmla="*/ 18 w 688"/>
                  <a:gd name="T39" fmla="*/ 588 h 588"/>
                  <a:gd name="T40" fmla="*/ 0 w 688"/>
                  <a:gd name="T41" fmla="*/ 576 h 588"/>
                  <a:gd name="T42" fmla="*/ 0 w 688"/>
                  <a:gd name="T43" fmla="*/ 571 h 588"/>
                  <a:gd name="T44" fmla="*/ 76 w 688"/>
                  <a:gd name="T45" fmla="*/ 336 h 588"/>
                  <a:gd name="T46" fmla="*/ 610 w 688"/>
                  <a:gd name="T47" fmla="*/ 336 h 588"/>
                  <a:gd name="T48" fmla="*/ 610 w 688"/>
                  <a:gd name="T49" fmla="*/ 28 h 588"/>
                  <a:gd name="T50" fmla="*/ 76 w 688"/>
                  <a:gd name="T51" fmla="*/ 28 h 588"/>
                  <a:gd name="T52" fmla="*/ 76 w 688"/>
                  <a:gd name="T53" fmla="*/ 336 h 588"/>
                  <a:gd name="T54" fmla="*/ 613 w 688"/>
                  <a:gd name="T55" fmla="*/ 365 h 588"/>
                  <a:gd name="T56" fmla="*/ 73 w 688"/>
                  <a:gd name="T57" fmla="*/ 365 h 588"/>
                  <a:gd name="T58" fmla="*/ 32 w 688"/>
                  <a:gd name="T59" fmla="*/ 559 h 588"/>
                  <a:gd name="T60" fmla="*/ 654 w 688"/>
                  <a:gd name="T61" fmla="*/ 559 h 588"/>
                  <a:gd name="T62" fmla="*/ 613 w 688"/>
                  <a:gd name="T63" fmla="*/ 365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8" h="588">
                    <a:moveTo>
                      <a:pt x="0" y="571"/>
                    </a:moveTo>
                    <a:cubicBezTo>
                      <a:pt x="1" y="563"/>
                      <a:pt x="3" y="555"/>
                      <a:pt x="5" y="547"/>
                    </a:cubicBezTo>
                    <a:cubicBezTo>
                      <a:pt x="17" y="492"/>
                      <a:pt x="29" y="436"/>
                      <a:pt x="40" y="380"/>
                    </a:cubicBezTo>
                    <a:cubicBezTo>
                      <a:pt x="43" y="371"/>
                      <a:pt x="45" y="361"/>
                      <a:pt x="47" y="351"/>
                    </a:cubicBezTo>
                    <a:cubicBezTo>
                      <a:pt x="47" y="349"/>
                      <a:pt x="47" y="347"/>
                      <a:pt x="47" y="345"/>
                    </a:cubicBezTo>
                    <a:cubicBezTo>
                      <a:pt x="47" y="235"/>
                      <a:pt x="47" y="126"/>
                      <a:pt x="47" y="16"/>
                    </a:cubicBezTo>
                    <a:cubicBezTo>
                      <a:pt x="47" y="15"/>
                      <a:pt x="47" y="13"/>
                      <a:pt x="47" y="12"/>
                    </a:cubicBezTo>
                    <a:cubicBezTo>
                      <a:pt x="48" y="5"/>
                      <a:pt x="54" y="0"/>
                      <a:pt x="61" y="0"/>
                    </a:cubicBezTo>
                    <a:cubicBezTo>
                      <a:pt x="62" y="0"/>
                      <a:pt x="63" y="0"/>
                      <a:pt x="64" y="0"/>
                    </a:cubicBezTo>
                    <a:cubicBezTo>
                      <a:pt x="250" y="0"/>
                      <a:pt x="436" y="0"/>
                      <a:pt x="622" y="0"/>
                    </a:cubicBezTo>
                    <a:cubicBezTo>
                      <a:pt x="624" y="0"/>
                      <a:pt x="626" y="0"/>
                      <a:pt x="628" y="0"/>
                    </a:cubicBezTo>
                    <a:cubicBezTo>
                      <a:pt x="634" y="2"/>
                      <a:pt x="638" y="7"/>
                      <a:pt x="639" y="13"/>
                    </a:cubicBezTo>
                    <a:cubicBezTo>
                      <a:pt x="639" y="14"/>
                      <a:pt x="639" y="16"/>
                      <a:pt x="639" y="17"/>
                    </a:cubicBezTo>
                    <a:cubicBezTo>
                      <a:pt x="639" y="121"/>
                      <a:pt x="639" y="226"/>
                      <a:pt x="639" y="330"/>
                    </a:cubicBezTo>
                    <a:cubicBezTo>
                      <a:pt x="639" y="344"/>
                      <a:pt x="640" y="356"/>
                      <a:pt x="643" y="369"/>
                    </a:cubicBezTo>
                    <a:cubicBezTo>
                      <a:pt x="656" y="430"/>
                      <a:pt x="669" y="490"/>
                      <a:pt x="682" y="551"/>
                    </a:cubicBezTo>
                    <a:cubicBezTo>
                      <a:pt x="683" y="557"/>
                      <a:pt x="684" y="564"/>
                      <a:pt x="686" y="570"/>
                    </a:cubicBezTo>
                    <a:cubicBezTo>
                      <a:pt x="688" y="579"/>
                      <a:pt x="681" y="587"/>
                      <a:pt x="672" y="588"/>
                    </a:cubicBezTo>
                    <a:cubicBezTo>
                      <a:pt x="671" y="588"/>
                      <a:pt x="670" y="588"/>
                      <a:pt x="669" y="588"/>
                    </a:cubicBezTo>
                    <a:cubicBezTo>
                      <a:pt x="452" y="588"/>
                      <a:pt x="235" y="588"/>
                      <a:pt x="18" y="588"/>
                    </a:cubicBezTo>
                    <a:cubicBezTo>
                      <a:pt x="9" y="588"/>
                      <a:pt x="3" y="585"/>
                      <a:pt x="0" y="576"/>
                    </a:cubicBezTo>
                    <a:cubicBezTo>
                      <a:pt x="0" y="574"/>
                      <a:pt x="0" y="572"/>
                      <a:pt x="0" y="571"/>
                    </a:cubicBezTo>
                    <a:close/>
                    <a:moveTo>
                      <a:pt x="76" y="336"/>
                    </a:moveTo>
                    <a:cubicBezTo>
                      <a:pt x="254" y="336"/>
                      <a:pt x="432" y="336"/>
                      <a:pt x="610" y="336"/>
                    </a:cubicBezTo>
                    <a:cubicBezTo>
                      <a:pt x="610" y="233"/>
                      <a:pt x="610" y="131"/>
                      <a:pt x="610" y="28"/>
                    </a:cubicBezTo>
                    <a:cubicBezTo>
                      <a:pt x="432" y="28"/>
                      <a:pt x="254" y="28"/>
                      <a:pt x="76" y="28"/>
                    </a:cubicBezTo>
                    <a:cubicBezTo>
                      <a:pt x="76" y="131"/>
                      <a:pt x="76" y="234"/>
                      <a:pt x="76" y="336"/>
                    </a:cubicBezTo>
                    <a:close/>
                    <a:moveTo>
                      <a:pt x="613" y="365"/>
                    </a:moveTo>
                    <a:cubicBezTo>
                      <a:pt x="433" y="365"/>
                      <a:pt x="253" y="365"/>
                      <a:pt x="73" y="365"/>
                    </a:cubicBezTo>
                    <a:cubicBezTo>
                      <a:pt x="59" y="430"/>
                      <a:pt x="45" y="494"/>
                      <a:pt x="32" y="559"/>
                    </a:cubicBezTo>
                    <a:cubicBezTo>
                      <a:pt x="239" y="559"/>
                      <a:pt x="447" y="559"/>
                      <a:pt x="654" y="559"/>
                    </a:cubicBezTo>
                    <a:cubicBezTo>
                      <a:pt x="640" y="494"/>
                      <a:pt x="627" y="430"/>
                      <a:pt x="613" y="36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1" name="Freeform 48">
                <a:extLst>
                  <a:ext uri="{FF2B5EF4-FFF2-40B4-BE49-F238E27FC236}">
                    <a16:creationId xmlns:a16="http://schemas.microsoft.com/office/drawing/2014/main" id="{6B5A792A-26FC-D10D-0CF9-A0A2C118D6EE}"/>
                  </a:ext>
                </a:extLst>
              </p:cNvPr>
              <p:cNvSpPr>
                <a:spLocks/>
              </p:cNvSpPr>
              <p:nvPr/>
            </p:nvSpPr>
            <p:spPr bwMode="auto">
              <a:xfrm>
                <a:off x="3127717" y="3800112"/>
                <a:ext cx="219721" cy="29155"/>
              </a:xfrm>
              <a:custGeom>
                <a:avLst/>
                <a:gdLst>
                  <a:gd name="T0" fmla="*/ 109 w 219"/>
                  <a:gd name="T1" fmla="*/ 0 h 29"/>
                  <a:gd name="T2" fmla="*/ 200 w 219"/>
                  <a:gd name="T3" fmla="*/ 0 h 29"/>
                  <a:gd name="T4" fmla="*/ 215 w 219"/>
                  <a:gd name="T5" fmla="*/ 9 h 29"/>
                  <a:gd name="T6" fmla="*/ 202 w 219"/>
                  <a:gd name="T7" fmla="*/ 29 h 29"/>
                  <a:gd name="T8" fmla="*/ 201 w 219"/>
                  <a:gd name="T9" fmla="*/ 29 h 29"/>
                  <a:gd name="T10" fmla="*/ 17 w 219"/>
                  <a:gd name="T11" fmla="*/ 29 h 29"/>
                  <a:gd name="T12" fmla="*/ 2 w 219"/>
                  <a:gd name="T13" fmla="*/ 17 h 29"/>
                  <a:gd name="T14" fmla="*/ 15 w 219"/>
                  <a:gd name="T15" fmla="*/ 0 h 29"/>
                  <a:gd name="T16" fmla="*/ 21 w 219"/>
                  <a:gd name="T17" fmla="*/ 0 h 29"/>
                  <a:gd name="T18" fmla="*/ 109 w 219"/>
                  <a:gd name="T1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29">
                    <a:moveTo>
                      <a:pt x="109" y="0"/>
                    </a:moveTo>
                    <a:cubicBezTo>
                      <a:pt x="140" y="0"/>
                      <a:pt x="170" y="0"/>
                      <a:pt x="200" y="0"/>
                    </a:cubicBezTo>
                    <a:cubicBezTo>
                      <a:pt x="208" y="0"/>
                      <a:pt x="213" y="3"/>
                      <a:pt x="215" y="9"/>
                    </a:cubicBezTo>
                    <a:cubicBezTo>
                      <a:pt x="219" y="19"/>
                      <a:pt x="212" y="28"/>
                      <a:pt x="202" y="29"/>
                    </a:cubicBezTo>
                    <a:cubicBezTo>
                      <a:pt x="202" y="29"/>
                      <a:pt x="201" y="29"/>
                      <a:pt x="201" y="29"/>
                    </a:cubicBezTo>
                    <a:cubicBezTo>
                      <a:pt x="140" y="29"/>
                      <a:pt x="79" y="29"/>
                      <a:pt x="17" y="29"/>
                    </a:cubicBezTo>
                    <a:cubicBezTo>
                      <a:pt x="10" y="29"/>
                      <a:pt x="4" y="24"/>
                      <a:pt x="2" y="17"/>
                    </a:cubicBezTo>
                    <a:cubicBezTo>
                      <a:pt x="0" y="9"/>
                      <a:pt x="7" y="1"/>
                      <a:pt x="15" y="0"/>
                    </a:cubicBezTo>
                    <a:cubicBezTo>
                      <a:pt x="17" y="0"/>
                      <a:pt x="19" y="0"/>
                      <a:pt x="21" y="0"/>
                    </a:cubicBezTo>
                    <a:cubicBezTo>
                      <a:pt x="51" y="0"/>
                      <a:pt x="80" y="0"/>
                      <a:pt x="109"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2" name="Freeform 49">
                <a:extLst>
                  <a:ext uri="{FF2B5EF4-FFF2-40B4-BE49-F238E27FC236}">
                    <a16:creationId xmlns:a16="http://schemas.microsoft.com/office/drawing/2014/main" id="{1C46E86C-83B8-6BC9-BD38-6079CD602747}"/>
                  </a:ext>
                </a:extLst>
              </p:cNvPr>
              <p:cNvSpPr>
                <a:spLocks/>
              </p:cNvSpPr>
              <p:nvPr/>
            </p:nvSpPr>
            <p:spPr bwMode="auto">
              <a:xfrm>
                <a:off x="2994194" y="3800112"/>
                <a:ext cx="80283" cy="29155"/>
              </a:xfrm>
              <a:custGeom>
                <a:avLst/>
                <a:gdLst>
                  <a:gd name="T0" fmla="*/ 40 w 80"/>
                  <a:gd name="T1" fmla="*/ 0 h 29"/>
                  <a:gd name="T2" fmla="*/ 66 w 80"/>
                  <a:gd name="T3" fmla="*/ 0 h 29"/>
                  <a:gd name="T4" fmla="*/ 79 w 80"/>
                  <a:gd name="T5" fmla="*/ 12 h 29"/>
                  <a:gd name="T6" fmla="*/ 71 w 80"/>
                  <a:gd name="T7" fmla="*/ 27 h 29"/>
                  <a:gd name="T8" fmla="*/ 65 w 80"/>
                  <a:gd name="T9" fmla="*/ 29 h 29"/>
                  <a:gd name="T10" fmla="*/ 16 w 80"/>
                  <a:gd name="T11" fmla="*/ 29 h 29"/>
                  <a:gd name="T12" fmla="*/ 1 w 80"/>
                  <a:gd name="T13" fmla="*/ 16 h 29"/>
                  <a:gd name="T14" fmla="*/ 12 w 80"/>
                  <a:gd name="T15" fmla="*/ 1 h 29"/>
                  <a:gd name="T16" fmla="*/ 17 w 80"/>
                  <a:gd name="T17" fmla="*/ 0 h 29"/>
                  <a:gd name="T18" fmla="*/ 40 w 80"/>
                  <a:gd name="T19" fmla="*/ 0 h 29"/>
                  <a:gd name="T20" fmla="*/ 40 w 8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29">
                    <a:moveTo>
                      <a:pt x="40" y="0"/>
                    </a:moveTo>
                    <a:cubicBezTo>
                      <a:pt x="49" y="0"/>
                      <a:pt x="57" y="0"/>
                      <a:pt x="66" y="0"/>
                    </a:cubicBezTo>
                    <a:cubicBezTo>
                      <a:pt x="73" y="0"/>
                      <a:pt x="78" y="5"/>
                      <a:pt x="79" y="12"/>
                    </a:cubicBezTo>
                    <a:cubicBezTo>
                      <a:pt x="80" y="18"/>
                      <a:pt x="77" y="25"/>
                      <a:pt x="71" y="27"/>
                    </a:cubicBezTo>
                    <a:cubicBezTo>
                      <a:pt x="69" y="28"/>
                      <a:pt x="67" y="29"/>
                      <a:pt x="65" y="29"/>
                    </a:cubicBezTo>
                    <a:cubicBezTo>
                      <a:pt x="48" y="29"/>
                      <a:pt x="32" y="29"/>
                      <a:pt x="16" y="29"/>
                    </a:cubicBezTo>
                    <a:cubicBezTo>
                      <a:pt x="8" y="29"/>
                      <a:pt x="2" y="23"/>
                      <a:pt x="1" y="16"/>
                    </a:cubicBezTo>
                    <a:cubicBezTo>
                      <a:pt x="0" y="9"/>
                      <a:pt x="5" y="2"/>
                      <a:pt x="12" y="1"/>
                    </a:cubicBezTo>
                    <a:cubicBezTo>
                      <a:pt x="14" y="0"/>
                      <a:pt x="15" y="0"/>
                      <a:pt x="17" y="0"/>
                    </a:cubicBezTo>
                    <a:cubicBezTo>
                      <a:pt x="25" y="0"/>
                      <a:pt x="33" y="0"/>
                      <a:pt x="40" y="0"/>
                    </a:cubicBezTo>
                    <a:cubicBezTo>
                      <a:pt x="40" y="0"/>
                      <a:pt x="40" y="0"/>
                      <a:pt x="40"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3" name="Freeform 50">
                <a:extLst>
                  <a:ext uri="{FF2B5EF4-FFF2-40B4-BE49-F238E27FC236}">
                    <a16:creationId xmlns:a16="http://schemas.microsoft.com/office/drawing/2014/main" id="{1DBC49DD-B0CF-D408-5944-92ED738F05AB}"/>
                  </a:ext>
                </a:extLst>
              </p:cNvPr>
              <p:cNvSpPr>
                <a:spLocks/>
              </p:cNvSpPr>
              <p:nvPr/>
            </p:nvSpPr>
            <p:spPr bwMode="auto">
              <a:xfrm>
                <a:off x="3397297" y="3800112"/>
                <a:ext cx="80283" cy="29155"/>
              </a:xfrm>
              <a:custGeom>
                <a:avLst/>
                <a:gdLst>
                  <a:gd name="T0" fmla="*/ 39 w 80"/>
                  <a:gd name="T1" fmla="*/ 0 h 29"/>
                  <a:gd name="T2" fmla="*/ 65 w 80"/>
                  <a:gd name="T3" fmla="*/ 0 h 29"/>
                  <a:gd name="T4" fmla="*/ 78 w 80"/>
                  <a:gd name="T5" fmla="*/ 10 h 29"/>
                  <a:gd name="T6" fmla="*/ 73 w 80"/>
                  <a:gd name="T7" fmla="*/ 25 h 29"/>
                  <a:gd name="T8" fmla="*/ 64 w 80"/>
                  <a:gd name="T9" fmla="*/ 29 h 29"/>
                  <a:gd name="T10" fmla="*/ 15 w 80"/>
                  <a:gd name="T11" fmla="*/ 29 h 29"/>
                  <a:gd name="T12" fmla="*/ 0 w 80"/>
                  <a:gd name="T13" fmla="*/ 14 h 29"/>
                  <a:gd name="T14" fmla="*/ 15 w 80"/>
                  <a:gd name="T15" fmla="*/ 0 h 29"/>
                  <a:gd name="T16" fmla="*/ 16 w 80"/>
                  <a:gd name="T17" fmla="*/ 0 h 29"/>
                  <a:gd name="T18" fmla="*/ 39 w 80"/>
                  <a:gd name="T19" fmla="*/ 0 h 29"/>
                  <a:gd name="T20" fmla="*/ 39 w 8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29">
                    <a:moveTo>
                      <a:pt x="39" y="0"/>
                    </a:moveTo>
                    <a:cubicBezTo>
                      <a:pt x="48" y="0"/>
                      <a:pt x="56" y="0"/>
                      <a:pt x="65" y="0"/>
                    </a:cubicBezTo>
                    <a:cubicBezTo>
                      <a:pt x="71" y="0"/>
                      <a:pt x="76" y="4"/>
                      <a:pt x="78" y="10"/>
                    </a:cubicBezTo>
                    <a:cubicBezTo>
                      <a:pt x="80" y="15"/>
                      <a:pt x="78" y="22"/>
                      <a:pt x="73" y="25"/>
                    </a:cubicBezTo>
                    <a:cubicBezTo>
                      <a:pt x="71" y="28"/>
                      <a:pt x="67" y="29"/>
                      <a:pt x="64" y="29"/>
                    </a:cubicBezTo>
                    <a:cubicBezTo>
                      <a:pt x="47" y="29"/>
                      <a:pt x="31" y="29"/>
                      <a:pt x="15" y="29"/>
                    </a:cubicBezTo>
                    <a:cubicBezTo>
                      <a:pt x="7" y="29"/>
                      <a:pt x="0" y="22"/>
                      <a:pt x="0" y="14"/>
                    </a:cubicBezTo>
                    <a:cubicBezTo>
                      <a:pt x="0" y="6"/>
                      <a:pt x="6" y="0"/>
                      <a:pt x="15" y="0"/>
                    </a:cubicBezTo>
                    <a:cubicBezTo>
                      <a:pt x="15" y="0"/>
                      <a:pt x="15" y="0"/>
                      <a:pt x="16" y="0"/>
                    </a:cubicBezTo>
                    <a:cubicBezTo>
                      <a:pt x="23" y="0"/>
                      <a:pt x="31" y="0"/>
                      <a:pt x="39" y="0"/>
                    </a:cubicBezTo>
                    <a:cubicBezTo>
                      <a:pt x="39" y="0"/>
                      <a:pt x="39" y="0"/>
                      <a:pt x="39"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4" name="Freeform 51">
                <a:extLst>
                  <a:ext uri="{FF2B5EF4-FFF2-40B4-BE49-F238E27FC236}">
                    <a16:creationId xmlns:a16="http://schemas.microsoft.com/office/drawing/2014/main" id="{17BA16B4-A57E-05A7-650A-8BC5F3D66EB5}"/>
                  </a:ext>
                </a:extLst>
              </p:cNvPr>
              <p:cNvSpPr>
                <a:spLocks/>
              </p:cNvSpPr>
              <p:nvPr/>
            </p:nvSpPr>
            <p:spPr bwMode="auto">
              <a:xfrm>
                <a:off x="2995461" y="3680532"/>
                <a:ext cx="80283" cy="27888"/>
              </a:xfrm>
              <a:custGeom>
                <a:avLst/>
                <a:gdLst>
                  <a:gd name="T0" fmla="*/ 39 w 80"/>
                  <a:gd name="T1" fmla="*/ 28 h 28"/>
                  <a:gd name="T2" fmla="*/ 14 w 80"/>
                  <a:gd name="T3" fmla="*/ 28 h 28"/>
                  <a:gd name="T4" fmla="*/ 0 w 80"/>
                  <a:gd name="T5" fmla="*/ 15 h 28"/>
                  <a:gd name="T6" fmla="*/ 10 w 80"/>
                  <a:gd name="T7" fmla="*/ 1 h 28"/>
                  <a:gd name="T8" fmla="*/ 15 w 80"/>
                  <a:gd name="T9" fmla="*/ 0 h 28"/>
                  <a:gd name="T10" fmla="*/ 63 w 80"/>
                  <a:gd name="T11" fmla="*/ 0 h 28"/>
                  <a:gd name="T12" fmla="*/ 78 w 80"/>
                  <a:gd name="T13" fmla="*/ 9 h 28"/>
                  <a:gd name="T14" fmla="*/ 73 w 80"/>
                  <a:gd name="T15" fmla="*/ 25 h 28"/>
                  <a:gd name="T16" fmla="*/ 64 w 80"/>
                  <a:gd name="T17" fmla="*/ 28 h 28"/>
                  <a:gd name="T18" fmla="*/ 39 w 80"/>
                  <a:gd name="T19" fmla="*/ 28 h 28"/>
                  <a:gd name="T20" fmla="*/ 39 w 80"/>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28">
                    <a:moveTo>
                      <a:pt x="39" y="28"/>
                    </a:moveTo>
                    <a:cubicBezTo>
                      <a:pt x="31" y="28"/>
                      <a:pt x="22" y="28"/>
                      <a:pt x="14" y="28"/>
                    </a:cubicBezTo>
                    <a:cubicBezTo>
                      <a:pt x="7" y="28"/>
                      <a:pt x="1" y="23"/>
                      <a:pt x="0" y="15"/>
                    </a:cubicBezTo>
                    <a:cubicBezTo>
                      <a:pt x="0" y="9"/>
                      <a:pt x="4" y="2"/>
                      <a:pt x="10" y="1"/>
                    </a:cubicBezTo>
                    <a:cubicBezTo>
                      <a:pt x="12" y="0"/>
                      <a:pt x="14" y="0"/>
                      <a:pt x="15" y="0"/>
                    </a:cubicBezTo>
                    <a:cubicBezTo>
                      <a:pt x="31" y="0"/>
                      <a:pt x="47" y="0"/>
                      <a:pt x="63" y="0"/>
                    </a:cubicBezTo>
                    <a:cubicBezTo>
                      <a:pt x="70" y="0"/>
                      <a:pt x="76" y="3"/>
                      <a:pt x="78" y="9"/>
                    </a:cubicBezTo>
                    <a:cubicBezTo>
                      <a:pt x="80" y="15"/>
                      <a:pt x="78" y="21"/>
                      <a:pt x="73" y="25"/>
                    </a:cubicBezTo>
                    <a:cubicBezTo>
                      <a:pt x="71" y="27"/>
                      <a:pt x="67" y="28"/>
                      <a:pt x="64" y="28"/>
                    </a:cubicBezTo>
                    <a:cubicBezTo>
                      <a:pt x="55" y="28"/>
                      <a:pt x="47" y="28"/>
                      <a:pt x="39" y="28"/>
                    </a:cubicBezTo>
                    <a:cubicBezTo>
                      <a:pt x="39" y="28"/>
                      <a:pt x="39" y="28"/>
                      <a:pt x="39" y="2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5" name="Freeform 52">
                <a:extLst>
                  <a:ext uri="{FF2B5EF4-FFF2-40B4-BE49-F238E27FC236}">
                    <a16:creationId xmlns:a16="http://schemas.microsoft.com/office/drawing/2014/main" id="{EF4794B0-5389-21D6-9BA6-5E5FA89FB77C}"/>
                  </a:ext>
                </a:extLst>
              </p:cNvPr>
              <p:cNvSpPr>
                <a:spLocks/>
              </p:cNvSpPr>
              <p:nvPr/>
            </p:nvSpPr>
            <p:spPr bwMode="auto">
              <a:xfrm>
                <a:off x="3396452" y="3680532"/>
                <a:ext cx="81128" cy="27888"/>
              </a:xfrm>
              <a:custGeom>
                <a:avLst/>
                <a:gdLst>
                  <a:gd name="T0" fmla="*/ 40 w 81"/>
                  <a:gd name="T1" fmla="*/ 28 h 28"/>
                  <a:gd name="T2" fmla="*/ 15 w 81"/>
                  <a:gd name="T3" fmla="*/ 28 h 28"/>
                  <a:gd name="T4" fmla="*/ 1 w 81"/>
                  <a:gd name="T5" fmla="*/ 16 h 28"/>
                  <a:gd name="T6" fmla="*/ 11 w 81"/>
                  <a:gd name="T7" fmla="*/ 1 h 28"/>
                  <a:gd name="T8" fmla="*/ 16 w 81"/>
                  <a:gd name="T9" fmla="*/ 0 h 28"/>
                  <a:gd name="T10" fmla="*/ 64 w 81"/>
                  <a:gd name="T11" fmla="*/ 0 h 28"/>
                  <a:gd name="T12" fmla="*/ 79 w 81"/>
                  <a:gd name="T13" fmla="*/ 18 h 28"/>
                  <a:gd name="T14" fmla="*/ 65 w 81"/>
                  <a:gd name="T15" fmla="*/ 28 h 28"/>
                  <a:gd name="T16" fmla="*/ 40 w 81"/>
                  <a:gd name="T17" fmla="*/ 28 h 28"/>
                  <a:gd name="T18" fmla="*/ 40 w 81"/>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28">
                    <a:moveTo>
                      <a:pt x="40" y="28"/>
                    </a:moveTo>
                    <a:cubicBezTo>
                      <a:pt x="32" y="28"/>
                      <a:pt x="23" y="28"/>
                      <a:pt x="15" y="28"/>
                    </a:cubicBezTo>
                    <a:cubicBezTo>
                      <a:pt x="8" y="28"/>
                      <a:pt x="2" y="23"/>
                      <a:pt x="1" y="16"/>
                    </a:cubicBezTo>
                    <a:cubicBezTo>
                      <a:pt x="0" y="9"/>
                      <a:pt x="5" y="3"/>
                      <a:pt x="11" y="1"/>
                    </a:cubicBezTo>
                    <a:cubicBezTo>
                      <a:pt x="13" y="0"/>
                      <a:pt x="15" y="0"/>
                      <a:pt x="16" y="0"/>
                    </a:cubicBezTo>
                    <a:cubicBezTo>
                      <a:pt x="32" y="0"/>
                      <a:pt x="48" y="0"/>
                      <a:pt x="64" y="0"/>
                    </a:cubicBezTo>
                    <a:cubicBezTo>
                      <a:pt x="75" y="0"/>
                      <a:pt x="81" y="8"/>
                      <a:pt x="79" y="18"/>
                    </a:cubicBezTo>
                    <a:cubicBezTo>
                      <a:pt x="77" y="24"/>
                      <a:pt x="72" y="28"/>
                      <a:pt x="65" y="28"/>
                    </a:cubicBezTo>
                    <a:cubicBezTo>
                      <a:pt x="57" y="28"/>
                      <a:pt x="49" y="28"/>
                      <a:pt x="40" y="28"/>
                    </a:cubicBezTo>
                    <a:cubicBezTo>
                      <a:pt x="40" y="28"/>
                      <a:pt x="40" y="28"/>
                      <a:pt x="40" y="2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6" name="Freeform 53">
                <a:extLst>
                  <a:ext uri="{FF2B5EF4-FFF2-40B4-BE49-F238E27FC236}">
                    <a16:creationId xmlns:a16="http://schemas.microsoft.com/office/drawing/2014/main" id="{4D2B6566-FF8F-EF4B-E6BC-0C3E247E6B93}"/>
                  </a:ext>
                </a:extLst>
              </p:cNvPr>
              <p:cNvSpPr>
                <a:spLocks/>
              </p:cNvSpPr>
              <p:nvPr/>
            </p:nvSpPr>
            <p:spPr bwMode="auto">
              <a:xfrm>
                <a:off x="3128562" y="3680532"/>
                <a:ext cx="80283" cy="27888"/>
              </a:xfrm>
              <a:custGeom>
                <a:avLst/>
                <a:gdLst>
                  <a:gd name="T0" fmla="*/ 40 w 80"/>
                  <a:gd name="T1" fmla="*/ 28 h 28"/>
                  <a:gd name="T2" fmla="*/ 15 w 80"/>
                  <a:gd name="T3" fmla="*/ 28 h 28"/>
                  <a:gd name="T4" fmla="*/ 1 w 80"/>
                  <a:gd name="T5" fmla="*/ 16 h 28"/>
                  <a:gd name="T6" fmla="*/ 11 w 80"/>
                  <a:gd name="T7" fmla="*/ 0 h 28"/>
                  <a:gd name="T8" fmla="*/ 16 w 80"/>
                  <a:gd name="T9" fmla="*/ 0 h 28"/>
                  <a:gd name="T10" fmla="*/ 64 w 80"/>
                  <a:gd name="T11" fmla="*/ 0 h 28"/>
                  <a:gd name="T12" fmla="*/ 78 w 80"/>
                  <a:gd name="T13" fmla="*/ 8 h 28"/>
                  <a:gd name="T14" fmla="*/ 76 w 80"/>
                  <a:gd name="T15" fmla="*/ 23 h 28"/>
                  <a:gd name="T16" fmla="*/ 64 w 80"/>
                  <a:gd name="T17" fmla="*/ 28 h 28"/>
                  <a:gd name="T18" fmla="*/ 40 w 80"/>
                  <a:gd name="T19" fmla="*/ 28 h 28"/>
                  <a:gd name="T20" fmla="*/ 40 w 80"/>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28">
                    <a:moveTo>
                      <a:pt x="40" y="28"/>
                    </a:moveTo>
                    <a:cubicBezTo>
                      <a:pt x="32" y="28"/>
                      <a:pt x="23" y="28"/>
                      <a:pt x="15" y="28"/>
                    </a:cubicBezTo>
                    <a:cubicBezTo>
                      <a:pt x="8" y="28"/>
                      <a:pt x="2" y="23"/>
                      <a:pt x="1" y="16"/>
                    </a:cubicBezTo>
                    <a:cubicBezTo>
                      <a:pt x="0" y="9"/>
                      <a:pt x="4" y="2"/>
                      <a:pt x="11" y="0"/>
                    </a:cubicBezTo>
                    <a:cubicBezTo>
                      <a:pt x="13" y="0"/>
                      <a:pt x="15" y="0"/>
                      <a:pt x="16" y="0"/>
                    </a:cubicBezTo>
                    <a:cubicBezTo>
                      <a:pt x="32" y="0"/>
                      <a:pt x="48" y="0"/>
                      <a:pt x="64" y="0"/>
                    </a:cubicBezTo>
                    <a:cubicBezTo>
                      <a:pt x="70" y="0"/>
                      <a:pt x="75" y="2"/>
                      <a:pt x="78" y="8"/>
                    </a:cubicBezTo>
                    <a:cubicBezTo>
                      <a:pt x="80" y="13"/>
                      <a:pt x="80" y="18"/>
                      <a:pt x="76" y="23"/>
                    </a:cubicBezTo>
                    <a:cubicBezTo>
                      <a:pt x="73" y="27"/>
                      <a:pt x="69" y="28"/>
                      <a:pt x="64" y="28"/>
                    </a:cubicBezTo>
                    <a:cubicBezTo>
                      <a:pt x="56" y="28"/>
                      <a:pt x="48" y="28"/>
                      <a:pt x="40" y="28"/>
                    </a:cubicBezTo>
                    <a:cubicBezTo>
                      <a:pt x="40" y="28"/>
                      <a:pt x="40" y="28"/>
                      <a:pt x="40" y="2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7" name="Freeform 54">
                <a:extLst>
                  <a:ext uri="{FF2B5EF4-FFF2-40B4-BE49-F238E27FC236}">
                    <a16:creationId xmlns:a16="http://schemas.microsoft.com/office/drawing/2014/main" id="{29721F4A-CBC0-6B4D-8C51-26B13DB64964}"/>
                  </a:ext>
                </a:extLst>
              </p:cNvPr>
              <p:cNvSpPr>
                <a:spLocks/>
              </p:cNvSpPr>
              <p:nvPr/>
            </p:nvSpPr>
            <p:spPr bwMode="auto">
              <a:xfrm>
                <a:off x="3262929" y="3680532"/>
                <a:ext cx="80283" cy="27888"/>
              </a:xfrm>
              <a:custGeom>
                <a:avLst/>
                <a:gdLst>
                  <a:gd name="T0" fmla="*/ 40 w 80"/>
                  <a:gd name="T1" fmla="*/ 28 h 28"/>
                  <a:gd name="T2" fmla="*/ 14 w 80"/>
                  <a:gd name="T3" fmla="*/ 28 h 28"/>
                  <a:gd name="T4" fmla="*/ 1 w 80"/>
                  <a:gd name="T5" fmla="*/ 16 h 28"/>
                  <a:gd name="T6" fmla="*/ 11 w 80"/>
                  <a:gd name="T7" fmla="*/ 1 h 28"/>
                  <a:gd name="T8" fmla="*/ 15 w 80"/>
                  <a:gd name="T9" fmla="*/ 0 h 28"/>
                  <a:gd name="T10" fmla="*/ 64 w 80"/>
                  <a:gd name="T11" fmla="*/ 0 h 28"/>
                  <a:gd name="T12" fmla="*/ 78 w 80"/>
                  <a:gd name="T13" fmla="*/ 9 h 28"/>
                  <a:gd name="T14" fmla="*/ 73 w 80"/>
                  <a:gd name="T15" fmla="*/ 25 h 28"/>
                  <a:gd name="T16" fmla="*/ 64 w 80"/>
                  <a:gd name="T17" fmla="*/ 28 h 28"/>
                  <a:gd name="T18" fmla="*/ 40 w 80"/>
                  <a:gd name="T19" fmla="*/ 28 h 28"/>
                  <a:gd name="T20" fmla="*/ 40 w 80"/>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28">
                    <a:moveTo>
                      <a:pt x="40" y="28"/>
                    </a:moveTo>
                    <a:cubicBezTo>
                      <a:pt x="31" y="28"/>
                      <a:pt x="23" y="28"/>
                      <a:pt x="14" y="28"/>
                    </a:cubicBezTo>
                    <a:cubicBezTo>
                      <a:pt x="7" y="28"/>
                      <a:pt x="2" y="23"/>
                      <a:pt x="1" y="16"/>
                    </a:cubicBezTo>
                    <a:cubicBezTo>
                      <a:pt x="0" y="9"/>
                      <a:pt x="4" y="3"/>
                      <a:pt x="11" y="1"/>
                    </a:cubicBezTo>
                    <a:cubicBezTo>
                      <a:pt x="12" y="0"/>
                      <a:pt x="14" y="0"/>
                      <a:pt x="15" y="0"/>
                    </a:cubicBezTo>
                    <a:cubicBezTo>
                      <a:pt x="32" y="0"/>
                      <a:pt x="48" y="0"/>
                      <a:pt x="64" y="0"/>
                    </a:cubicBezTo>
                    <a:cubicBezTo>
                      <a:pt x="71" y="0"/>
                      <a:pt x="76" y="4"/>
                      <a:pt x="78" y="9"/>
                    </a:cubicBezTo>
                    <a:cubicBezTo>
                      <a:pt x="80" y="15"/>
                      <a:pt x="78" y="22"/>
                      <a:pt x="73" y="25"/>
                    </a:cubicBezTo>
                    <a:cubicBezTo>
                      <a:pt x="71" y="28"/>
                      <a:pt x="67" y="28"/>
                      <a:pt x="64" y="28"/>
                    </a:cubicBezTo>
                    <a:cubicBezTo>
                      <a:pt x="56" y="28"/>
                      <a:pt x="48" y="28"/>
                      <a:pt x="40" y="28"/>
                    </a:cubicBezTo>
                    <a:cubicBezTo>
                      <a:pt x="40" y="28"/>
                      <a:pt x="40" y="28"/>
                      <a:pt x="40" y="2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8" name="Freeform 55">
                <a:extLst>
                  <a:ext uri="{FF2B5EF4-FFF2-40B4-BE49-F238E27FC236}">
                    <a16:creationId xmlns:a16="http://schemas.microsoft.com/office/drawing/2014/main" id="{BC55385A-AD80-96E0-BD31-88DF4ED88AC0}"/>
                  </a:ext>
                </a:extLst>
              </p:cNvPr>
              <p:cNvSpPr>
                <a:spLocks/>
              </p:cNvSpPr>
              <p:nvPr/>
            </p:nvSpPr>
            <p:spPr bwMode="auto">
              <a:xfrm>
                <a:off x="2994194" y="3739689"/>
                <a:ext cx="82396" cy="29155"/>
              </a:xfrm>
              <a:custGeom>
                <a:avLst/>
                <a:gdLst>
                  <a:gd name="T0" fmla="*/ 41 w 82"/>
                  <a:gd name="T1" fmla="*/ 0 h 29"/>
                  <a:gd name="T2" fmla="*/ 66 w 82"/>
                  <a:gd name="T3" fmla="*/ 1 h 29"/>
                  <a:gd name="T4" fmla="*/ 79 w 82"/>
                  <a:gd name="T5" fmla="*/ 19 h 29"/>
                  <a:gd name="T6" fmla="*/ 67 w 82"/>
                  <a:gd name="T7" fmla="*/ 29 h 29"/>
                  <a:gd name="T8" fmla="*/ 64 w 82"/>
                  <a:gd name="T9" fmla="*/ 29 h 29"/>
                  <a:gd name="T10" fmla="*/ 17 w 82"/>
                  <a:gd name="T11" fmla="*/ 29 h 29"/>
                  <a:gd name="T12" fmla="*/ 2 w 82"/>
                  <a:gd name="T13" fmla="*/ 18 h 29"/>
                  <a:gd name="T14" fmla="*/ 15 w 82"/>
                  <a:gd name="T15" fmla="*/ 1 h 29"/>
                  <a:gd name="T16" fmla="*/ 41 w 82"/>
                  <a:gd name="T17" fmla="*/ 0 h 29"/>
                  <a:gd name="T18" fmla="*/ 41 w 82"/>
                  <a:gd name="T1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29">
                    <a:moveTo>
                      <a:pt x="41" y="0"/>
                    </a:moveTo>
                    <a:cubicBezTo>
                      <a:pt x="49" y="0"/>
                      <a:pt x="58" y="0"/>
                      <a:pt x="66" y="1"/>
                    </a:cubicBezTo>
                    <a:cubicBezTo>
                      <a:pt x="75" y="1"/>
                      <a:pt x="82" y="10"/>
                      <a:pt x="79" y="19"/>
                    </a:cubicBezTo>
                    <a:cubicBezTo>
                      <a:pt x="77" y="24"/>
                      <a:pt x="73" y="28"/>
                      <a:pt x="67" y="29"/>
                    </a:cubicBezTo>
                    <a:cubicBezTo>
                      <a:pt x="66" y="29"/>
                      <a:pt x="65" y="29"/>
                      <a:pt x="64" y="29"/>
                    </a:cubicBezTo>
                    <a:cubicBezTo>
                      <a:pt x="48" y="29"/>
                      <a:pt x="32" y="29"/>
                      <a:pt x="17" y="29"/>
                    </a:cubicBezTo>
                    <a:cubicBezTo>
                      <a:pt x="9" y="29"/>
                      <a:pt x="3" y="25"/>
                      <a:pt x="2" y="18"/>
                    </a:cubicBezTo>
                    <a:cubicBezTo>
                      <a:pt x="0" y="10"/>
                      <a:pt x="6" y="1"/>
                      <a:pt x="15" y="1"/>
                    </a:cubicBezTo>
                    <a:cubicBezTo>
                      <a:pt x="23" y="0"/>
                      <a:pt x="32" y="0"/>
                      <a:pt x="41" y="0"/>
                    </a:cubicBezTo>
                    <a:cubicBezTo>
                      <a:pt x="41" y="0"/>
                      <a:pt x="41" y="0"/>
                      <a:pt x="41"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9" name="Freeform 56">
                <a:extLst>
                  <a:ext uri="{FF2B5EF4-FFF2-40B4-BE49-F238E27FC236}">
                    <a16:creationId xmlns:a16="http://schemas.microsoft.com/office/drawing/2014/main" id="{F9977FEF-D67D-27C5-9532-AEF05FB6685A}"/>
                  </a:ext>
                </a:extLst>
              </p:cNvPr>
              <p:cNvSpPr>
                <a:spLocks/>
              </p:cNvSpPr>
              <p:nvPr/>
            </p:nvSpPr>
            <p:spPr bwMode="auto">
              <a:xfrm>
                <a:off x="3397297" y="3739689"/>
                <a:ext cx="80283" cy="29155"/>
              </a:xfrm>
              <a:custGeom>
                <a:avLst/>
                <a:gdLst>
                  <a:gd name="T0" fmla="*/ 39 w 80"/>
                  <a:gd name="T1" fmla="*/ 0 h 29"/>
                  <a:gd name="T2" fmla="*/ 65 w 80"/>
                  <a:gd name="T3" fmla="*/ 1 h 29"/>
                  <a:gd name="T4" fmla="*/ 78 w 80"/>
                  <a:gd name="T5" fmla="*/ 10 h 29"/>
                  <a:gd name="T6" fmla="*/ 73 w 80"/>
                  <a:gd name="T7" fmla="*/ 26 h 29"/>
                  <a:gd name="T8" fmla="*/ 65 w 80"/>
                  <a:gd name="T9" fmla="*/ 29 h 29"/>
                  <a:gd name="T10" fmla="*/ 14 w 80"/>
                  <a:gd name="T11" fmla="*/ 29 h 29"/>
                  <a:gd name="T12" fmla="*/ 0 w 80"/>
                  <a:gd name="T13" fmla="*/ 16 h 29"/>
                  <a:gd name="T14" fmla="*/ 11 w 80"/>
                  <a:gd name="T15" fmla="*/ 1 h 29"/>
                  <a:gd name="T16" fmla="*/ 16 w 80"/>
                  <a:gd name="T17" fmla="*/ 0 h 29"/>
                  <a:gd name="T18" fmla="*/ 39 w 80"/>
                  <a:gd name="T19" fmla="*/ 0 h 29"/>
                  <a:gd name="T20" fmla="*/ 39 w 8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29">
                    <a:moveTo>
                      <a:pt x="39" y="0"/>
                    </a:moveTo>
                    <a:cubicBezTo>
                      <a:pt x="48" y="0"/>
                      <a:pt x="57" y="0"/>
                      <a:pt x="65" y="1"/>
                    </a:cubicBezTo>
                    <a:cubicBezTo>
                      <a:pt x="71" y="1"/>
                      <a:pt x="76" y="5"/>
                      <a:pt x="78" y="10"/>
                    </a:cubicBezTo>
                    <a:cubicBezTo>
                      <a:pt x="80" y="16"/>
                      <a:pt x="78" y="22"/>
                      <a:pt x="73" y="26"/>
                    </a:cubicBezTo>
                    <a:cubicBezTo>
                      <a:pt x="71" y="27"/>
                      <a:pt x="68" y="29"/>
                      <a:pt x="65" y="29"/>
                    </a:cubicBezTo>
                    <a:cubicBezTo>
                      <a:pt x="48" y="29"/>
                      <a:pt x="31" y="29"/>
                      <a:pt x="14" y="29"/>
                    </a:cubicBezTo>
                    <a:cubicBezTo>
                      <a:pt x="6" y="29"/>
                      <a:pt x="1" y="23"/>
                      <a:pt x="0" y="16"/>
                    </a:cubicBezTo>
                    <a:cubicBezTo>
                      <a:pt x="0" y="9"/>
                      <a:pt x="4" y="3"/>
                      <a:pt x="11" y="1"/>
                    </a:cubicBezTo>
                    <a:cubicBezTo>
                      <a:pt x="12" y="1"/>
                      <a:pt x="14" y="0"/>
                      <a:pt x="16" y="0"/>
                    </a:cubicBezTo>
                    <a:cubicBezTo>
                      <a:pt x="24" y="0"/>
                      <a:pt x="32" y="0"/>
                      <a:pt x="39" y="0"/>
                    </a:cubicBezTo>
                    <a:cubicBezTo>
                      <a:pt x="39" y="0"/>
                      <a:pt x="39" y="0"/>
                      <a:pt x="39"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0" name="Freeform 57">
                <a:extLst>
                  <a:ext uri="{FF2B5EF4-FFF2-40B4-BE49-F238E27FC236}">
                    <a16:creationId xmlns:a16="http://schemas.microsoft.com/office/drawing/2014/main" id="{68A8E7B3-9FE5-1152-E05C-A417F28B1BBB}"/>
                  </a:ext>
                </a:extLst>
              </p:cNvPr>
              <p:cNvSpPr>
                <a:spLocks/>
              </p:cNvSpPr>
              <p:nvPr/>
            </p:nvSpPr>
            <p:spPr bwMode="auto">
              <a:xfrm>
                <a:off x="3129829" y="3739689"/>
                <a:ext cx="79015" cy="29155"/>
              </a:xfrm>
              <a:custGeom>
                <a:avLst/>
                <a:gdLst>
                  <a:gd name="T0" fmla="*/ 39 w 79"/>
                  <a:gd name="T1" fmla="*/ 0 h 29"/>
                  <a:gd name="T2" fmla="*/ 65 w 79"/>
                  <a:gd name="T3" fmla="*/ 1 h 29"/>
                  <a:gd name="T4" fmla="*/ 77 w 79"/>
                  <a:gd name="T5" fmla="*/ 9 h 29"/>
                  <a:gd name="T6" fmla="*/ 75 w 79"/>
                  <a:gd name="T7" fmla="*/ 24 h 29"/>
                  <a:gd name="T8" fmla="*/ 64 w 79"/>
                  <a:gd name="T9" fmla="*/ 29 h 29"/>
                  <a:gd name="T10" fmla="*/ 14 w 79"/>
                  <a:gd name="T11" fmla="*/ 29 h 29"/>
                  <a:gd name="T12" fmla="*/ 0 w 79"/>
                  <a:gd name="T13" fmla="*/ 15 h 29"/>
                  <a:gd name="T14" fmla="*/ 14 w 79"/>
                  <a:gd name="T15" fmla="*/ 0 h 29"/>
                  <a:gd name="T16" fmla="*/ 39 w 79"/>
                  <a:gd name="T17" fmla="*/ 0 h 29"/>
                  <a:gd name="T18" fmla="*/ 39 w 79"/>
                  <a:gd name="T1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29">
                    <a:moveTo>
                      <a:pt x="39" y="0"/>
                    </a:moveTo>
                    <a:cubicBezTo>
                      <a:pt x="48" y="0"/>
                      <a:pt x="56" y="0"/>
                      <a:pt x="65" y="1"/>
                    </a:cubicBezTo>
                    <a:cubicBezTo>
                      <a:pt x="71" y="1"/>
                      <a:pt x="75" y="4"/>
                      <a:pt x="77" y="9"/>
                    </a:cubicBezTo>
                    <a:cubicBezTo>
                      <a:pt x="79" y="14"/>
                      <a:pt x="78" y="19"/>
                      <a:pt x="75" y="24"/>
                    </a:cubicBezTo>
                    <a:cubicBezTo>
                      <a:pt x="72" y="27"/>
                      <a:pt x="68" y="29"/>
                      <a:pt x="64" y="29"/>
                    </a:cubicBezTo>
                    <a:cubicBezTo>
                      <a:pt x="47" y="29"/>
                      <a:pt x="31" y="29"/>
                      <a:pt x="14" y="29"/>
                    </a:cubicBezTo>
                    <a:cubicBezTo>
                      <a:pt x="6" y="29"/>
                      <a:pt x="0" y="23"/>
                      <a:pt x="0" y="15"/>
                    </a:cubicBezTo>
                    <a:cubicBezTo>
                      <a:pt x="0" y="7"/>
                      <a:pt x="6" y="1"/>
                      <a:pt x="14" y="0"/>
                    </a:cubicBezTo>
                    <a:cubicBezTo>
                      <a:pt x="23" y="0"/>
                      <a:pt x="31" y="0"/>
                      <a:pt x="39" y="0"/>
                    </a:cubicBezTo>
                    <a:cubicBezTo>
                      <a:pt x="39" y="0"/>
                      <a:pt x="39" y="0"/>
                      <a:pt x="39"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1" name="Freeform 58">
                <a:extLst>
                  <a:ext uri="{FF2B5EF4-FFF2-40B4-BE49-F238E27FC236}">
                    <a16:creationId xmlns:a16="http://schemas.microsoft.com/office/drawing/2014/main" id="{BDF04AB5-9896-123B-114C-32ED0606EACC}"/>
                  </a:ext>
                </a:extLst>
              </p:cNvPr>
              <p:cNvSpPr>
                <a:spLocks/>
              </p:cNvSpPr>
              <p:nvPr/>
            </p:nvSpPr>
            <p:spPr bwMode="auto">
              <a:xfrm>
                <a:off x="3262084" y="3739689"/>
                <a:ext cx="82396" cy="29155"/>
              </a:xfrm>
              <a:custGeom>
                <a:avLst/>
                <a:gdLst>
                  <a:gd name="T0" fmla="*/ 41 w 82"/>
                  <a:gd name="T1" fmla="*/ 0 h 29"/>
                  <a:gd name="T2" fmla="*/ 67 w 82"/>
                  <a:gd name="T3" fmla="*/ 1 h 29"/>
                  <a:gd name="T4" fmla="*/ 79 w 82"/>
                  <a:gd name="T5" fmla="*/ 19 h 29"/>
                  <a:gd name="T6" fmla="*/ 68 w 82"/>
                  <a:gd name="T7" fmla="*/ 29 h 29"/>
                  <a:gd name="T8" fmla="*/ 65 w 82"/>
                  <a:gd name="T9" fmla="*/ 29 h 29"/>
                  <a:gd name="T10" fmla="*/ 17 w 82"/>
                  <a:gd name="T11" fmla="*/ 29 h 29"/>
                  <a:gd name="T12" fmla="*/ 2 w 82"/>
                  <a:gd name="T13" fmla="*/ 12 h 29"/>
                  <a:gd name="T14" fmla="*/ 16 w 82"/>
                  <a:gd name="T15" fmla="*/ 0 h 29"/>
                  <a:gd name="T16" fmla="*/ 41 w 82"/>
                  <a:gd name="T17" fmla="*/ 0 h 29"/>
                  <a:gd name="T18" fmla="*/ 41 w 82"/>
                  <a:gd name="T1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29">
                    <a:moveTo>
                      <a:pt x="41" y="0"/>
                    </a:moveTo>
                    <a:cubicBezTo>
                      <a:pt x="49" y="0"/>
                      <a:pt x="58" y="0"/>
                      <a:pt x="67" y="1"/>
                    </a:cubicBezTo>
                    <a:cubicBezTo>
                      <a:pt x="76" y="1"/>
                      <a:pt x="82" y="10"/>
                      <a:pt x="79" y="19"/>
                    </a:cubicBezTo>
                    <a:cubicBezTo>
                      <a:pt x="77" y="25"/>
                      <a:pt x="73" y="28"/>
                      <a:pt x="68" y="29"/>
                    </a:cubicBezTo>
                    <a:cubicBezTo>
                      <a:pt x="67" y="29"/>
                      <a:pt x="66" y="29"/>
                      <a:pt x="65" y="29"/>
                    </a:cubicBezTo>
                    <a:cubicBezTo>
                      <a:pt x="49" y="29"/>
                      <a:pt x="33" y="29"/>
                      <a:pt x="17" y="29"/>
                    </a:cubicBezTo>
                    <a:cubicBezTo>
                      <a:pt x="7" y="29"/>
                      <a:pt x="0" y="21"/>
                      <a:pt x="2" y="12"/>
                    </a:cubicBezTo>
                    <a:cubicBezTo>
                      <a:pt x="3" y="5"/>
                      <a:pt x="9" y="1"/>
                      <a:pt x="16" y="0"/>
                    </a:cubicBezTo>
                    <a:cubicBezTo>
                      <a:pt x="25" y="0"/>
                      <a:pt x="33" y="0"/>
                      <a:pt x="41" y="0"/>
                    </a:cubicBezTo>
                    <a:cubicBezTo>
                      <a:pt x="41" y="0"/>
                      <a:pt x="41" y="0"/>
                      <a:pt x="41"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54" name="Group 353">
              <a:extLst>
                <a:ext uri="{FF2B5EF4-FFF2-40B4-BE49-F238E27FC236}">
                  <a16:creationId xmlns:a16="http://schemas.microsoft.com/office/drawing/2014/main" id="{D8EFCB11-D6A2-AACD-8D81-20EABDC1A2A2}"/>
                </a:ext>
              </a:extLst>
            </p:cNvPr>
            <p:cNvGrpSpPr/>
            <p:nvPr/>
          </p:nvGrpSpPr>
          <p:grpSpPr>
            <a:xfrm>
              <a:off x="8270125" y="3271909"/>
              <a:ext cx="225782" cy="281001"/>
              <a:chOff x="-12633325" y="3592513"/>
              <a:chExt cx="1389063" cy="1728787"/>
            </a:xfrm>
            <a:solidFill>
              <a:schemeClr val="accent5"/>
            </a:solidFill>
          </p:grpSpPr>
          <p:sp>
            <p:nvSpPr>
              <p:cNvPr id="356" name="Freeform 32">
                <a:extLst>
                  <a:ext uri="{FF2B5EF4-FFF2-40B4-BE49-F238E27FC236}">
                    <a16:creationId xmlns:a16="http://schemas.microsoft.com/office/drawing/2014/main" id="{93D615CE-01AF-CA99-1013-37FE39096D24}"/>
                  </a:ext>
                </a:extLst>
              </p:cNvPr>
              <p:cNvSpPr>
                <a:spLocks/>
              </p:cNvSpPr>
              <p:nvPr/>
            </p:nvSpPr>
            <p:spPr bwMode="auto">
              <a:xfrm>
                <a:off x="-12633325" y="3781425"/>
                <a:ext cx="1389063" cy="1539875"/>
              </a:xfrm>
              <a:custGeom>
                <a:avLst/>
                <a:gdLst>
                  <a:gd name="T0" fmla="*/ 129 w 418"/>
                  <a:gd name="T1" fmla="*/ 46 h 463"/>
                  <a:gd name="T2" fmla="*/ 99 w 418"/>
                  <a:gd name="T3" fmla="*/ 63 h 463"/>
                  <a:gd name="T4" fmla="*/ 40 w 418"/>
                  <a:gd name="T5" fmla="*/ 138 h 463"/>
                  <a:gd name="T6" fmla="*/ 9 w 418"/>
                  <a:gd name="T7" fmla="*/ 146 h 463"/>
                  <a:gd name="T8" fmla="*/ 3 w 418"/>
                  <a:gd name="T9" fmla="*/ 122 h 463"/>
                  <a:gd name="T10" fmla="*/ 44 w 418"/>
                  <a:gd name="T11" fmla="*/ 61 h 463"/>
                  <a:gd name="T12" fmla="*/ 105 w 418"/>
                  <a:gd name="T13" fmla="*/ 13 h 463"/>
                  <a:gd name="T14" fmla="*/ 161 w 418"/>
                  <a:gd name="T15" fmla="*/ 0 h 463"/>
                  <a:gd name="T16" fmla="*/ 164 w 418"/>
                  <a:gd name="T17" fmla="*/ 0 h 463"/>
                  <a:gd name="T18" fmla="*/ 166 w 418"/>
                  <a:gd name="T19" fmla="*/ 1 h 463"/>
                  <a:gd name="T20" fmla="*/ 184 w 418"/>
                  <a:gd name="T21" fmla="*/ 43 h 463"/>
                  <a:gd name="T22" fmla="*/ 215 w 418"/>
                  <a:gd name="T23" fmla="*/ 60 h 463"/>
                  <a:gd name="T24" fmla="*/ 284 w 418"/>
                  <a:gd name="T25" fmla="*/ 26 h 463"/>
                  <a:gd name="T26" fmla="*/ 325 w 418"/>
                  <a:gd name="T27" fmla="*/ 45 h 463"/>
                  <a:gd name="T28" fmla="*/ 412 w 418"/>
                  <a:gd name="T29" fmla="*/ 135 h 463"/>
                  <a:gd name="T30" fmla="*/ 409 w 418"/>
                  <a:gd name="T31" fmla="*/ 162 h 463"/>
                  <a:gd name="T32" fmla="*/ 382 w 418"/>
                  <a:gd name="T33" fmla="*/ 161 h 463"/>
                  <a:gd name="T34" fmla="*/ 378 w 418"/>
                  <a:gd name="T35" fmla="*/ 156 h 463"/>
                  <a:gd name="T36" fmla="*/ 314 w 418"/>
                  <a:gd name="T37" fmla="*/ 86 h 463"/>
                  <a:gd name="T38" fmla="*/ 274 w 418"/>
                  <a:gd name="T39" fmla="*/ 65 h 463"/>
                  <a:gd name="T40" fmla="*/ 256 w 418"/>
                  <a:gd name="T41" fmla="*/ 103 h 463"/>
                  <a:gd name="T42" fmla="*/ 257 w 418"/>
                  <a:gd name="T43" fmla="*/ 174 h 463"/>
                  <a:gd name="T44" fmla="*/ 263 w 418"/>
                  <a:gd name="T45" fmla="*/ 183 h 463"/>
                  <a:gd name="T46" fmla="*/ 350 w 418"/>
                  <a:gd name="T47" fmla="*/ 277 h 463"/>
                  <a:gd name="T48" fmla="*/ 369 w 418"/>
                  <a:gd name="T49" fmla="*/ 338 h 463"/>
                  <a:gd name="T50" fmla="*/ 361 w 418"/>
                  <a:gd name="T51" fmla="*/ 436 h 463"/>
                  <a:gd name="T52" fmla="*/ 331 w 418"/>
                  <a:gd name="T53" fmla="*/ 459 h 463"/>
                  <a:gd name="T54" fmla="*/ 300 w 418"/>
                  <a:gd name="T55" fmla="*/ 436 h 463"/>
                  <a:gd name="T56" fmla="*/ 301 w 418"/>
                  <a:gd name="T57" fmla="*/ 417 h 463"/>
                  <a:gd name="T58" fmla="*/ 308 w 418"/>
                  <a:gd name="T59" fmla="*/ 357 h 463"/>
                  <a:gd name="T60" fmla="*/ 282 w 418"/>
                  <a:gd name="T61" fmla="*/ 286 h 463"/>
                  <a:gd name="T62" fmla="*/ 227 w 418"/>
                  <a:gd name="T63" fmla="*/ 235 h 463"/>
                  <a:gd name="T64" fmla="*/ 225 w 418"/>
                  <a:gd name="T65" fmla="*/ 233 h 463"/>
                  <a:gd name="T66" fmla="*/ 228 w 418"/>
                  <a:gd name="T67" fmla="*/ 252 h 463"/>
                  <a:gd name="T68" fmla="*/ 220 w 418"/>
                  <a:gd name="T69" fmla="*/ 352 h 463"/>
                  <a:gd name="T70" fmla="*/ 169 w 418"/>
                  <a:gd name="T71" fmla="*/ 448 h 463"/>
                  <a:gd name="T72" fmla="*/ 126 w 418"/>
                  <a:gd name="T73" fmla="*/ 453 h 463"/>
                  <a:gd name="T74" fmla="*/ 119 w 418"/>
                  <a:gd name="T75" fmla="*/ 410 h 463"/>
                  <a:gd name="T76" fmla="*/ 142 w 418"/>
                  <a:gd name="T77" fmla="*/ 376 h 463"/>
                  <a:gd name="T78" fmla="*/ 168 w 418"/>
                  <a:gd name="T79" fmla="*/ 285 h 463"/>
                  <a:gd name="T80" fmla="*/ 154 w 418"/>
                  <a:gd name="T81" fmla="*/ 220 h 463"/>
                  <a:gd name="T82" fmla="*/ 143 w 418"/>
                  <a:gd name="T83" fmla="*/ 185 h 463"/>
                  <a:gd name="T84" fmla="*/ 130 w 418"/>
                  <a:gd name="T85" fmla="*/ 122 h 463"/>
                  <a:gd name="T86" fmla="*/ 129 w 418"/>
                  <a:gd name="T87" fmla="*/ 54 h 463"/>
                  <a:gd name="T88" fmla="*/ 129 w 418"/>
                  <a:gd name="T89" fmla="*/ 47 h 463"/>
                  <a:gd name="T90" fmla="*/ 129 w 418"/>
                  <a:gd name="T91" fmla="*/ 46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8" h="463">
                    <a:moveTo>
                      <a:pt x="129" y="46"/>
                    </a:moveTo>
                    <a:cubicBezTo>
                      <a:pt x="118" y="50"/>
                      <a:pt x="108" y="56"/>
                      <a:pt x="99" y="63"/>
                    </a:cubicBezTo>
                    <a:cubicBezTo>
                      <a:pt x="74" y="84"/>
                      <a:pt x="54" y="109"/>
                      <a:pt x="40" y="138"/>
                    </a:cubicBezTo>
                    <a:cubicBezTo>
                      <a:pt x="34" y="152"/>
                      <a:pt x="19" y="155"/>
                      <a:pt x="9" y="146"/>
                    </a:cubicBezTo>
                    <a:cubicBezTo>
                      <a:pt x="2" y="141"/>
                      <a:pt x="0" y="131"/>
                      <a:pt x="3" y="122"/>
                    </a:cubicBezTo>
                    <a:cubicBezTo>
                      <a:pt x="14" y="100"/>
                      <a:pt x="27" y="80"/>
                      <a:pt x="44" y="61"/>
                    </a:cubicBezTo>
                    <a:cubicBezTo>
                      <a:pt x="61" y="41"/>
                      <a:pt x="81" y="24"/>
                      <a:pt x="105" y="13"/>
                    </a:cubicBezTo>
                    <a:cubicBezTo>
                      <a:pt x="123" y="4"/>
                      <a:pt x="142" y="0"/>
                      <a:pt x="161" y="0"/>
                    </a:cubicBezTo>
                    <a:cubicBezTo>
                      <a:pt x="162" y="0"/>
                      <a:pt x="163" y="0"/>
                      <a:pt x="164" y="0"/>
                    </a:cubicBezTo>
                    <a:cubicBezTo>
                      <a:pt x="165" y="0"/>
                      <a:pt x="165" y="0"/>
                      <a:pt x="166" y="1"/>
                    </a:cubicBezTo>
                    <a:cubicBezTo>
                      <a:pt x="166" y="17"/>
                      <a:pt x="172" y="31"/>
                      <a:pt x="184" y="43"/>
                    </a:cubicBezTo>
                    <a:cubicBezTo>
                      <a:pt x="193" y="52"/>
                      <a:pt x="203" y="58"/>
                      <a:pt x="215" y="60"/>
                    </a:cubicBezTo>
                    <a:cubicBezTo>
                      <a:pt x="240" y="65"/>
                      <a:pt x="269" y="55"/>
                      <a:pt x="284" y="26"/>
                    </a:cubicBezTo>
                    <a:cubicBezTo>
                      <a:pt x="298" y="31"/>
                      <a:pt x="312" y="37"/>
                      <a:pt x="325" y="45"/>
                    </a:cubicBezTo>
                    <a:cubicBezTo>
                      <a:pt x="361" y="68"/>
                      <a:pt x="390" y="99"/>
                      <a:pt x="412" y="135"/>
                    </a:cubicBezTo>
                    <a:cubicBezTo>
                      <a:pt x="418" y="144"/>
                      <a:pt x="416" y="155"/>
                      <a:pt x="409" y="162"/>
                    </a:cubicBezTo>
                    <a:cubicBezTo>
                      <a:pt x="401" y="169"/>
                      <a:pt x="390" y="168"/>
                      <a:pt x="382" y="161"/>
                    </a:cubicBezTo>
                    <a:cubicBezTo>
                      <a:pt x="380" y="160"/>
                      <a:pt x="379" y="158"/>
                      <a:pt x="378" y="156"/>
                    </a:cubicBezTo>
                    <a:cubicBezTo>
                      <a:pt x="361" y="129"/>
                      <a:pt x="340" y="105"/>
                      <a:pt x="314" y="86"/>
                    </a:cubicBezTo>
                    <a:cubicBezTo>
                      <a:pt x="301" y="77"/>
                      <a:pt x="288" y="70"/>
                      <a:pt x="274" y="65"/>
                    </a:cubicBezTo>
                    <a:cubicBezTo>
                      <a:pt x="266" y="77"/>
                      <a:pt x="260" y="90"/>
                      <a:pt x="256" y="103"/>
                    </a:cubicBezTo>
                    <a:cubicBezTo>
                      <a:pt x="248" y="127"/>
                      <a:pt x="251" y="151"/>
                      <a:pt x="257" y="174"/>
                    </a:cubicBezTo>
                    <a:cubicBezTo>
                      <a:pt x="258" y="178"/>
                      <a:pt x="260" y="181"/>
                      <a:pt x="263" y="183"/>
                    </a:cubicBezTo>
                    <a:cubicBezTo>
                      <a:pt x="300" y="207"/>
                      <a:pt x="330" y="238"/>
                      <a:pt x="350" y="277"/>
                    </a:cubicBezTo>
                    <a:cubicBezTo>
                      <a:pt x="359" y="296"/>
                      <a:pt x="366" y="317"/>
                      <a:pt x="369" y="338"/>
                    </a:cubicBezTo>
                    <a:cubicBezTo>
                      <a:pt x="373" y="371"/>
                      <a:pt x="370" y="404"/>
                      <a:pt x="361" y="436"/>
                    </a:cubicBezTo>
                    <a:cubicBezTo>
                      <a:pt x="358" y="450"/>
                      <a:pt x="345" y="460"/>
                      <a:pt x="331" y="459"/>
                    </a:cubicBezTo>
                    <a:cubicBezTo>
                      <a:pt x="316" y="459"/>
                      <a:pt x="304" y="450"/>
                      <a:pt x="300" y="436"/>
                    </a:cubicBezTo>
                    <a:cubicBezTo>
                      <a:pt x="299" y="430"/>
                      <a:pt x="300" y="423"/>
                      <a:pt x="301" y="417"/>
                    </a:cubicBezTo>
                    <a:cubicBezTo>
                      <a:pt x="307" y="398"/>
                      <a:pt x="309" y="378"/>
                      <a:pt x="308" y="357"/>
                    </a:cubicBezTo>
                    <a:cubicBezTo>
                      <a:pt x="306" y="331"/>
                      <a:pt x="297" y="307"/>
                      <a:pt x="282" y="286"/>
                    </a:cubicBezTo>
                    <a:cubicBezTo>
                      <a:pt x="267" y="265"/>
                      <a:pt x="249" y="249"/>
                      <a:pt x="227" y="235"/>
                    </a:cubicBezTo>
                    <a:cubicBezTo>
                      <a:pt x="227" y="234"/>
                      <a:pt x="226" y="234"/>
                      <a:pt x="225" y="233"/>
                    </a:cubicBezTo>
                    <a:cubicBezTo>
                      <a:pt x="226" y="240"/>
                      <a:pt x="227" y="246"/>
                      <a:pt x="228" y="252"/>
                    </a:cubicBezTo>
                    <a:cubicBezTo>
                      <a:pt x="233" y="286"/>
                      <a:pt x="230" y="319"/>
                      <a:pt x="220" y="352"/>
                    </a:cubicBezTo>
                    <a:cubicBezTo>
                      <a:pt x="210" y="388"/>
                      <a:pt x="192" y="419"/>
                      <a:pt x="169" y="448"/>
                    </a:cubicBezTo>
                    <a:cubicBezTo>
                      <a:pt x="159" y="461"/>
                      <a:pt x="140" y="463"/>
                      <a:pt x="126" y="453"/>
                    </a:cubicBezTo>
                    <a:cubicBezTo>
                      <a:pt x="113" y="443"/>
                      <a:pt x="110" y="425"/>
                      <a:pt x="119" y="410"/>
                    </a:cubicBezTo>
                    <a:cubicBezTo>
                      <a:pt x="126" y="399"/>
                      <a:pt x="135" y="388"/>
                      <a:pt x="142" y="376"/>
                    </a:cubicBezTo>
                    <a:cubicBezTo>
                      <a:pt x="158" y="348"/>
                      <a:pt x="167" y="318"/>
                      <a:pt x="168" y="285"/>
                    </a:cubicBezTo>
                    <a:cubicBezTo>
                      <a:pt x="168" y="263"/>
                      <a:pt x="164" y="241"/>
                      <a:pt x="154" y="220"/>
                    </a:cubicBezTo>
                    <a:cubicBezTo>
                      <a:pt x="148" y="209"/>
                      <a:pt x="146" y="197"/>
                      <a:pt x="143" y="185"/>
                    </a:cubicBezTo>
                    <a:cubicBezTo>
                      <a:pt x="139" y="164"/>
                      <a:pt x="134" y="143"/>
                      <a:pt x="130" y="122"/>
                    </a:cubicBezTo>
                    <a:cubicBezTo>
                      <a:pt x="126" y="99"/>
                      <a:pt x="126" y="77"/>
                      <a:pt x="129" y="54"/>
                    </a:cubicBezTo>
                    <a:cubicBezTo>
                      <a:pt x="129" y="52"/>
                      <a:pt x="129" y="50"/>
                      <a:pt x="129" y="47"/>
                    </a:cubicBezTo>
                    <a:cubicBezTo>
                      <a:pt x="129" y="47"/>
                      <a:pt x="129" y="47"/>
                      <a:pt x="129"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7" name="Freeform 33">
                <a:extLst>
                  <a:ext uri="{FF2B5EF4-FFF2-40B4-BE49-F238E27FC236}">
                    <a16:creationId xmlns:a16="http://schemas.microsoft.com/office/drawing/2014/main" id="{A89D9E27-AAE2-9386-69E0-9005488FF266}"/>
                  </a:ext>
                </a:extLst>
              </p:cNvPr>
              <p:cNvSpPr>
                <a:spLocks/>
              </p:cNvSpPr>
              <p:nvPr/>
            </p:nvSpPr>
            <p:spPr bwMode="auto">
              <a:xfrm>
                <a:off x="-12065000" y="3592513"/>
                <a:ext cx="376238" cy="374650"/>
              </a:xfrm>
              <a:custGeom>
                <a:avLst/>
                <a:gdLst>
                  <a:gd name="T0" fmla="*/ 57 w 113"/>
                  <a:gd name="T1" fmla="*/ 0 h 113"/>
                  <a:gd name="T2" fmla="*/ 113 w 113"/>
                  <a:gd name="T3" fmla="*/ 56 h 113"/>
                  <a:gd name="T4" fmla="*/ 57 w 113"/>
                  <a:gd name="T5" fmla="*/ 113 h 113"/>
                  <a:gd name="T6" fmla="*/ 0 w 113"/>
                  <a:gd name="T7" fmla="*/ 56 h 113"/>
                  <a:gd name="T8" fmla="*/ 57 w 113"/>
                  <a:gd name="T9" fmla="*/ 0 h 113"/>
                </a:gdLst>
                <a:ahLst/>
                <a:cxnLst>
                  <a:cxn ang="0">
                    <a:pos x="T0" y="T1"/>
                  </a:cxn>
                  <a:cxn ang="0">
                    <a:pos x="T2" y="T3"/>
                  </a:cxn>
                  <a:cxn ang="0">
                    <a:pos x="T4" y="T5"/>
                  </a:cxn>
                  <a:cxn ang="0">
                    <a:pos x="T6" y="T7"/>
                  </a:cxn>
                  <a:cxn ang="0">
                    <a:pos x="T8" y="T9"/>
                  </a:cxn>
                </a:cxnLst>
                <a:rect l="0" t="0" r="r" b="b"/>
                <a:pathLst>
                  <a:path w="113" h="113">
                    <a:moveTo>
                      <a:pt x="57" y="0"/>
                    </a:moveTo>
                    <a:cubicBezTo>
                      <a:pt x="88" y="0"/>
                      <a:pt x="113" y="25"/>
                      <a:pt x="113" y="56"/>
                    </a:cubicBezTo>
                    <a:cubicBezTo>
                      <a:pt x="113" y="87"/>
                      <a:pt x="88" y="113"/>
                      <a:pt x="57" y="113"/>
                    </a:cubicBezTo>
                    <a:cubicBezTo>
                      <a:pt x="26" y="113"/>
                      <a:pt x="0" y="87"/>
                      <a:pt x="0" y="56"/>
                    </a:cubicBezTo>
                    <a:cubicBezTo>
                      <a:pt x="0" y="25"/>
                      <a:pt x="25" y="0"/>
                      <a:pt x="5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8" name="Freeform 35">
                <a:extLst>
                  <a:ext uri="{FF2B5EF4-FFF2-40B4-BE49-F238E27FC236}">
                    <a16:creationId xmlns:a16="http://schemas.microsoft.com/office/drawing/2014/main" id="{3E7E0438-9BC4-3180-7FD1-FAD75776662F}"/>
                  </a:ext>
                </a:extLst>
              </p:cNvPr>
              <p:cNvSpPr>
                <a:spLocks/>
              </p:cNvSpPr>
              <p:nvPr/>
            </p:nvSpPr>
            <p:spPr bwMode="auto">
              <a:xfrm>
                <a:off x="-12241213" y="4500563"/>
                <a:ext cx="60325" cy="128588"/>
              </a:xfrm>
              <a:custGeom>
                <a:avLst/>
                <a:gdLst>
                  <a:gd name="T0" fmla="*/ 0 w 18"/>
                  <a:gd name="T1" fmla="*/ 14 h 39"/>
                  <a:gd name="T2" fmla="*/ 4 w 18"/>
                  <a:gd name="T3" fmla="*/ 3 h 39"/>
                  <a:gd name="T4" fmla="*/ 8 w 18"/>
                  <a:gd name="T5" fmla="*/ 0 h 39"/>
                  <a:gd name="T6" fmla="*/ 8 w 18"/>
                  <a:gd name="T7" fmla="*/ 5 h 39"/>
                  <a:gd name="T8" fmla="*/ 6 w 18"/>
                  <a:gd name="T9" fmla="*/ 14 h 39"/>
                  <a:gd name="T10" fmla="*/ 14 w 18"/>
                  <a:gd name="T11" fmla="*/ 32 h 39"/>
                  <a:gd name="T12" fmla="*/ 16 w 18"/>
                  <a:gd name="T13" fmla="*/ 34 h 39"/>
                  <a:gd name="T14" fmla="*/ 18 w 18"/>
                  <a:gd name="T15" fmla="*/ 38 h 39"/>
                  <a:gd name="T16" fmla="*/ 14 w 18"/>
                  <a:gd name="T17" fmla="*/ 38 h 39"/>
                  <a:gd name="T18" fmla="*/ 0 w 18"/>
                  <a:gd name="T19"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39">
                    <a:moveTo>
                      <a:pt x="0" y="14"/>
                    </a:moveTo>
                    <a:cubicBezTo>
                      <a:pt x="1" y="11"/>
                      <a:pt x="2" y="7"/>
                      <a:pt x="4" y="3"/>
                    </a:cubicBezTo>
                    <a:cubicBezTo>
                      <a:pt x="5" y="2"/>
                      <a:pt x="6" y="1"/>
                      <a:pt x="8" y="0"/>
                    </a:cubicBezTo>
                    <a:cubicBezTo>
                      <a:pt x="8" y="2"/>
                      <a:pt x="9" y="3"/>
                      <a:pt x="8" y="5"/>
                    </a:cubicBezTo>
                    <a:cubicBezTo>
                      <a:pt x="8" y="8"/>
                      <a:pt x="6" y="11"/>
                      <a:pt x="6" y="14"/>
                    </a:cubicBezTo>
                    <a:cubicBezTo>
                      <a:pt x="5" y="22"/>
                      <a:pt x="8" y="28"/>
                      <a:pt x="14" y="32"/>
                    </a:cubicBezTo>
                    <a:cubicBezTo>
                      <a:pt x="15" y="33"/>
                      <a:pt x="16" y="33"/>
                      <a:pt x="16" y="34"/>
                    </a:cubicBezTo>
                    <a:cubicBezTo>
                      <a:pt x="17" y="35"/>
                      <a:pt x="17" y="36"/>
                      <a:pt x="18" y="38"/>
                    </a:cubicBezTo>
                    <a:cubicBezTo>
                      <a:pt x="17" y="38"/>
                      <a:pt x="15" y="39"/>
                      <a:pt x="14" y="38"/>
                    </a:cubicBezTo>
                    <a:cubicBezTo>
                      <a:pt x="5" y="33"/>
                      <a:pt x="1" y="26"/>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9" name="Freeform 36">
                <a:extLst>
                  <a:ext uri="{FF2B5EF4-FFF2-40B4-BE49-F238E27FC236}">
                    <a16:creationId xmlns:a16="http://schemas.microsoft.com/office/drawing/2014/main" id="{18F7FB11-A7E8-53BD-F9EE-4E68276500AF}"/>
                  </a:ext>
                </a:extLst>
              </p:cNvPr>
              <p:cNvSpPr>
                <a:spLocks/>
              </p:cNvSpPr>
              <p:nvPr/>
            </p:nvSpPr>
            <p:spPr bwMode="auto">
              <a:xfrm>
                <a:off x="-11329988" y="3994150"/>
                <a:ext cx="76200" cy="115888"/>
              </a:xfrm>
              <a:custGeom>
                <a:avLst/>
                <a:gdLst>
                  <a:gd name="T0" fmla="*/ 23 w 23"/>
                  <a:gd name="T1" fmla="*/ 25 h 35"/>
                  <a:gd name="T2" fmla="*/ 22 w 23"/>
                  <a:gd name="T3" fmla="*/ 31 h 35"/>
                  <a:gd name="T4" fmla="*/ 19 w 23"/>
                  <a:gd name="T5" fmla="*/ 35 h 35"/>
                  <a:gd name="T6" fmla="*/ 17 w 23"/>
                  <a:gd name="T7" fmla="*/ 31 h 35"/>
                  <a:gd name="T8" fmla="*/ 18 w 23"/>
                  <a:gd name="T9" fmla="*/ 22 h 35"/>
                  <a:gd name="T10" fmla="*/ 4 w 23"/>
                  <a:gd name="T11" fmla="*/ 5 h 35"/>
                  <a:gd name="T12" fmla="*/ 2 w 23"/>
                  <a:gd name="T13" fmla="*/ 4 h 35"/>
                  <a:gd name="T14" fmla="*/ 0 w 23"/>
                  <a:gd name="T15" fmla="*/ 1 h 35"/>
                  <a:gd name="T16" fmla="*/ 3 w 23"/>
                  <a:gd name="T17" fmla="*/ 0 h 35"/>
                  <a:gd name="T18" fmla="*/ 23 w 23"/>
                  <a:gd name="T19" fmla="*/ 20 h 35"/>
                  <a:gd name="T20" fmla="*/ 23 w 23"/>
                  <a:gd name="T21"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35">
                    <a:moveTo>
                      <a:pt x="23" y="25"/>
                    </a:moveTo>
                    <a:cubicBezTo>
                      <a:pt x="23" y="27"/>
                      <a:pt x="23" y="30"/>
                      <a:pt x="22" y="31"/>
                    </a:cubicBezTo>
                    <a:cubicBezTo>
                      <a:pt x="22" y="33"/>
                      <a:pt x="20" y="34"/>
                      <a:pt x="19" y="35"/>
                    </a:cubicBezTo>
                    <a:cubicBezTo>
                      <a:pt x="18" y="33"/>
                      <a:pt x="17" y="32"/>
                      <a:pt x="17" y="31"/>
                    </a:cubicBezTo>
                    <a:cubicBezTo>
                      <a:pt x="17" y="28"/>
                      <a:pt x="18" y="25"/>
                      <a:pt x="18" y="22"/>
                    </a:cubicBezTo>
                    <a:cubicBezTo>
                      <a:pt x="17" y="13"/>
                      <a:pt x="12" y="8"/>
                      <a:pt x="4" y="5"/>
                    </a:cubicBezTo>
                    <a:cubicBezTo>
                      <a:pt x="3" y="5"/>
                      <a:pt x="2" y="5"/>
                      <a:pt x="2" y="4"/>
                    </a:cubicBezTo>
                    <a:cubicBezTo>
                      <a:pt x="1" y="4"/>
                      <a:pt x="0" y="2"/>
                      <a:pt x="0" y="1"/>
                    </a:cubicBezTo>
                    <a:cubicBezTo>
                      <a:pt x="1" y="1"/>
                      <a:pt x="2" y="0"/>
                      <a:pt x="3" y="0"/>
                    </a:cubicBezTo>
                    <a:cubicBezTo>
                      <a:pt x="13" y="2"/>
                      <a:pt x="21" y="10"/>
                      <a:pt x="23" y="20"/>
                    </a:cubicBezTo>
                    <a:cubicBezTo>
                      <a:pt x="23" y="22"/>
                      <a:pt x="23" y="24"/>
                      <a:pt x="2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0" name="Freeform 37">
                <a:extLst>
                  <a:ext uri="{FF2B5EF4-FFF2-40B4-BE49-F238E27FC236}">
                    <a16:creationId xmlns:a16="http://schemas.microsoft.com/office/drawing/2014/main" id="{2C086863-4F4A-B3D8-B38A-592A8E281E58}"/>
                  </a:ext>
                </a:extLst>
              </p:cNvPr>
              <p:cNvSpPr>
                <a:spLocks/>
              </p:cNvSpPr>
              <p:nvPr/>
            </p:nvSpPr>
            <p:spPr bwMode="auto">
              <a:xfrm>
                <a:off x="-11417300" y="4622800"/>
                <a:ext cx="66675" cy="127000"/>
              </a:xfrm>
              <a:custGeom>
                <a:avLst/>
                <a:gdLst>
                  <a:gd name="T0" fmla="*/ 20 w 20"/>
                  <a:gd name="T1" fmla="*/ 23 h 38"/>
                  <a:gd name="T2" fmla="*/ 16 w 20"/>
                  <a:gd name="T3" fmla="*/ 36 h 38"/>
                  <a:gd name="T4" fmla="*/ 12 w 20"/>
                  <a:gd name="T5" fmla="*/ 38 h 38"/>
                  <a:gd name="T6" fmla="*/ 11 w 20"/>
                  <a:gd name="T7" fmla="*/ 34 h 38"/>
                  <a:gd name="T8" fmla="*/ 14 w 20"/>
                  <a:gd name="T9" fmla="*/ 26 h 38"/>
                  <a:gd name="T10" fmla="*/ 4 w 20"/>
                  <a:gd name="T11" fmla="*/ 6 h 38"/>
                  <a:gd name="T12" fmla="*/ 2 w 20"/>
                  <a:gd name="T13" fmla="*/ 5 h 38"/>
                  <a:gd name="T14" fmla="*/ 0 w 20"/>
                  <a:gd name="T15" fmla="*/ 1 h 38"/>
                  <a:gd name="T16" fmla="*/ 4 w 20"/>
                  <a:gd name="T17" fmla="*/ 1 h 38"/>
                  <a:gd name="T18" fmla="*/ 18 w 20"/>
                  <a:gd name="T19" fmla="*/ 17 h 38"/>
                  <a:gd name="T20" fmla="*/ 19 w 20"/>
                  <a:gd name="T21" fmla="*/ 23 h 38"/>
                  <a:gd name="T22" fmla="*/ 20 w 20"/>
                  <a:gd name="T23"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38">
                    <a:moveTo>
                      <a:pt x="20" y="23"/>
                    </a:moveTo>
                    <a:cubicBezTo>
                      <a:pt x="18" y="27"/>
                      <a:pt x="17" y="32"/>
                      <a:pt x="16" y="36"/>
                    </a:cubicBezTo>
                    <a:cubicBezTo>
                      <a:pt x="15" y="37"/>
                      <a:pt x="14" y="37"/>
                      <a:pt x="12" y="38"/>
                    </a:cubicBezTo>
                    <a:cubicBezTo>
                      <a:pt x="12" y="36"/>
                      <a:pt x="11" y="35"/>
                      <a:pt x="11" y="34"/>
                    </a:cubicBezTo>
                    <a:cubicBezTo>
                      <a:pt x="12" y="31"/>
                      <a:pt x="13" y="28"/>
                      <a:pt x="14" y="26"/>
                    </a:cubicBezTo>
                    <a:cubicBezTo>
                      <a:pt x="15" y="17"/>
                      <a:pt x="11" y="11"/>
                      <a:pt x="4" y="6"/>
                    </a:cubicBezTo>
                    <a:cubicBezTo>
                      <a:pt x="3" y="6"/>
                      <a:pt x="2" y="5"/>
                      <a:pt x="2" y="5"/>
                    </a:cubicBezTo>
                    <a:cubicBezTo>
                      <a:pt x="1" y="4"/>
                      <a:pt x="1" y="2"/>
                      <a:pt x="0" y="1"/>
                    </a:cubicBezTo>
                    <a:cubicBezTo>
                      <a:pt x="2" y="1"/>
                      <a:pt x="3" y="0"/>
                      <a:pt x="4" y="1"/>
                    </a:cubicBezTo>
                    <a:cubicBezTo>
                      <a:pt x="11" y="4"/>
                      <a:pt x="16" y="9"/>
                      <a:pt x="18" y="17"/>
                    </a:cubicBezTo>
                    <a:cubicBezTo>
                      <a:pt x="19" y="19"/>
                      <a:pt x="19" y="21"/>
                      <a:pt x="19" y="23"/>
                    </a:cubicBezTo>
                    <a:cubicBezTo>
                      <a:pt x="19" y="23"/>
                      <a:pt x="19" y="23"/>
                      <a:pt x="2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1" name="Freeform 38">
                <a:extLst>
                  <a:ext uri="{FF2B5EF4-FFF2-40B4-BE49-F238E27FC236}">
                    <a16:creationId xmlns:a16="http://schemas.microsoft.com/office/drawing/2014/main" id="{D9969FC1-98BF-69BC-CED2-5FE1DE5D78EE}"/>
                  </a:ext>
                </a:extLst>
              </p:cNvPr>
              <p:cNvSpPr>
                <a:spLocks/>
              </p:cNvSpPr>
              <p:nvPr/>
            </p:nvSpPr>
            <p:spPr bwMode="auto">
              <a:xfrm>
                <a:off x="-11642725" y="3625850"/>
                <a:ext cx="73025" cy="128588"/>
              </a:xfrm>
              <a:custGeom>
                <a:avLst/>
                <a:gdLst>
                  <a:gd name="T0" fmla="*/ 14 w 22"/>
                  <a:gd name="T1" fmla="*/ 26 h 39"/>
                  <a:gd name="T2" fmla="*/ 3 w 22"/>
                  <a:gd name="T3" fmla="*/ 6 h 39"/>
                  <a:gd name="T4" fmla="*/ 0 w 22"/>
                  <a:gd name="T5" fmla="*/ 3 h 39"/>
                  <a:gd name="T6" fmla="*/ 5 w 22"/>
                  <a:gd name="T7" fmla="*/ 2 h 39"/>
                  <a:gd name="T8" fmla="*/ 17 w 22"/>
                  <a:gd name="T9" fmla="*/ 34 h 39"/>
                  <a:gd name="T10" fmla="*/ 16 w 22"/>
                  <a:gd name="T11" fmla="*/ 37 h 39"/>
                  <a:gd name="T12" fmla="*/ 13 w 22"/>
                  <a:gd name="T13" fmla="*/ 39 h 39"/>
                  <a:gd name="T14" fmla="*/ 12 w 22"/>
                  <a:gd name="T15" fmla="*/ 35 h 39"/>
                  <a:gd name="T16" fmla="*/ 14 w 22"/>
                  <a:gd name="T1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9">
                    <a:moveTo>
                      <a:pt x="14" y="26"/>
                    </a:moveTo>
                    <a:cubicBezTo>
                      <a:pt x="14" y="16"/>
                      <a:pt x="9" y="11"/>
                      <a:pt x="3" y="6"/>
                    </a:cubicBezTo>
                    <a:cubicBezTo>
                      <a:pt x="2" y="6"/>
                      <a:pt x="0" y="4"/>
                      <a:pt x="0" y="3"/>
                    </a:cubicBezTo>
                    <a:cubicBezTo>
                      <a:pt x="1" y="0"/>
                      <a:pt x="3" y="1"/>
                      <a:pt x="5" y="2"/>
                    </a:cubicBezTo>
                    <a:cubicBezTo>
                      <a:pt x="17" y="8"/>
                      <a:pt x="22" y="21"/>
                      <a:pt x="17" y="34"/>
                    </a:cubicBezTo>
                    <a:cubicBezTo>
                      <a:pt x="17" y="35"/>
                      <a:pt x="17" y="36"/>
                      <a:pt x="16" y="37"/>
                    </a:cubicBezTo>
                    <a:cubicBezTo>
                      <a:pt x="15" y="38"/>
                      <a:pt x="14" y="38"/>
                      <a:pt x="13" y="39"/>
                    </a:cubicBezTo>
                    <a:cubicBezTo>
                      <a:pt x="12" y="38"/>
                      <a:pt x="11" y="36"/>
                      <a:pt x="12" y="35"/>
                    </a:cubicBezTo>
                    <a:cubicBezTo>
                      <a:pt x="12" y="32"/>
                      <a:pt x="13" y="28"/>
                      <a:pt x="14"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2" name="Freeform 39">
                <a:extLst>
                  <a:ext uri="{FF2B5EF4-FFF2-40B4-BE49-F238E27FC236}">
                    <a16:creationId xmlns:a16="http://schemas.microsoft.com/office/drawing/2014/main" id="{F20F40F1-B93A-8C49-F3F6-7C16616CCEFC}"/>
                  </a:ext>
                </a:extLst>
              </p:cNvPr>
              <p:cNvSpPr>
                <a:spLocks/>
              </p:cNvSpPr>
              <p:nvPr/>
            </p:nvSpPr>
            <p:spPr bwMode="auto">
              <a:xfrm>
                <a:off x="-12533313" y="3811588"/>
                <a:ext cx="106363" cy="88900"/>
              </a:xfrm>
              <a:custGeom>
                <a:avLst/>
                <a:gdLst>
                  <a:gd name="T0" fmla="*/ 25 w 32"/>
                  <a:gd name="T1" fmla="*/ 0 h 27"/>
                  <a:gd name="T2" fmla="*/ 30 w 32"/>
                  <a:gd name="T3" fmla="*/ 0 h 27"/>
                  <a:gd name="T4" fmla="*/ 32 w 32"/>
                  <a:gd name="T5" fmla="*/ 3 h 27"/>
                  <a:gd name="T6" fmla="*/ 30 w 32"/>
                  <a:gd name="T7" fmla="*/ 5 h 27"/>
                  <a:gd name="T8" fmla="*/ 23 w 32"/>
                  <a:gd name="T9" fmla="*/ 5 h 27"/>
                  <a:gd name="T10" fmla="*/ 5 w 32"/>
                  <a:gd name="T11" fmla="*/ 23 h 27"/>
                  <a:gd name="T12" fmla="*/ 5 w 32"/>
                  <a:gd name="T13" fmla="*/ 24 h 27"/>
                  <a:gd name="T14" fmla="*/ 2 w 32"/>
                  <a:gd name="T15" fmla="*/ 27 h 27"/>
                  <a:gd name="T16" fmla="*/ 0 w 32"/>
                  <a:gd name="T17" fmla="*/ 23 h 27"/>
                  <a:gd name="T18" fmla="*/ 18 w 32"/>
                  <a:gd name="T19" fmla="*/ 1 h 27"/>
                  <a:gd name="T20" fmla="*/ 25 w 32"/>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7">
                    <a:moveTo>
                      <a:pt x="25" y="0"/>
                    </a:moveTo>
                    <a:cubicBezTo>
                      <a:pt x="28" y="0"/>
                      <a:pt x="29" y="0"/>
                      <a:pt x="30" y="0"/>
                    </a:cubicBezTo>
                    <a:cubicBezTo>
                      <a:pt x="31" y="1"/>
                      <a:pt x="32" y="2"/>
                      <a:pt x="32" y="3"/>
                    </a:cubicBezTo>
                    <a:cubicBezTo>
                      <a:pt x="32" y="4"/>
                      <a:pt x="31" y="5"/>
                      <a:pt x="30" y="5"/>
                    </a:cubicBezTo>
                    <a:cubicBezTo>
                      <a:pt x="28" y="5"/>
                      <a:pt x="25" y="5"/>
                      <a:pt x="23" y="5"/>
                    </a:cubicBezTo>
                    <a:cubicBezTo>
                      <a:pt x="13" y="7"/>
                      <a:pt x="7" y="13"/>
                      <a:pt x="5" y="23"/>
                    </a:cubicBezTo>
                    <a:cubicBezTo>
                      <a:pt x="5" y="23"/>
                      <a:pt x="5" y="23"/>
                      <a:pt x="5" y="24"/>
                    </a:cubicBezTo>
                    <a:cubicBezTo>
                      <a:pt x="4" y="25"/>
                      <a:pt x="3" y="26"/>
                      <a:pt x="2" y="27"/>
                    </a:cubicBezTo>
                    <a:cubicBezTo>
                      <a:pt x="1" y="26"/>
                      <a:pt x="0" y="24"/>
                      <a:pt x="0" y="23"/>
                    </a:cubicBezTo>
                    <a:cubicBezTo>
                      <a:pt x="1" y="13"/>
                      <a:pt x="8" y="4"/>
                      <a:pt x="18" y="1"/>
                    </a:cubicBezTo>
                    <a:cubicBezTo>
                      <a:pt x="21" y="1"/>
                      <a:pt x="23"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3" name="Freeform 40">
                <a:extLst>
                  <a:ext uri="{FF2B5EF4-FFF2-40B4-BE49-F238E27FC236}">
                    <a16:creationId xmlns:a16="http://schemas.microsoft.com/office/drawing/2014/main" id="{2AACC687-1C95-AAD3-C1E4-8115315773D5}"/>
                  </a:ext>
                </a:extLst>
              </p:cNvPr>
              <p:cNvSpPr>
                <a:spLocks/>
              </p:cNvSpPr>
              <p:nvPr/>
            </p:nvSpPr>
            <p:spPr bwMode="auto">
              <a:xfrm>
                <a:off x="-11669713" y="3659188"/>
                <a:ext cx="50800" cy="85725"/>
              </a:xfrm>
              <a:custGeom>
                <a:avLst/>
                <a:gdLst>
                  <a:gd name="T0" fmla="*/ 15 w 15"/>
                  <a:gd name="T1" fmla="*/ 17 h 26"/>
                  <a:gd name="T2" fmla="*/ 13 w 15"/>
                  <a:gd name="T3" fmla="*/ 24 h 26"/>
                  <a:gd name="T4" fmla="*/ 10 w 15"/>
                  <a:gd name="T5" fmla="*/ 26 h 26"/>
                  <a:gd name="T6" fmla="*/ 9 w 15"/>
                  <a:gd name="T7" fmla="*/ 23 h 26"/>
                  <a:gd name="T8" fmla="*/ 2 w 15"/>
                  <a:gd name="T9" fmla="*/ 5 h 26"/>
                  <a:gd name="T10" fmla="*/ 0 w 15"/>
                  <a:gd name="T11" fmla="*/ 2 h 26"/>
                  <a:gd name="T12" fmla="*/ 4 w 15"/>
                  <a:gd name="T13" fmla="*/ 1 h 26"/>
                  <a:gd name="T14" fmla="*/ 15 w 15"/>
                  <a:gd name="T15" fmla="*/ 17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6">
                    <a:moveTo>
                      <a:pt x="15" y="17"/>
                    </a:moveTo>
                    <a:cubicBezTo>
                      <a:pt x="15" y="19"/>
                      <a:pt x="14" y="22"/>
                      <a:pt x="13" y="24"/>
                    </a:cubicBezTo>
                    <a:cubicBezTo>
                      <a:pt x="13" y="25"/>
                      <a:pt x="11" y="25"/>
                      <a:pt x="10" y="26"/>
                    </a:cubicBezTo>
                    <a:cubicBezTo>
                      <a:pt x="9" y="25"/>
                      <a:pt x="8" y="23"/>
                      <a:pt x="9" y="23"/>
                    </a:cubicBezTo>
                    <a:cubicBezTo>
                      <a:pt x="11" y="15"/>
                      <a:pt x="9" y="9"/>
                      <a:pt x="2" y="5"/>
                    </a:cubicBezTo>
                    <a:cubicBezTo>
                      <a:pt x="1" y="4"/>
                      <a:pt x="1" y="3"/>
                      <a:pt x="0" y="2"/>
                    </a:cubicBezTo>
                    <a:cubicBezTo>
                      <a:pt x="1" y="1"/>
                      <a:pt x="3" y="0"/>
                      <a:pt x="4" y="1"/>
                    </a:cubicBezTo>
                    <a:cubicBezTo>
                      <a:pt x="10" y="3"/>
                      <a:pt x="15" y="9"/>
                      <a:pt x="1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4" name="Freeform 41">
                <a:extLst>
                  <a:ext uri="{FF2B5EF4-FFF2-40B4-BE49-F238E27FC236}">
                    <a16:creationId xmlns:a16="http://schemas.microsoft.com/office/drawing/2014/main" id="{4D74B908-1AAE-8BB9-B497-0E3A54E9B720}"/>
                  </a:ext>
                </a:extLst>
              </p:cNvPr>
              <p:cNvSpPr>
                <a:spLocks/>
              </p:cNvSpPr>
              <p:nvPr/>
            </p:nvSpPr>
            <p:spPr bwMode="auto">
              <a:xfrm>
                <a:off x="-11442700" y="4649788"/>
                <a:ext cx="49213" cy="88900"/>
              </a:xfrm>
              <a:custGeom>
                <a:avLst/>
                <a:gdLst>
                  <a:gd name="T0" fmla="*/ 15 w 15"/>
                  <a:gd name="T1" fmla="*/ 18 h 27"/>
                  <a:gd name="T2" fmla="*/ 13 w 15"/>
                  <a:gd name="T3" fmla="*/ 24 h 27"/>
                  <a:gd name="T4" fmla="*/ 10 w 15"/>
                  <a:gd name="T5" fmla="*/ 27 h 27"/>
                  <a:gd name="T6" fmla="*/ 9 w 15"/>
                  <a:gd name="T7" fmla="*/ 23 h 27"/>
                  <a:gd name="T8" fmla="*/ 10 w 15"/>
                  <a:gd name="T9" fmla="*/ 17 h 27"/>
                  <a:gd name="T10" fmla="*/ 3 w 15"/>
                  <a:gd name="T11" fmla="*/ 6 h 27"/>
                  <a:gd name="T12" fmla="*/ 0 w 15"/>
                  <a:gd name="T13" fmla="*/ 2 h 27"/>
                  <a:gd name="T14" fmla="*/ 5 w 15"/>
                  <a:gd name="T15" fmla="*/ 2 h 27"/>
                  <a:gd name="T16" fmla="*/ 15 w 15"/>
                  <a:gd name="T17"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7">
                    <a:moveTo>
                      <a:pt x="15" y="18"/>
                    </a:moveTo>
                    <a:cubicBezTo>
                      <a:pt x="14" y="20"/>
                      <a:pt x="14" y="22"/>
                      <a:pt x="13" y="24"/>
                    </a:cubicBezTo>
                    <a:cubicBezTo>
                      <a:pt x="13" y="25"/>
                      <a:pt x="11" y="26"/>
                      <a:pt x="10" y="27"/>
                    </a:cubicBezTo>
                    <a:cubicBezTo>
                      <a:pt x="9" y="25"/>
                      <a:pt x="8" y="24"/>
                      <a:pt x="9" y="23"/>
                    </a:cubicBezTo>
                    <a:cubicBezTo>
                      <a:pt x="9" y="21"/>
                      <a:pt x="10" y="19"/>
                      <a:pt x="10" y="17"/>
                    </a:cubicBezTo>
                    <a:cubicBezTo>
                      <a:pt x="10" y="12"/>
                      <a:pt x="6" y="9"/>
                      <a:pt x="3" y="6"/>
                    </a:cubicBezTo>
                    <a:cubicBezTo>
                      <a:pt x="1" y="5"/>
                      <a:pt x="0" y="3"/>
                      <a:pt x="0" y="2"/>
                    </a:cubicBezTo>
                    <a:cubicBezTo>
                      <a:pt x="1" y="0"/>
                      <a:pt x="3" y="1"/>
                      <a:pt x="5" y="2"/>
                    </a:cubicBezTo>
                    <a:cubicBezTo>
                      <a:pt x="11" y="5"/>
                      <a:pt x="15" y="10"/>
                      <a:pt x="15"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5" name="Freeform 42">
                <a:extLst>
                  <a:ext uri="{FF2B5EF4-FFF2-40B4-BE49-F238E27FC236}">
                    <a16:creationId xmlns:a16="http://schemas.microsoft.com/office/drawing/2014/main" id="{F208E0AD-4C85-8ABC-ADBE-2DB9A89BC145}"/>
                  </a:ext>
                </a:extLst>
              </p:cNvPr>
              <p:cNvSpPr>
                <a:spLocks/>
              </p:cNvSpPr>
              <p:nvPr/>
            </p:nvSpPr>
            <p:spPr bwMode="auto">
              <a:xfrm>
                <a:off x="-12201525" y="4513263"/>
                <a:ext cx="53975" cy="88900"/>
              </a:xfrm>
              <a:custGeom>
                <a:avLst/>
                <a:gdLst>
                  <a:gd name="T0" fmla="*/ 0 w 16"/>
                  <a:gd name="T1" fmla="*/ 10 h 27"/>
                  <a:gd name="T2" fmla="*/ 3 w 16"/>
                  <a:gd name="T3" fmla="*/ 2 h 27"/>
                  <a:gd name="T4" fmla="*/ 6 w 16"/>
                  <a:gd name="T5" fmla="*/ 0 h 27"/>
                  <a:gd name="T6" fmla="*/ 8 w 16"/>
                  <a:gd name="T7" fmla="*/ 3 h 27"/>
                  <a:gd name="T8" fmla="*/ 7 w 16"/>
                  <a:gd name="T9" fmla="*/ 5 h 27"/>
                  <a:gd name="T10" fmla="*/ 12 w 16"/>
                  <a:gd name="T11" fmla="*/ 21 h 27"/>
                  <a:gd name="T12" fmla="*/ 14 w 16"/>
                  <a:gd name="T13" fmla="*/ 25 h 27"/>
                  <a:gd name="T14" fmla="*/ 10 w 16"/>
                  <a:gd name="T15" fmla="*/ 25 h 27"/>
                  <a:gd name="T16" fmla="*/ 0 w 16"/>
                  <a:gd name="T17"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7">
                    <a:moveTo>
                      <a:pt x="0" y="10"/>
                    </a:moveTo>
                    <a:cubicBezTo>
                      <a:pt x="1" y="7"/>
                      <a:pt x="2" y="4"/>
                      <a:pt x="3" y="2"/>
                    </a:cubicBezTo>
                    <a:cubicBezTo>
                      <a:pt x="3" y="1"/>
                      <a:pt x="5" y="1"/>
                      <a:pt x="6" y="0"/>
                    </a:cubicBezTo>
                    <a:cubicBezTo>
                      <a:pt x="7" y="1"/>
                      <a:pt x="7" y="2"/>
                      <a:pt x="8" y="3"/>
                    </a:cubicBezTo>
                    <a:cubicBezTo>
                      <a:pt x="8" y="4"/>
                      <a:pt x="7" y="4"/>
                      <a:pt x="7" y="5"/>
                    </a:cubicBezTo>
                    <a:cubicBezTo>
                      <a:pt x="4" y="12"/>
                      <a:pt x="6" y="17"/>
                      <a:pt x="12" y="21"/>
                    </a:cubicBezTo>
                    <a:cubicBezTo>
                      <a:pt x="14" y="22"/>
                      <a:pt x="16" y="23"/>
                      <a:pt x="14" y="25"/>
                    </a:cubicBezTo>
                    <a:cubicBezTo>
                      <a:pt x="13" y="27"/>
                      <a:pt x="11" y="26"/>
                      <a:pt x="10" y="25"/>
                    </a:cubicBezTo>
                    <a:cubicBezTo>
                      <a:pt x="4" y="22"/>
                      <a:pt x="1" y="16"/>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6" name="Freeform 43">
                <a:extLst>
                  <a:ext uri="{FF2B5EF4-FFF2-40B4-BE49-F238E27FC236}">
                    <a16:creationId xmlns:a16="http://schemas.microsoft.com/office/drawing/2014/main" id="{D59CC1A4-9064-AB36-F5F5-68A00A3D522D}"/>
                  </a:ext>
                </a:extLst>
              </p:cNvPr>
              <p:cNvSpPr>
                <a:spLocks/>
              </p:cNvSpPr>
              <p:nvPr/>
            </p:nvSpPr>
            <p:spPr bwMode="auto">
              <a:xfrm>
                <a:off x="-12496800" y="3848100"/>
                <a:ext cx="73025" cy="66675"/>
              </a:xfrm>
              <a:custGeom>
                <a:avLst/>
                <a:gdLst>
                  <a:gd name="T0" fmla="*/ 17 w 22"/>
                  <a:gd name="T1" fmla="*/ 0 h 20"/>
                  <a:gd name="T2" fmla="*/ 20 w 22"/>
                  <a:gd name="T3" fmla="*/ 1 h 20"/>
                  <a:gd name="T4" fmla="*/ 22 w 22"/>
                  <a:gd name="T5" fmla="*/ 3 h 20"/>
                  <a:gd name="T6" fmla="*/ 20 w 22"/>
                  <a:gd name="T7" fmla="*/ 5 h 20"/>
                  <a:gd name="T8" fmla="*/ 17 w 22"/>
                  <a:gd name="T9" fmla="*/ 6 h 20"/>
                  <a:gd name="T10" fmla="*/ 5 w 22"/>
                  <a:gd name="T11" fmla="*/ 16 h 20"/>
                  <a:gd name="T12" fmla="*/ 2 w 22"/>
                  <a:gd name="T13" fmla="*/ 20 h 20"/>
                  <a:gd name="T14" fmla="*/ 0 w 22"/>
                  <a:gd name="T15" fmla="*/ 16 h 20"/>
                  <a:gd name="T16" fmla="*/ 17 w 22"/>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0">
                    <a:moveTo>
                      <a:pt x="17" y="0"/>
                    </a:moveTo>
                    <a:cubicBezTo>
                      <a:pt x="18" y="0"/>
                      <a:pt x="19" y="0"/>
                      <a:pt x="20" y="1"/>
                    </a:cubicBezTo>
                    <a:cubicBezTo>
                      <a:pt x="21" y="1"/>
                      <a:pt x="22" y="2"/>
                      <a:pt x="22" y="3"/>
                    </a:cubicBezTo>
                    <a:cubicBezTo>
                      <a:pt x="22" y="4"/>
                      <a:pt x="21" y="5"/>
                      <a:pt x="20" y="5"/>
                    </a:cubicBezTo>
                    <a:cubicBezTo>
                      <a:pt x="19" y="6"/>
                      <a:pt x="18" y="5"/>
                      <a:pt x="17" y="6"/>
                    </a:cubicBezTo>
                    <a:cubicBezTo>
                      <a:pt x="10" y="6"/>
                      <a:pt x="6" y="10"/>
                      <a:pt x="5" y="16"/>
                    </a:cubicBezTo>
                    <a:cubicBezTo>
                      <a:pt x="5" y="18"/>
                      <a:pt x="5" y="20"/>
                      <a:pt x="2" y="20"/>
                    </a:cubicBezTo>
                    <a:cubicBezTo>
                      <a:pt x="0" y="20"/>
                      <a:pt x="0" y="18"/>
                      <a:pt x="0" y="16"/>
                    </a:cubicBezTo>
                    <a:cubicBezTo>
                      <a:pt x="2" y="6"/>
                      <a:pt x="8" y="1"/>
                      <a:pt x="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7" name="Freeform 44">
                <a:extLst>
                  <a:ext uri="{FF2B5EF4-FFF2-40B4-BE49-F238E27FC236}">
                    <a16:creationId xmlns:a16="http://schemas.microsoft.com/office/drawing/2014/main" id="{88E177B7-0E87-41A4-D186-252BF2C5FE52}"/>
                  </a:ext>
                </a:extLst>
              </p:cNvPr>
              <p:cNvSpPr>
                <a:spLocks/>
              </p:cNvSpPr>
              <p:nvPr/>
            </p:nvSpPr>
            <p:spPr bwMode="auto">
              <a:xfrm>
                <a:off x="-11353800" y="4027488"/>
                <a:ext cx="63500" cy="79375"/>
              </a:xfrm>
              <a:custGeom>
                <a:avLst/>
                <a:gdLst>
                  <a:gd name="T0" fmla="*/ 13 w 19"/>
                  <a:gd name="T1" fmla="*/ 19 h 24"/>
                  <a:gd name="T2" fmla="*/ 4 w 19"/>
                  <a:gd name="T3" fmla="*/ 5 h 24"/>
                  <a:gd name="T4" fmla="*/ 1 w 19"/>
                  <a:gd name="T5" fmla="*/ 2 h 24"/>
                  <a:gd name="T6" fmla="*/ 5 w 19"/>
                  <a:gd name="T7" fmla="*/ 1 h 24"/>
                  <a:gd name="T8" fmla="*/ 18 w 19"/>
                  <a:gd name="T9" fmla="*/ 19 h 24"/>
                  <a:gd name="T10" fmla="*/ 15 w 19"/>
                  <a:gd name="T11" fmla="*/ 24 h 24"/>
                  <a:gd name="T12" fmla="*/ 13 w 19"/>
                  <a:gd name="T13" fmla="*/ 19 h 24"/>
                </a:gdLst>
                <a:ahLst/>
                <a:cxnLst>
                  <a:cxn ang="0">
                    <a:pos x="T0" y="T1"/>
                  </a:cxn>
                  <a:cxn ang="0">
                    <a:pos x="T2" y="T3"/>
                  </a:cxn>
                  <a:cxn ang="0">
                    <a:pos x="T4" y="T5"/>
                  </a:cxn>
                  <a:cxn ang="0">
                    <a:pos x="T6" y="T7"/>
                  </a:cxn>
                  <a:cxn ang="0">
                    <a:pos x="T8" y="T9"/>
                  </a:cxn>
                  <a:cxn ang="0">
                    <a:pos x="T10" y="T11"/>
                  </a:cxn>
                  <a:cxn ang="0">
                    <a:pos x="T12" y="T13"/>
                  </a:cxn>
                </a:cxnLst>
                <a:rect l="0" t="0" r="r" b="b"/>
                <a:pathLst>
                  <a:path w="19" h="24">
                    <a:moveTo>
                      <a:pt x="13" y="19"/>
                    </a:moveTo>
                    <a:cubicBezTo>
                      <a:pt x="14" y="12"/>
                      <a:pt x="11" y="8"/>
                      <a:pt x="4" y="5"/>
                    </a:cubicBezTo>
                    <a:cubicBezTo>
                      <a:pt x="2" y="5"/>
                      <a:pt x="0" y="4"/>
                      <a:pt x="1" y="2"/>
                    </a:cubicBezTo>
                    <a:cubicBezTo>
                      <a:pt x="1" y="1"/>
                      <a:pt x="4" y="0"/>
                      <a:pt x="5" y="1"/>
                    </a:cubicBezTo>
                    <a:cubicBezTo>
                      <a:pt x="14" y="3"/>
                      <a:pt x="19" y="10"/>
                      <a:pt x="18" y="19"/>
                    </a:cubicBezTo>
                    <a:cubicBezTo>
                      <a:pt x="18" y="21"/>
                      <a:pt x="18" y="24"/>
                      <a:pt x="15" y="24"/>
                    </a:cubicBezTo>
                    <a:cubicBezTo>
                      <a:pt x="13" y="24"/>
                      <a:pt x="13" y="23"/>
                      <a:pt x="1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55" name="Freeform 27">
              <a:extLst>
                <a:ext uri="{FF2B5EF4-FFF2-40B4-BE49-F238E27FC236}">
                  <a16:creationId xmlns:a16="http://schemas.microsoft.com/office/drawing/2014/main" id="{A18CED41-2133-BB75-6BB3-A1ED9D27780A}"/>
                </a:ext>
              </a:extLst>
            </p:cNvPr>
            <p:cNvSpPr>
              <a:spLocks/>
            </p:cNvSpPr>
            <p:nvPr/>
          </p:nvSpPr>
          <p:spPr bwMode="auto">
            <a:xfrm>
              <a:off x="8343908" y="3352935"/>
              <a:ext cx="108255" cy="124655"/>
            </a:xfrm>
            <a:custGeom>
              <a:avLst/>
              <a:gdLst>
                <a:gd name="T0" fmla="*/ 0 w 139"/>
                <a:gd name="T1" fmla="*/ 77 h 160"/>
                <a:gd name="T2" fmla="*/ 0 w 139"/>
                <a:gd name="T3" fmla="*/ 20 h 160"/>
                <a:gd name="T4" fmla="*/ 18 w 139"/>
                <a:gd name="T5" fmla="*/ 0 h 160"/>
                <a:gd name="T6" fmla="*/ 31 w 139"/>
                <a:gd name="T7" fmla="*/ 3 h 160"/>
                <a:gd name="T8" fmla="*/ 125 w 139"/>
                <a:gd name="T9" fmla="*/ 60 h 160"/>
                <a:gd name="T10" fmla="*/ 131 w 139"/>
                <a:gd name="T11" fmla="*/ 90 h 160"/>
                <a:gd name="T12" fmla="*/ 125 w 139"/>
                <a:gd name="T13" fmla="*/ 95 h 160"/>
                <a:gd name="T14" fmla="*/ 31 w 139"/>
                <a:gd name="T15" fmla="*/ 151 h 160"/>
                <a:gd name="T16" fmla="*/ 0 w 139"/>
                <a:gd name="T17" fmla="*/ 134 h 160"/>
                <a:gd name="T18" fmla="*/ 0 w 139"/>
                <a:gd name="T19" fmla="*/ 7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60">
                  <a:moveTo>
                    <a:pt x="0" y="77"/>
                  </a:moveTo>
                  <a:cubicBezTo>
                    <a:pt x="0" y="58"/>
                    <a:pt x="0" y="39"/>
                    <a:pt x="0" y="20"/>
                  </a:cubicBezTo>
                  <a:cubicBezTo>
                    <a:pt x="1" y="9"/>
                    <a:pt x="8" y="0"/>
                    <a:pt x="18" y="0"/>
                  </a:cubicBezTo>
                  <a:cubicBezTo>
                    <a:pt x="23" y="0"/>
                    <a:pt x="27" y="1"/>
                    <a:pt x="31" y="3"/>
                  </a:cubicBezTo>
                  <a:cubicBezTo>
                    <a:pt x="62" y="22"/>
                    <a:pt x="94" y="41"/>
                    <a:pt x="125" y="60"/>
                  </a:cubicBezTo>
                  <a:cubicBezTo>
                    <a:pt x="137" y="67"/>
                    <a:pt x="139" y="80"/>
                    <a:pt x="131" y="90"/>
                  </a:cubicBezTo>
                  <a:cubicBezTo>
                    <a:pt x="130" y="92"/>
                    <a:pt x="127" y="93"/>
                    <a:pt x="125" y="95"/>
                  </a:cubicBezTo>
                  <a:cubicBezTo>
                    <a:pt x="94" y="114"/>
                    <a:pt x="62" y="133"/>
                    <a:pt x="31" y="151"/>
                  </a:cubicBezTo>
                  <a:cubicBezTo>
                    <a:pt x="16" y="160"/>
                    <a:pt x="1" y="151"/>
                    <a:pt x="0" y="134"/>
                  </a:cubicBezTo>
                  <a:cubicBezTo>
                    <a:pt x="0" y="115"/>
                    <a:pt x="0" y="96"/>
                    <a:pt x="0" y="77"/>
                  </a:cubicBezTo>
                  <a:close/>
                </a:path>
              </a:pathLst>
            </a:custGeom>
            <a:solidFill>
              <a:schemeClr val="accent1"/>
            </a:solidFill>
            <a:ln w="19050">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172417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 TD Based on Best Practices</a:t>
            </a:r>
          </a:p>
        </p:txBody>
      </p:sp>
      <p:sp>
        <p:nvSpPr>
          <p:cNvPr id="4" name="Slide Number Placeholder 3"/>
          <p:cNvSpPr>
            <a:spLocks noGrp="1"/>
          </p:cNvSpPr>
          <p:nvPr>
            <p:ph type="sldNum" sz="quarter" idx="4"/>
          </p:nvPr>
        </p:nvSpPr>
        <p:spPr/>
        <p:txBody>
          <a:bodyPr/>
          <a:lstStyle/>
          <a:p>
            <a:fld id="{F3C1FD0B-2342-48FB-A867-BE1FD0EAA53B}" type="slidenum">
              <a:rPr lang="en-US"/>
              <a:pPr/>
              <a:t>71</a:t>
            </a:fld>
            <a:endParaRPr lang="en-US" dirty="0"/>
          </a:p>
        </p:txBody>
      </p:sp>
      <p:sp>
        <p:nvSpPr>
          <p:cNvPr id="41" name="Text Placeholder 8"/>
          <p:cNvSpPr>
            <a:spLocks noGrp="1"/>
          </p:cNvSpPr>
          <p:nvPr>
            <p:ph type="body" sz="quarter" idx="10"/>
          </p:nvPr>
        </p:nvSpPr>
        <p:spPr/>
        <p:txBody>
          <a:bodyPr/>
          <a:lstStyle/>
          <a:p>
            <a:r>
              <a:rPr lang="en-US" dirty="0"/>
              <a:t>Screening and Treatment Guidelines</a:t>
            </a:r>
          </a:p>
        </p:txBody>
      </p:sp>
      <p:sp>
        <p:nvSpPr>
          <p:cNvPr id="28" name="Content Placeholder 4">
            <a:extLst>
              <a:ext uri="{FF2B5EF4-FFF2-40B4-BE49-F238E27FC236}">
                <a16:creationId xmlns:a16="http://schemas.microsoft.com/office/drawing/2014/main" id="{F86490C7-F838-5E82-E6F4-646799ED29FD}"/>
              </a:ext>
            </a:extLst>
          </p:cNvPr>
          <p:cNvSpPr>
            <a:spLocks noGrp="1"/>
          </p:cNvSpPr>
          <p:nvPr>
            <p:ph idx="1"/>
          </p:nvPr>
        </p:nvSpPr>
        <p:spPr>
          <a:xfrm>
            <a:off x="978596" y="1699418"/>
            <a:ext cx="10573642" cy="636376"/>
          </a:xfrm>
        </p:spPr>
        <p:txBody>
          <a:bodyPr>
            <a:normAutofit/>
          </a:bodyPr>
          <a:lstStyle/>
          <a:p>
            <a:pPr marL="0" indent="0">
              <a:buNone/>
            </a:pPr>
            <a:r>
              <a:rPr lang="en-US" sz="1900" b="1" dirty="0">
                <a:solidFill>
                  <a:schemeClr val="accent1"/>
                </a:solidFill>
              </a:rPr>
              <a:t>APA recommends (1B) </a:t>
            </a:r>
            <a:r>
              <a:rPr lang="en-US" sz="1900" b="1" dirty="0"/>
              <a:t>that patients who have moderate to severe or disabling TD associated with antipsychotic therapy be treated with a reversible inhibitor of the VMAT2</a:t>
            </a:r>
            <a:r>
              <a:rPr lang="en-US" sz="1900" b="1" baseline="30000" dirty="0"/>
              <a:t>1</a:t>
            </a:r>
            <a:r>
              <a:rPr lang="en-US" sz="1900" b="1" dirty="0"/>
              <a:t> </a:t>
            </a:r>
          </a:p>
        </p:txBody>
      </p:sp>
      <p:sp>
        <p:nvSpPr>
          <p:cNvPr id="29" name="TextBox 28">
            <a:extLst>
              <a:ext uri="{FF2B5EF4-FFF2-40B4-BE49-F238E27FC236}">
                <a16:creationId xmlns:a16="http://schemas.microsoft.com/office/drawing/2014/main" id="{0B068C3D-4606-3B81-FDA0-1CA7CFBF715D}"/>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spcAft>
                <a:spcPts val="300"/>
              </a:spcAft>
              <a:defRPr/>
            </a:pPr>
            <a:r>
              <a:rPr lang="en-US" b="1" dirty="0">
                <a:latin typeface="+mn-lt"/>
              </a:rPr>
              <a:t>APA, American Psychiatric Association; VMAT, vesicular monoamine transporter type 2.</a:t>
            </a:r>
          </a:p>
          <a:p>
            <a:pPr marL="0">
              <a:defRPr/>
            </a:pPr>
            <a:r>
              <a:rPr lang="en-US" b="1" dirty="0">
                <a:latin typeface="+mn-lt"/>
                <a:ea typeface="Calibri" panose="020F0502020204030204" pitchFamily="34" charset="0"/>
                <a:cs typeface="Times New Roman" panose="02020603050405020304" pitchFamily="18" charset="0"/>
              </a:rPr>
              <a:t>1. </a:t>
            </a:r>
            <a:r>
              <a:rPr lang="en-US" dirty="0">
                <a:latin typeface="+mn-lt"/>
              </a:rPr>
              <a:t>American Psychiatric Association. </a:t>
            </a:r>
            <a:r>
              <a:rPr lang="en-US" i="1" dirty="0">
                <a:latin typeface="+mn-lt"/>
              </a:rPr>
              <a:t>The American Psychiatric Association Practice Guideline for the Treatment of Patients With Schizophrenia</a:t>
            </a:r>
            <a:r>
              <a:rPr lang="en-US" dirty="0">
                <a:latin typeface="+mn-lt"/>
              </a:rPr>
              <a:t>. American Psychiatric Association; 2021. </a:t>
            </a:r>
            <a:br>
              <a:rPr lang="en-US" dirty="0">
                <a:latin typeface="+mn-lt"/>
              </a:rPr>
            </a:br>
            <a:r>
              <a:rPr lang="en-US" b="1" dirty="0">
                <a:latin typeface="+mn-lt"/>
              </a:rPr>
              <a:t>2.</a:t>
            </a:r>
            <a:r>
              <a:rPr lang="en-US" dirty="0">
                <a:latin typeface="+mn-lt"/>
              </a:rPr>
              <a:t> Benztropine mesylate [package insert]. Lake Forest, IL: Akorn; 2017</a:t>
            </a:r>
            <a:r>
              <a:rPr lang="en-US" dirty="0"/>
              <a:t>.</a:t>
            </a:r>
          </a:p>
        </p:txBody>
      </p:sp>
      <p:grpSp>
        <p:nvGrpSpPr>
          <p:cNvPr id="30" name="Group 29">
            <a:extLst>
              <a:ext uri="{FF2B5EF4-FFF2-40B4-BE49-F238E27FC236}">
                <a16:creationId xmlns:a16="http://schemas.microsoft.com/office/drawing/2014/main" id="{AB8EF9EB-EA83-98AB-79E4-FC71E0D057CB}"/>
              </a:ext>
            </a:extLst>
          </p:cNvPr>
          <p:cNvGrpSpPr/>
          <p:nvPr/>
        </p:nvGrpSpPr>
        <p:grpSpPr>
          <a:xfrm>
            <a:off x="682524" y="2494278"/>
            <a:ext cx="3735488" cy="3186437"/>
            <a:chOff x="682524" y="1701176"/>
            <a:chExt cx="3735488" cy="3186437"/>
          </a:xfrm>
        </p:grpSpPr>
        <p:sp>
          <p:nvSpPr>
            <p:cNvPr id="31" name="TextBox 30">
              <a:extLst>
                <a:ext uri="{FF2B5EF4-FFF2-40B4-BE49-F238E27FC236}">
                  <a16:creationId xmlns:a16="http://schemas.microsoft.com/office/drawing/2014/main" id="{861CFCDF-6F22-C8B6-2F05-CF53A24CC121}"/>
                </a:ext>
              </a:extLst>
            </p:cNvPr>
            <p:cNvSpPr txBox="1"/>
            <p:nvPr/>
          </p:nvSpPr>
          <p:spPr>
            <a:xfrm>
              <a:off x="682524" y="3564174"/>
              <a:ext cx="3735488" cy="1323439"/>
            </a:xfrm>
            <a:prstGeom prst="rect">
              <a:avLst/>
            </a:prstGeom>
            <a:noFill/>
          </p:spPr>
          <p:txBody>
            <a:bodyPr wrap="square" rtlCol="0">
              <a:spAutoFit/>
            </a:bodyPr>
            <a:lstStyle/>
            <a:p>
              <a:pPr marL="63500" lvl="1" algn="ctr"/>
              <a:r>
                <a:rPr lang="en-US" sz="1600" dirty="0"/>
                <a:t>Treatment with a VMAT2 inhibitor can also be considered for patients with mild TD, based on patient preference, associated impairment, or effect on psychosocial functioning</a:t>
              </a:r>
              <a:r>
                <a:rPr lang="en-US" sz="1600" baseline="30000" dirty="0"/>
                <a:t>1</a:t>
              </a:r>
            </a:p>
          </p:txBody>
        </p:sp>
        <p:grpSp>
          <p:nvGrpSpPr>
            <p:cNvPr id="32" name="Group 31">
              <a:extLst>
                <a:ext uri="{FF2B5EF4-FFF2-40B4-BE49-F238E27FC236}">
                  <a16:creationId xmlns:a16="http://schemas.microsoft.com/office/drawing/2014/main" id="{1F1478CD-A24B-A58F-7919-FF8A17D4BF3A}"/>
                </a:ext>
              </a:extLst>
            </p:cNvPr>
            <p:cNvGrpSpPr>
              <a:grpSpLocks noChangeAspect="1"/>
            </p:cNvGrpSpPr>
            <p:nvPr/>
          </p:nvGrpSpPr>
          <p:grpSpPr>
            <a:xfrm>
              <a:off x="1636096" y="1701176"/>
              <a:ext cx="1828344" cy="1833056"/>
              <a:chOff x="-4083050" y="1579563"/>
              <a:chExt cx="3694112" cy="3703638"/>
            </a:xfrm>
            <a:solidFill>
              <a:schemeClr val="accent5"/>
            </a:solidFill>
          </p:grpSpPr>
          <p:sp>
            <p:nvSpPr>
              <p:cNvPr id="34" name="Freeform 5">
                <a:extLst>
                  <a:ext uri="{FF2B5EF4-FFF2-40B4-BE49-F238E27FC236}">
                    <a16:creationId xmlns:a16="http://schemas.microsoft.com/office/drawing/2014/main" id="{1EF81D0B-C172-C62C-D289-5B7959A332A5}"/>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6">
                <a:extLst>
                  <a:ext uri="{FF2B5EF4-FFF2-40B4-BE49-F238E27FC236}">
                    <a16:creationId xmlns:a16="http://schemas.microsoft.com/office/drawing/2014/main" id="{5AB23908-15F5-C7A6-049C-77EAC4FECE91}"/>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7">
                <a:extLst>
                  <a:ext uri="{FF2B5EF4-FFF2-40B4-BE49-F238E27FC236}">
                    <a16:creationId xmlns:a16="http://schemas.microsoft.com/office/drawing/2014/main" id="{CC793BA4-6AF3-8901-804D-B70391EE8981}"/>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8">
                <a:extLst>
                  <a:ext uri="{FF2B5EF4-FFF2-40B4-BE49-F238E27FC236}">
                    <a16:creationId xmlns:a16="http://schemas.microsoft.com/office/drawing/2014/main" id="{EEFA50CE-F744-738C-E24E-7501C6DEF2DC}"/>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9">
                <a:extLst>
                  <a:ext uri="{FF2B5EF4-FFF2-40B4-BE49-F238E27FC236}">
                    <a16:creationId xmlns:a16="http://schemas.microsoft.com/office/drawing/2014/main" id="{6F765928-12E0-E4FC-05EA-BBC36E146340}"/>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0">
                <a:extLst>
                  <a:ext uri="{FF2B5EF4-FFF2-40B4-BE49-F238E27FC236}">
                    <a16:creationId xmlns:a16="http://schemas.microsoft.com/office/drawing/2014/main" id="{05AE9B50-4B8F-74AD-91C2-403558440F49}"/>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1">
                <a:extLst>
                  <a:ext uri="{FF2B5EF4-FFF2-40B4-BE49-F238E27FC236}">
                    <a16:creationId xmlns:a16="http://schemas.microsoft.com/office/drawing/2014/main" id="{395F3A1B-E490-42AE-225D-F27458D34C41}"/>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12">
                <a:extLst>
                  <a:ext uri="{FF2B5EF4-FFF2-40B4-BE49-F238E27FC236}">
                    <a16:creationId xmlns:a16="http://schemas.microsoft.com/office/drawing/2014/main" id="{33D7BA71-596C-7FC9-B645-479AF2B73F5C}"/>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13">
                <a:extLst>
                  <a:ext uri="{FF2B5EF4-FFF2-40B4-BE49-F238E27FC236}">
                    <a16:creationId xmlns:a16="http://schemas.microsoft.com/office/drawing/2014/main" id="{505C3B24-9CC4-D5F7-5312-3F1350DD086E}"/>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14">
                <a:extLst>
                  <a:ext uri="{FF2B5EF4-FFF2-40B4-BE49-F238E27FC236}">
                    <a16:creationId xmlns:a16="http://schemas.microsoft.com/office/drawing/2014/main" id="{0CB9CF82-DFF9-81A7-BD2E-A5F7C6E3B5AF}"/>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15">
                <a:extLst>
                  <a:ext uri="{FF2B5EF4-FFF2-40B4-BE49-F238E27FC236}">
                    <a16:creationId xmlns:a16="http://schemas.microsoft.com/office/drawing/2014/main" id="{2222C991-333C-75A1-9D0B-704CA328DF21}"/>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16">
                <a:extLst>
                  <a:ext uri="{FF2B5EF4-FFF2-40B4-BE49-F238E27FC236}">
                    <a16:creationId xmlns:a16="http://schemas.microsoft.com/office/drawing/2014/main" id="{DF03489F-49DD-530A-6DD4-F1C8B7384A5C}"/>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17">
                <a:extLst>
                  <a:ext uri="{FF2B5EF4-FFF2-40B4-BE49-F238E27FC236}">
                    <a16:creationId xmlns:a16="http://schemas.microsoft.com/office/drawing/2014/main" id="{5735CDD8-16BB-7D10-8010-4EE66AD8D72B}"/>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8">
                <a:extLst>
                  <a:ext uri="{FF2B5EF4-FFF2-40B4-BE49-F238E27FC236}">
                    <a16:creationId xmlns:a16="http://schemas.microsoft.com/office/drawing/2014/main" id="{BB540652-A249-9729-64DE-39C5957A8AFF}"/>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9">
                <a:extLst>
                  <a:ext uri="{FF2B5EF4-FFF2-40B4-BE49-F238E27FC236}">
                    <a16:creationId xmlns:a16="http://schemas.microsoft.com/office/drawing/2014/main" id="{0E38A86E-AEB0-4B05-C3F1-AB158FD6A880}"/>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20">
                <a:extLst>
                  <a:ext uri="{FF2B5EF4-FFF2-40B4-BE49-F238E27FC236}">
                    <a16:creationId xmlns:a16="http://schemas.microsoft.com/office/drawing/2014/main" id="{CE29D9CD-6A40-38C9-44C5-6A8406084EB4}"/>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21">
                <a:extLst>
                  <a:ext uri="{FF2B5EF4-FFF2-40B4-BE49-F238E27FC236}">
                    <a16:creationId xmlns:a16="http://schemas.microsoft.com/office/drawing/2014/main" id="{4AC60605-8543-0457-2EEF-76691CEA1EA7}"/>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22">
                <a:extLst>
                  <a:ext uri="{FF2B5EF4-FFF2-40B4-BE49-F238E27FC236}">
                    <a16:creationId xmlns:a16="http://schemas.microsoft.com/office/drawing/2014/main" id="{1FD6554C-27B6-C093-7E2D-76B4722720ED}"/>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23">
                <a:extLst>
                  <a:ext uri="{FF2B5EF4-FFF2-40B4-BE49-F238E27FC236}">
                    <a16:creationId xmlns:a16="http://schemas.microsoft.com/office/drawing/2014/main" id="{B00A9572-274B-9FBA-BAAD-8DEAAA0552E7}"/>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24">
                <a:extLst>
                  <a:ext uri="{FF2B5EF4-FFF2-40B4-BE49-F238E27FC236}">
                    <a16:creationId xmlns:a16="http://schemas.microsoft.com/office/drawing/2014/main" id="{676DFF84-DC2C-014C-96A6-22F11F8296AB}"/>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25">
                <a:extLst>
                  <a:ext uri="{FF2B5EF4-FFF2-40B4-BE49-F238E27FC236}">
                    <a16:creationId xmlns:a16="http://schemas.microsoft.com/office/drawing/2014/main" id="{570FE2DD-8B4F-482E-5FAB-3B669B4F5638}"/>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26">
                <a:extLst>
                  <a:ext uri="{FF2B5EF4-FFF2-40B4-BE49-F238E27FC236}">
                    <a16:creationId xmlns:a16="http://schemas.microsoft.com/office/drawing/2014/main" id="{93A19AD4-5144-30D7-7ADC-06BD1CC8F7ED}"/>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27">
                <a:extLst>
                  <a:ext uri="{FF2B5EF4-FFF2-40B4-BE49-F238E27FC236}">
                    <a16:creationId xmlns:a16="http://schemas.microsoft.com/office/drawing/2014/main" id="{E0DFA29D-A1F3-5941-6DA3-383B77D19A0F}"/>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28">
                <a:extLst>
                  <a:ext uri="{FF2B5EF4-FFF2-40B4-BE49-F238E27FC236}">
                    <a16:creationId xmlns:a16="http://schemas.microsoft.com/office/drawing/2014/main" id="{F857E6BB-C1D1-1406-F057-DE19EAA741AC}"/>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29">
                <a:extLst>
                  <a:ext uri="{FF2B5EF4-FFF2-40B4-BE49-F238E27FC236}">
                    <a16:creationId xmlns:a16="http://schemas.microsoft.com/office/drawing/2014/main" id="{A1B35D93-4861-10A3-BA82-B10C83E34C14}"/>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30">
                <a:extLst>
                  <a:ext uri="{FF2B5EF4-FFF2-40B4-BE49-F238E27FC236}">
                    <a16:creationId xmlns:a16="http://schemas.microsoft.com/office/drawing/2014/main" id="{D8D70D3D-7E8C-817E-CDD1-B0DB3B0BCBEA}"/>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31">
                <a:extLst>
                  <a:ext uri="{FF2B5EF4-FFF2-40B4-BE49-F238E27FC236}">
                    <a16:creationId xmlns:a16="http://schemas.microsoft.com/office/drawing/2014/main" id="{5E5395F9-1632-FA78-F122-45562E4D4A72}"/>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32">
                <a:extLst>
                  <a:ext uri="{FF2B5EF4-FFF2-40B4-BE49-F238E27FC236}">
                    <a16:creationId xmlns:a16="http://schemas.microsoft.com/office/drawing/2014/main" id="{D3AF1AE9-1D39-072A-A91C-E047F3A88228}"/>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33">
                <a:extLst>
                  <a:ext uri="{FF2B5EF4-FFF2-40B4-BE49-F238E27FC236}">
                    <a16:creationId xmlns:a16="http://schemas.microsoft.com/office/drawing/2014/main" id="{102DBF36-A28C-8ACA-B6B4-91C2A83B331A}"/>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3" name="Freeform 6">
              <a:extLst>
                <a:ext uri="{FF2B5EF4-FFF2-40B4-BE49-F238E27FC236}">
                  <a16:creationId xmlns:a16="http://schemas.microsoft.com/office/drawing/2014/main" id="{47448F21-B254-9FAE-6ED2-016AC80AC4E0}"/>
                </a:ext>
              </a:extLst>
            </p:cNvPr>
            <p:cNvSpPr>
              <a:spLocks noEditPoints="1"/>
            </p:cNvSpPr>
            <p:nvPr/>
          </p:nvSpPr>
          <p:spPr bwMode="auto">
            <a:xfrm>
              <a:off x="2067207" y="2122254"/>
              <a:ext cx="979206" cy="1047520"/>
            </a:xfrm>
            <a:custGeom>
              <a:avLst/>
              <a:gdLst>
                <a:gd name="T0" fmla="*/ 519 w 634"/>
                <a:gd name="T1" fmla="*/ 420 h 677"/>
                <a:gd name="T2" fmla="*/ 422 w 634"/>
                <a:gd name="T3" fmla="*/ 368 h 677"/>
                <a:gd name="T4" fmla="*/ 306 w 634"/>
                <a:gd name="T5" fmla="*/ 420 h 677"/>
                <a:gd name="T6" fmla="*/ 301 w 634"/>
                <a:gd name="T7" fmla="*/ 448 h 677"/>
                <a:gd name="T8" fmla="*/ 286 w 634"/>
                <a:gd name="T9" fmla="*/ 521 h 677"/>
                <a:gd name="T10" fmla="*/ 290 w 634"/>
                <a:gd name="T11" fmla="*/ 527 h 677"/>
                <a:gd name="T12" fmla="*/ 306 w 634"/>
                <a:gd name="T13" fmla="*/ 642 h 677"/>
                <a:gd name="T14" fmla="*/ 192 w 634"/>
                <a:gd name="T15" fmla="*/ 610 h 677"/>
                <a:gd name="T16" fmla="*/ 236 w 634"/>
                <a:gd name="T17" fmla="*/ 525 h 677"/>
                <a:gd name="T18" fmla="*/ 263 w 634"/>
                <a:gd name="T19" fmla="*/ 519 h 677"/>
                <a:gd name="T20" fmla="*/ 269 w 634"/>
                <a:gd name="T21" fmla="*/ 489 h 677"/>
                <a:gd name="T22" fmla="*/ 282 w 634"/>
                <a:gd name="T23" fmla="*/ 417 h 677"/>
                <a:gd name="T24" fmla="*/ 279 w 634"/>
                <a:gd name="T25" fmla="*/ 413 h 677"/>
                <a:gd name="T26" fmla="*/ 225 w 634"/>
                <a:gd name="T27" fmla="*/ 367 h 677"/>
                <a:gd name="T28" fmla="*/ 212 w 634"/>
                <a:gd name="T29" fmla="*/ 342 h 677"/>
                <a:gd name="T30" fmla="*/ 96 w 634"/>
                <a:gd name="T31" fmla="*/ 376 h 677"/>
                <a:gd name="T32" fmla="*/ 95 w 634"/>
                <a:gd name="T33" fmla="*/ 389 h 677"/>
                <a:gd name="T34" fmla="*/ 58 w 634"/>
                <a:gd name="T35" fmla="*/ 426 h 677"/>
                <a:gd name="T36" fmla="*/ 10 w 634"/>
                <a:gd name="T37" fmla="*/ 405 h 677"/>
                <a:gd name="T38" fmla="*/ 12 w 634"/>
                <a:gd name="T39" fmla="*/ 352 h 677"/>
                <a:gd name="T40" fmla="*/ 86 w 634"/>
                <a:gd name="T41" fmla="*/ 351 h 677"/>
                <a:gd name="T42" fmla="*/ 92 w 634"/>
                <a:gd name="T43" fmla="*/ 353 h 677"/>
                <a:gd name="T44" fmla="*/ 204 w 634"/>
                <a:gd name="T45" fmla="*/ 320 h 677"/>
                <a:gd name="T46" fmla="*/ 208 w 634"/>
                <a:gd name="T47" fmla="*/ 319 h 677"/>
                <a:gd name="T48" fmla="*/ 238 w 634"/>
                <a:gd name="T49" fmla="*/ 225 h 677"/>
                <a:gd name="T50" fmla="*/ 164 w 634"/>
                <a:gd name="T51" fmla="*/ 139 h 677"/>
                <a:gd name="T52" fmla="*/ 68 w 634"/>
                <a:gd name="T53" fmla="*/ 107 h 677"/>
                <a:gd name="T54" fmla="*/ 91 w 634"/>
                <a:gd name="T55" fmla="*/ 20 h 677"/>
                <a:gd name="T56" fmla="*/ 181 w 634"/>
                <a:gd name="T57" fmla="*/ 28 h 677"/>
                <a:gd name="T58" fmla="*/ 182 w 634"/>
                <a:gd name="T59" fmla="*/ 124 h 677"/>
                <a:gd name="T60" fmla="*/ 256 w 634"/>
                <a:gd name="T61" fmla="*/ 209 h 677"/>
                <a:gd name="T62" fmla="*/ 383 w 634"/>
                <a:gd name="T63" fmla="*/ 203 h 677"/>
                <a:gd name="T64" fmla="*/ 409 w 634"/>
                <a:gd name="T65" fmla="*/ 172 h 677"/>
                <a:gd name="T66" fmla="*/ 476 w 634"/>
                <a:gd name="T67" fmla="*/ 92 h 677"/>
                <a:gd name="T68" fmla="*/ 477 w 634"/>
                <a:gd name="T69" fmla="*/ 85 h 677"/>
                <a:gd name="T70" fmla="*/ 490 w 634"/>
                <a:gd name="T71" fmla="*/ 29 h 677"/>
                <a:gd name="T72" fmla="*/ 547 w 634"/>
                <a:gd name="T73" fmla="*/ 33 h 677"/>
                <a:gd name="T74" fmla="*/ 558 w 634"/>
                <a:gd name="T75" fmla="*/ 80 h 677"/>
                <a:gd name="T76" fmla="*/ 522 w 634"/>
                <a:gd name="T77" fmla="*/ 108 h 677"/>
                <a:gd name="T78" fmla="*/ 500 w 634"/>
                <a:gd name="T79" fmla="*/ 106 h 677"/>
                <a:gd name="T80" fmla="*/ 495 w 634"/>
                <a:gd name="T81" fmla="*/ 106 h 677"/>
                <a:gd name="T82" fmla="*/ 402 w 634"/>
                <a:gd name="T83" fmla="*/ 217 h 677"/>
                <a:gd name="T84" fmla="*/ 433 w 634"/>
                <a:gd name="T85" fmla="*/ 347 h 677"/>
                <a:gd name="T86" fmla="*/ 436 w 634"/>
                <a:gd name="T87" fmla="*/ 349 h 677"/>
                <a:gd name="T88" fmla="*/ 527 w 634"/>
                <a:gd name="T89" fmla="*/ 398 h 677"/>
                <a:gd name="T90" fmla="*/ 534 w 634"/>
                <a:gd name="T91" fmla="*/ 397 h 677"/>
                <a:gd name="T92" fmla="*/ 599 w 634"/>
                <a:gd name="T93" fmla="*/ 386 h 677"/>
                <a:gd name="T94" fmla="*/ 633 w 634"/>
                <a:gd name="T95" fmla="*/ 443 h 677"/>
                <a:gd name="T96" fmla="*/ 547 w 634"/>
                <a:gd name="T97" fmla="*/ 490 h 677"/>
                <a:gd name="T98" fmla="*/ 519 w 634"/>
                <a:gd name="T99" fmla="*/ 420 h 677"/>
                <a:gd name="T100" fmla="*/ 405 w 634"/>
                <a:gd name="T101" fmla="*/ 309 h 677"/>
                <a:gd name="T102" fmla="*/ 405 w 634"/>
                <a:gd name="T103" fmla="*/ 306 h 677"/>
                <a:gd name="T104" fmla="*/ 395 w 634"/>
                <a:gd name="T105" fmla="*/ 293 h 677"/>
                <a:gd name="T106" fmla="*/ 382 w 634"/>
                <a:gd name="T107" fmla="*/ 305 h 677"/>
                <a:gd name="T108" fmla="*/ 360 w 634"/>
                <a:gd name="T109" fmla="*/ 351 h 677"/>
                <a:gd name="T110" fmla="*/ 358 w 634"/>
                <a:gd name="T111" fmla="*/ 367 h 677"/>
                <a:gd name="T112" fmla="*/ 374 w 634"/>
                <a:gd name="T113" fmla="*/ 368 h 677"/>
                <a:gd name="T114" fmla="*/ 405 w 634"/>
                <a:gd name="T115" fmla="*/ 309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4" h="677">
                  <a:moveTo>
                    <a:pt x="519" y="420"/>
                  </a:moveTo>
                  <a:cubicBezTo>
                    <a:pt x="487" y="403"/>
                    <a:pt x="454" y="386"/>
                    <a:pt x="422" y="368"/>
                  </a:cubicBezTo>
                  <a:cubicBezTo>
                    <a:pt x="393" y="408"/>
                    <a:pt x="355" y="425"/>
                    <a:pt x="306" y="420"/>
                  </a:cubicBezTo>
                  <a:cubicBezTo>
                    <a:pt x="304" y="429"/>
                    <a:pt x="302" y="439"/>
                    <a:pt x="301" y="448"/>
                  </a:cubicBezTo>
                  <a:cubicBezTo>
                    <a:pt x="296" y="472"/>
                    <a:pt x="291" y="497"/>
                    <a:pt x="286" y="521"/>
                  </a:cubicBezTo>
                  <a:cubicBezTo>
                    <a:pt x="286" y="525"/>
                    <a:pt x="287" y="526"/>
                    <a:pt x="290" y="527"/>
                  </a:cubicBezTo>
                  <a:cubicBezTo>
                    <a:pt x="335" y="548"/>
                    <a:pt x="343" y="610"/>
                    <a:pt x="306" y="642"/>
                  </a:cubicBezTo>
                  <a:cubicBezTo>
                    <a:pt x="267" y="677"/>
                    <a:pt x="207" y="660"/>
                    <a:pt x="192" y="610"/>
                  </a:cubicBezTo>
                  <a:cubicBezTo>
                    <a:pt x="182" y="575"/>
                    <a:pt x="202" y="536"/>
                    <a:pt x="236" y="525"/>
                  </a:cubicBezTo>
                  <a:cubicBezTo>
                    <a:pt x="244" y="522"/>
                    <a:pt x="254" y="521"/>
                    <a:pt x="263" y="519"/>
                  </a:cubicBezTo>
                  <a:cubicBezTo>
                    <a:pt x="265" y="510"/>
                    <a:pt x="267" y="499"/>
                    <a:pt x="269" y="489"/>
                  </a:cubicBezTo>
                  <a:cubicBezTo>
                    <a:pt x="273" y="465"/>
                    <a:pt x="278" y="441"/>
                    <a:pt x="282" y="417"/>
                  </a:cubicBezTo>
                  <a:cubicBezTo>
                    <a:pt x="283" y="414"/>
                    <a:pt x="282" y="414"/>
                    <a:pt x="279" y="413"/>
                  </a:cubicBezTo>
                  <a:cubicBezTo>
                    <a:pt x="257" y="403"/>
                    <a:pt x="238" y="388"/>
                    <a:pt x="225" y="367"/>
                  </a:cubicBezTo>
                  <a:cubicBezTo>
                    <a:pt x="220" y="359"/>
                    <a:pt x="216" y="351"/>
                    <a:pt x="212" y="342"/>
                  </a:cubicBezTo>
                  <a:cubicBezTo>
                    <a:pt x="174" y="353"/>
                    <a:pt x="135" y="365"/>
                    <a:pt x="96" y="376"/>
                  </a:cubicBezTo>
                  <a:cubicBezTo>
                    <a:pt x="96" y="381"/>
                    <a:pt x="96" y="385"/>
                    <a:pt x="95" y="389"/>
                  </a:cubicBezTo>
                  <a:cubicBezTo>
                    <a:pt x="91" y="407"/>
                    <a:pt x="77" y="422"/>
                    <a:pt x="58" y="426"/>
                  </a:cubicBezTo>
                  <a:cubicBezTo>
                    <a:pt x="39" y="429"/>
                    <a:pt x="20" y="421"/>
                    <a:pt x="10" y="405"/>
                  </a:cubicBezTo>
                  <a:cubicBezTo>
                    <a:pt x="0" y="389"/>
                    <a:pt x="0" y="368"/>
                    <a:pt x="12" y="352"/>
                  </a:cubicBezTo>
                  <a:cubicBezTo>
                    <a:pt x="30" y="327"/>
                    <a:pt x="66" y="327"/>
                    <a:pt x="86" y="351"/>
                  </a:cubicBezTo>
                  <a:cubicBezTo>
                    <a:pt x="88" y="353"/>
                    <a:pt x="89" y="354"/>
                    <a:pt x="92" y="353"/>
                  </a:cubicBezTo>
                  <a:cubicBezTo>
                    <a:pt x="129" y="342"/>
                    <a:pt x="167" y="331"/>
                    <a:pt x="204" y="320"/>
                  </a:cubicBezTo>
                  <a:cubicBezTo>
                    <a:pt x="205" y="320"/>
                    <a:pt x="206" y="319"/>
                    <a:pt x="208" y="319"/>
                  </a:cubicBezTo>
                  <a:cubicBezTo>
                    <a:pt x="204" y="283"/>
                    <a:pt x="214" y="252"/>
                    <a:pt x="238" y="225"/>
                  </a:cubicBezTo>
                  <a:cubicBezTo>
                    <a:pt x="214" y="196"/>
                    <a:pt x="189" y="168"/>
                    <a:pt x="164" y="139"/>
                  </a:cubicBezTo>
                  <a:cubicBezTo>
                    <a:pt x="122" y="160"/>
                    <a:pt x="81" y="136"/>
                    <a:pt x="68" y="107"/>
                  </a:cubicBezTo>
                  <a:cubicBezTo>
                    <a:pt x="53" y="77"/>
                    <a:pt x="63" y="39"/>
                    <a:pt x="91" y="20"/>
                  </a:cubicBezTo>
                  <a:cubicBezTo>
                    <a:pt x="119" y="0"/>
                    <a:pt x="158" y="4"/>
                    <a:pt x="181" y="28"/>
                  </a:cubicBezTo>
                  <a:cubicBezTo>
                    <a:pt x="205" y="52"/>
                    <a:pt x="210" y="93"/>
                    <a:pt x="182" y="124"/>
                  </a:cubicBezTo>
                  <a:cubicBezTo>
                    <a:pt x="207" y="152"/>
                    <a:pt x="231" y="181"/>
                    <a:pt x="256" y="209"/>
                  </a:cubicBezTo>
                  <a:cubicBezTo>
                    <a:pt x="297" y="182"/>
                    <a:pt x="339" y="180"/>
                    <a:pt x="383" y="203"/>
                  </a:cubicBezTo>
                  <a:cubicBezTo>
                    <a:pt x="391" y="193"/>
                    <a:pt x="400" y="182"/>
                    <a:pt x="409" y="172"/>
                  </a:cubicBezTo>
                  <a:cubicBezTo>
                    <a:pt x="431" y="145"/>
                    <a:pt x="454" y="118"/>
                    <a:pt x="476" y="92"/>
                  </a:cubicBezTo>
                  <a:cubicBezTo>
                    <a:pt x="478" y="89"/>
                    <a:pt x="479" y="88"/>
                    <a:pt x="477" y="85"/>
                  </a:cubicBezTo>
                  <a:cubicBezTo>
                    <a:pt x="467" y="66"/>
                    <a:pt x="472" y="43"/>
                    <a:pt x="490" y="29"/>
                  </a:cubicBezTo>
                  <a:cubicBezTo>
                    <a:pt x="507" y="17"/>
                    <a:pt x="531" y="18"/>
                    <a:pt x="547" y="33"/>
                  </a:cubicBezTo>
                  <a:cubicBezTo>
                    <a:pt x="560" y="46"/>
                    <a:pt x="564" y="62"/>
                    <a:pt x="558" y="80"/>
                  </a:cubicBezTo>
                  <a:cubicBezTo>
                    <a:pt x="552" y="96"/>
                    <a:pt x="540" y="106"/>
                    <a:pt x="522" y="108"/>
                  </a:cubicBezTo>
                  <a:cubicBezTo>
                    <a:pt x="514" y="110"/>
                    <a:pt x="507" y="108"/>
                    <a:pt x="500" y="106"/>
                  </a:cubicBezTo>
                  <a:cubicBezTo>
                    <a:pt x="498" y="105"/>
                    <a:pt x="496" y="105"/>
                    <a:pt x="495" y="106"/>
                  </a:cubicBezTo>
                  <a:cubicBezTo>
                    <a:pt x="464" y="143"/>
                    <a:pt x="433" y="180"/>
                    <a:pt x="402" y="217"/>
                  </a:cubicBezTo>
                  <a:cubicBezTo>
                    <a:pt x="439" y="254"/>
                    <a:pt x="449" y="297"/>
                    <a:pt x="433" y="347"/>
                  </a:cubicBezTo>
                  <a:cubicBezTo>
                    <a:pt x="434" y="348"/>
                    <a:pt x="435" y="348"/>
                    <a:pt x="436" y="349"/>
                  </a:cubicBezTo>
                  <a:cubicBezTo>
                    <a:pt x="466" y="365"/>
                    <a:pt x="497" y="382"/>
                    <a:pt x="527" y="398"/>
                  </a:cubicBezTo>
                  <a:cubicBezTo>
                    <a:pt x="530" y="400"/>
                    <a:pt x="531" y="400"/>
                    <a:pt x="534" y="397"/>
                  </a:cubicBezTo>
                  <a:cubicBezTo>
                    <a:pt x="551" y="380"/>
                    <a:pt x="577" y="376"/>
                    <a:pt x="599" y="386"/>
                  </a:cubicBezTo>
                  <a:cubicBezTo>
                    <a:pt x="621" y="396"/>
                    <a:pt x="634" y="419"/>
                    <a:pt x="633" y="443"/>
                  </a:cubicBezTo>
                  <a:cubicBezTo>
                    <a:pt x="630" y="485"/>
                    <a:pt x="584" y="510"/>
                    <a:pt x="547" y="490"/>
                  </a:cubicBezTo>
                  <a:cubicBezTo>
                    <a:pt x="522" y="476"/>
                    <a:pt x="511" y="450"/>
                    <a:pt x="519" y="420"/>
                  </a:cubicBezTo>
                  <a:close/>
                  <a:moveTo>
                    <a:pt x="405" y="309"/>
                  </a:moveTo>
                  <a:cubicBezTo>
                    <a:pt x="405" y="308"/>
                    <a:pt x="405" y="307"/>
                    <a:pt x="405" y="306"/>
                  </a:cubicBezTo>
                  <a:cubicBezTo>
                    <a:pt x="405" y="299"/>
                    <a:pt x="401" y="293"/>
                    <a:pt x="395" y="293"/>
                  </a:cubicBezTo>
                  <a:cubicBezTo>
                    <a:pt x="388" y="292"/>
                    <a:pt x="382" y="297"/>
                    <a:pt x="382" y="305"/>
                  </a:cubicBezTo>
                  <a:cubicBezTo>
                    <a:pt x="381" y="324"/>
                    <a:pt x="374" y="339"/>
                    <a:pt x="360" y="351"/>
                  </a:cubicBezTo>
                  <a:cubicBezTo>
                    <a:pt x="354" y="355"/>
                    <a:pt x="354" y="362"/>
                    <a:pt x="358" y="367"/>
                  </a:cubicBezTo>
                  <a:cubicBezTo>
                    <a:pt x="362" y="372"/>
                    <a:pt x="369" y="372"/>
                    <a:pt x="374" y="368"/>
                  </a:cubicBezTo>
                  <a:cubicBezTo>
                    <a:pt x="393" y="353"/>
                    <a:pt x="404" y="333"/>
                    <a:pt x="405" y="30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D3935"/>
                </a:solidFill>
                <a:effectLst/>
                <a:uLnTx/>
                <a:uFillTx/>
                <a:latin typeface="Arial" panose="020B0604020202020204"/>
                <a:ea typeface="+mn-ea"/>
                <a:cs typeface="+mn-cs"/>
              </a:endParaRPr>
            </a:p>
          </p:txBody>
        </p:sp>
      </p:grpSp>
      <p:grpSp>
        <p:nvGrpSpPr>
          <p:cNvPr id="82" name="Group 81">
            <a:extLst>
              <a:ext uri="{FF2B5EF4-FFF2-40B4-BE49-F238E27FC236}">
                <a16:creationId xmlns:a16="http://schemas.microsoft.com/office/drawing/2014/main" id="{A772E3A5-CD91-EA55-6FB1-C05DAD82C587}"/>
              </a:ext>
            </a:extLst>
          </p:cNvPr>
          <p:cNvGrpSpPr/>
          <p:nvPr/>
        </p:nvGrpSpPr>
        <p:grpSpPr>
          <a:xfrm>
            <a:off x="8598727" y="2494278"/>
            <a:ext cx="2790532" cy="3186437"/>
            <a:chOff x="8598727" y="1701176"/>
            <a:chExt cx="2790532" cy="3186437"/>
          </a:xfrm>
        </p:grpSpPr>
        <p:sp>
          <p:nvSpPr>
            <p:cNvPr id="83" name="TextBox 82">
              <a:extLst>
                <a:ext uri="{FF2B5EF4-FFF2-40B4-BE49-F238E27FC236}">
                  <a16:creationId xmlns:a16="http://schemas.microsoft.com/office/drawing/2014/main" id="{E39B957A-BD65-A331-97EA-EBF805ACDAC4}"/>
                </a:ext>
              </a:extLst>
            </p:cNvPr>
            <p:cNvSpPr txBox="1"/>
            <p:nvPr/>
          </p:nvSpPr>
          <p:spPr>
            <a:xfrm>
              <a:off x="8598727" y="3564174"/>
              <a:ext cx="2790532" cy="1323439"/>
            </a:xfrm>
            <a:prstGeom prst="rect">
              <a:avLst/>
            </a:prstGeom>
            <a:noFill/>
          </p:spPr>
          <p:txBody>
            <a:bodyPr wrap="square" rtlCol="0">
              <a:spAutoFit/>
            </a:bodyPr>
            <a:lstStyle/>
            <a:p>
              <a:pPr marL="63500" lvl="1" algn="ctr"/>
              <a:r>
                <a:rPr lang="en-US" sz="1600" dirty="0"/>
                <a:t>Anticholinergic medications do not alleviate the symptoms of TD, and in some instances may aggravate them</a:t>
              </a:r>
              <a:r>
                <a:rPr lang="en-US" sz="1600" baseline="30000" dirty="0"/>
                <a:t>2</a:t>
              </a:r>
            </a:p>
          </p:txBody>
        </p:sp>
        <p:grpSp>
          <p:nvGrpSpPr>
            <p:cNvPr id="84" name="Group 83">
              <a:extLst>
                <a:ext uri="{FF2B5EF4-FFF2-40B4-BE49-F238E27FC236}">
                  <a16:creationId xmlns:a16="http://schemas.microsoft.com/office/drawing/2014/main" id="{2CDD3F49-23F8-0814-B32B-AB9AFAA9DEC1}"/>
                </a:ext>
              </a:extLst>
            </p:cNvPr>
            <p:cNvGrpSpPr>
              <a:grpSpLocks noChangeAspect="1"/>
            </p:cNvGrpSpPr>
            <p:nvPr/>
          </p:nvGrpSpPr>
          <p:grpSpPr>
            <a:xfrm>
              <a:off x="9079821" y="1701176"/>
              <a:ext cx="1828344" cy="1833056"/>
              <a:chOff x="-4083050" y="1579563"/>
              <a:chExt cx="3694112" cy="3703638"/>
            </a:xfrm>
            <a:solidFill>
              <a:schemeClr val="accent5"/>
            </a:solidFill>
          </p:grpSpPr>
          <p:sp>
            <p:nvSpPr>
              <p:cNvPr id="91" name="Freeform 5">
                <a:extLst>
                  <a:ext uri="{FF2B5EF4-FFF2-40B4-BE49-F238E27FC236}">
                    <a16:creationId xmlns:a16="http://schemas.microsoft.com/office/drawing/2014/main" id="{DE533B20-84E1-B63C-E31A-7CF3B33EDC32}"/>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6">
                <a:extLst>
                  <a:ext uri="{FF2B5EF4-FFF2-40B4-BE49-F238E27FC236}">
                    <a16:creationId xmlns:a16="http://schemas.microsoft.com/office/drawing/2014/main" id="{10074F31-5F19-0441-B215-A576496DFF2B}"/>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7">
                <a:extLst>
                  <a:ext uri="{FF2B5EF4-FFF2-40B4-BE49-F238E27FC236}">
                    <a16:creationId xmlns:a16="http://schemas.microsoft.com/office/drawing/2014/main" id="{EFEF5347-9CC5-26A8-D0BC-F8FD3961FCEB}"/>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8">
                <a:extLst>
                  <a:ext uri="{FF2B5EF4-FFF2-40B4-BE49-F238E27FC236}">
                    <a16:creationId xmlns:a16="http://schemas.microsoft.com/office/drawing/2014/main" id="{309D47EE-5A08-A592-2838-93A52ED26E31}"/>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9">
                <a:extLst>
                  <a:ext uri="{FF2B5EF4-FFF2-40B4-BE49-F238E27FC236}">
                    <a16:creationId xmlns:a16="http://schemas.microsoft.com/office/drawing/2014/main" id="{F4A07719-071E-1F18-CECB-1494E0149FEA}"/>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0">
                <a:extLst>
                  <a:ext uri="{FF2B5EF4-FFF2-40B4-BE49-F238E27FC236}">
                    <a16:creationId xmlns:a16="http://schemas.microsoft.com/office/drawing/2014/main" id="{4DA88A8D-D618-E379-8D79-7596F9BED5AA}"/>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1">
                <a:extLst>
                  <a:ext uri="{FF2B5EF4-FFF2-40B4-BE49-F238E27FC236}">
                    <a16:creationId xmlns:a16="http://schemas.microsoft.com/office/drawing/2014/main" id="{A7556B42-4BCC-B2FF-DA82-14F48CC3F54E}"/>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2">
                <a:extLst>
                  <a:ext uri="{FF2B5EF4-FFF2-40B4-BE49-F238E27FC236}">
                    <a16:creationId xmlns:a16="http://schemas.microsoft.com/office/drawing/2014/main" id="{8A65EBE9-6713-86B2-0EE6-F508811EB31B}"/>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3">
                <a:extLst>
                  <a:ext uri="{FF2B5EF4-FFF2-40B4-BE49-F238E27FC236}">
                    <a16:creationId xmlns:a16="http://schemas.microsoft.com/office/drawing/2014/main" id="{ED74CFEB-CCED-6BC5-B305-35F0CADB846E}"/>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4">
                <a:extLst>
                  <a:ext uri="{FF2B5EF4-FFF2-40B4-BE49-F238E27FC236}">
                    <a16:creationId xmlns:a16="http://schemas.microsoft.com/office/drawing/2014/main" id="{6146AFD7-8C73-FC6B-3C00-60CF8A1F0766}"/>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15">
                <a:extLst>
                  <a:ext uri="{FF2B5EF4-FFF2-40B4-BE49-F238E27FC236}">
                    <a16:creationId xmlns:a16="http://schemas.microsoft.com/office/drawing/2014/main" id="{A4310F3C-0E68-EAB5-42BA-0F3C01C523E2}"/>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16">
                <a:extLst>
                  <a:ext uri="{FF2B5EF4-FFF2-40B4-BE49-F238E27FC236}">
                    <a16:creationId xmlns:a16="http://schemas.microsoft.com/office/drawing/2014/main" id="{679DEB71-C5E1-B426-8E76-9099875411D8}"/>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17">
                <a:extLst>
                  <a:ext uri="{FF2B5EF4-FFF2-40B4-BE49-F238E27FC236}">
                    <a16:creationId xmlns:a16="http://schemas.microsoft.com/office/drawing/2014/main" id="{8E6F8489-4F8A-140E-240D-4FB4D49D02F0}"/>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18">
                <a:extLst>
                  <a:ext uri="{FF2B5EF4-FFF2-40B4-BE49-F238E27FC236}">
                    <a16:creationId xmlns:a16="http://schemas.microsoft.com/office/drawing/2014/main" id="{F0C511E6-61BC-52BB-7DDC-476736C73F36}"/>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19">
                <a:extLst>
                  <a:ext uri="{FF2B5EF4-FFF2-40B4-BE49-F238E27FC236}">
                    <a16:creationId xmlns:a16="http://schemas.microsoft.com/office/drawing/2014/main" id="{9833C6F6-16B0-E5FF-447F-03D2E5FE2D36}"/>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20">
                <a:extLst>
                  <a:ext uri="{FF2B5EF4-FFF2-40B4-BE49-F238E27FC236}">
                    <a16:creationId xmlns:a16="http://schemas.microsoft.com/office/drawing/2014/main" id="{03113A99-5FBE-41B9-A62C-151571C4A24E}"/>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21">
                <a:extLst>
                  <a:ext uri="{FF2B5EF4-FFF2-40B4-BE49-F238E27FC236}">
                    <a16:creationId xmlns:a16="http://schemas.microsoft.com/office/drawing/2014/main" id="{6C1C32DF-84F3-CF89-70CE-6C219B2E6128}"/>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22">
                <a:extLst>
                  <a:ext uri="{FF2B5EF4-FFF2-40B4-BE49-F238E27FC236}">
                    <a16:creationId xmlns:a16="http://schemas.microsoft.com/office/drawing/2014/main" id="{BA7D3226-47C0-CC80-7EEF-E111092FA3A3}"/>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23">
                <a:extLst>
                  <a:ext uri="{FF2B5EF4-FFF2-40B4-BE49-F238E27FC236}">
                    <a16:creationId xmlns:a16="http://schemas.microsoft.com/office/drawing/2014/main" id="{FEB66B55-03FA-2D6D-857C-AC1FB6E2B440}"/>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24">
                <a:extLst>
                  <a:ext uri="{FF2B5EF4-FFF2-40B4-BE49-F238E27FC236}">
                    <a16:creationId xmlns:a16="http://schemas.microsoft.com/office/drawing/2014/main" id="{0D0D18A3-1D7D-7D30-CA59-A9BE9D7FD98E}"/>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25">
                <a:extLst>
                  <a:ext uri="{FF2B5EF4-FFF2-40B4-BE49-F238E27FC236}">
                    <a16:creationId xmlns:a16="http://schemas.microsoft.com/office/drawing/2014/main" id="{B03FA823-D5DA-32CD-127E-D70B43392716}"/>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26">
                <a:extLst>
                  <a:ext uri="{FF2B5EF4-FFF2-40B4-BE49-F238E27FC236}">
                    <a16:creationId xmlns:a16="http://schemas.microsoft.com/office/drawing/2014/main" id="{881F516E-1D68-6767-6599-7E748F96454A}"/>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27">
                <a:extLst>
                  <a:ext uri="{FF2B5EF4-FFF2-40B4-BE49-F238E27FC236}">
                    <a16:creationId xmlns:a16="http://schemas.microsoft.com/office/drawing/2014/main" id="{FABBB00C-8416-5432-8DED-7261BC541B99}"/>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28">
                <a:extLst>
                  <a:ext uri="{FF2B5EF4-FFF2-40B4-BE49-F238E27FC236}">
                    <a16:creationId xmlns:a16="http://schemas.microsoft.com/office/drawing/2014/main" id="{501F5329-85A1-184F-83F7-0E830F3C2E0F}"/>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29">
                <a:extLst>
                  <a:ext uri="{FF2B5EF4-FFF2-40B4-BE49-F238E27FC236}">
                    <a16:creationId xmlns:a16="http://schemas.microsoft.com/office/drawing/2014/main" id="{C27EF84E-D3C4-E562-6840-98BBAAAB94B1}"/>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30">
                <a:extLst>
                  <a:ext uri="{FF2B5EF4-FFF2-40B4-BE49-F238E27FC236}">
                    <a16:creationId xmlns:a16="http://schemas.microsoft.com/office/drawing/2014/main" id="{41783AB9-9A86-99BC-DF71-74776288424A}"/>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31">
                <a:extLst>
                  <a:ext uri="{FF2B5EF4-FFF2-40B4-BE49-F238E27FC236}">
                    <a16:creationId xmlns:a16="http://schemas.microsoft.com/office/drawing/2014/main" id="{09EE180E-6AB7-570D-38B2-30CF6304855B}"/>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32">
                <a:extLst>
                  <a:ext uri="{FF2B5EF4-FFF2-40B4-BE49-F238E27FC236}">
                    <a16:creationId xmlns:a16="http://schemas.microsoft.com/office/drawing/2014/main" id="{B281E89B-EEAB-94B9-8C64-A7A32B0F2D0E}"/>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33">
                <a:extLst>
                  <a:ext uri="{FF2B5EF4-FFF2-40B4-BE49-F238E27FC236}">
                    <a16:creationId xmlns:a16="http://schemas.microsoft.com/office/drawing/2014/main" id="{02772604-B02A-BC93-22B2-EB9CDE4B48E2}"/>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5" name="Group 84">
              <a:extLst>
                <a:ext uri="{FF2B5EF4-FFF2-40B4-BE49-F238E27FC236}">
                  <a16:creationId xmlns:a16="http://schemas.microsoft.com/office/drawing/2014/main" id="{20882E51-210E-3E7C-361E-156C350DFCC3}"/>
                </a:ext>
              </a:extLst>
            </p:cNvPr>
            <p:cNvGrpSpPr/>
            <p:nvPr/>
          </p:nvGrpSpPr>
          <p:grpSpPr>
            <a:xfrm>
              <a:off x="9523412" y="2064190"/>
              <a:ext cx="874702" cy="1061970"/>
              <a:chOff x="5076768" y="1965590"/>
              <a:chExt cx="1382398" cy="1678360"/>
            </a:xfrm>
            <a:solidFill>
              <a:schemeClr val="bg1"/>
            </a:solidFill>
          </p:grpSpPr>
          <p:sp>
            <p:nvSpPr>
              <p:cNvPr id="89" name="Rounded Rectangle 52">
                <a:extLst>
                  <a:ext uri="{FF2B5EF4-FFF2-40B4-BE49-F238E27FC236}">
                    <a16:creationId xmlns:a16="http://schemas.microsoft.com/office/drawing/2014/main" id="{9762980B-FBD1-06AB-3E9C-17BE3603A7AE}"/>
                  </a:ext>
                </a:extLst>
              </p:cNvPr>
              <p:cNvSpPr/>
              <p:nvPr/>
            </p:nvSpPr>
            <p:spPr bwMode="auto">
              <a:xfrm>
                <a:off x="5507477" y="2684834"/>
                <a:ext cx="309664" cy="622570"/>
              </a:xfrm>
              <a:prstGeom prst="roundRect">
                <a:avLst>
                  <a:gd name="adj" fmla="val 50000"/>
                </a:avLst>
              </a:prstGeom>
              <a:solidFill>
                <a:schemeClr val="accent1"/>
              </a:solidFill>
              <a:ln w="22225" cap="flat">
                <a:solidFill>
                  <a:schemeClr val="accent1"/>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US" sz="1400" dirty="0"/>
              </a:p>
            </p:txBody>
          </p:sp>
          <p:sp>
            <p:nvSpPr>
              <p:cNvPr id="90" name="Freeform 9">
                <a:extLst>
                  <a:ext uri="{FF2B5EF4-FFF2-40B4-BE49-F238E27FC236}">
                    <a16:creationId xmlns:a16="http://schemas.microsoft.com/office/drawing/2014/main" id="{069C46B1-3869-A98E-D8DB-A5C99293E401}"/>
                  </a:ext>
                </a:extLst>
              </p:cNvPr>
              <p:cNvSpPr>
                <a:spLocks noEditPoints="1"/>
              </p:cNvSpPr>
              <p:nvPr/>
            </p:nvSpPr>
            <p:spPr bwMode="auto">
              <a:xfrm>
                <a:off x="5076768" y="1965590"/>
                <a:ext cx="1382398" cy="1678360"/>
              </a:xfrm>
              <a:custGeom>
                <a:avLst/>
                <a:gdLst>
                  <a:gd name="T0" fmla="*/ 640 w 646"/>
                  <a:gd name="T1" fmla="*/ 783 h 783"/>
                  <a:gd name="T2" fmla="*/ 285 w 646"/>
                  <a:gd name="T3" fmla="*/ 778 h 783"/>
                  <a:gd name="T4" fmla="*/ 2 w 646"/>
                  <a:gd name="T5" fmla="*/ 255 h 783"/>
                  <a:gd name="T6" fmla="*/ 57 w 646"/>
                  <a:gd name="T7" fmla="*/ 236 h 783"/>
                  <a:gd name="T8" fmla="*/ 135 w 646"/>
                  <a:gd name="T9" fmla="*/ 371 h 783"/>
                  <a:gd name="T10" fmla="*/ 160 w 646"/>
                  <a:gd name="T11" fmla="*/ 373 h 783"/>
                  <a:gd name="T12" fmla="*/ 97 w 646"/>
                  <a:gd name="T13" fmla="*/ 248 h 783"/>
                  <a:gd name="T14" fmla="*/ 49 w 646"/>
                  <a:gd name="T15" fmla="*/ 140 h 783"/>
                  <a:gd name="T16" fmla="*/ 110 w 646"/>
                  <a:gd name="T17" fmla="*/ 131 h 783"/>
                  <a:gd name="T18" fmla="*/ 218 w 646"/>
                  <a:gd name="T19" fmla="*/ 324 h 783"/>
                  <a:gd name="T20" fmla="*/ 242 w 646"/>
                  <a:gd name="T21" fmla="*/ 312 h 783"/>
                  <a:gd name="T22" fmla="*/ 103 w 646"/>
                  <a:gd name="T23" fmla="*/ 64 h 783"/>
                  <a:gd name="T24" fmla="*/ 152 w 646"/>
                  <a:gd name="T25" fmla="*/ 16 h 783"/>
                  <a:gd name="T26" fmla="*/ 301 w 646"/>
                  <a:gd name="T27" fmla="*/ 277 h 783"/>
                  <a:gd name="T28" fmla="*/ 322 w 646"/>
                  <a:gd name="T29" fmla="*/ 283 h 783"/>
                  <a:gd name="T30" fmla="*/ 324 w 646"/>
                  <a:gd name="T31" fmla="*/ 265 h 783"/>
                  <a:gd name="T32" fmla="*/ 208 w 646"/>
                  <a:gd name="T33" fmla="*/ 48 h 783"/>
                  <a:gd name="T34" fmla="*/ 271 w 646"/>
                  <a:gd name="T35" fmla="*/ 28 h 783"/>
                  <a:gd name="T36" fmla="*/ 446 w 646"/>
                  <a:gd name="T37" fmla="*/ 341 h 783"/>
                  <a:gd name="T38" fmla="*/ 421 w 646"/>
                  <a:gd name="T39" fmla="*/ 375 h 783"/>
                  <a:gd name="T40" fmla="*/ 359 w 646"/>
                  <a:gd name="T41" fmla="*/ 514 h 783"/>
                  <a:gd name="T42" fmla="*/ 383 w 646"/>
                  <a:gd name="T43" fmla="*/ 516 h 783"/>
                  <a:gd name="T44" fmla="*/ 441 w 646"/>
                  <a:gd name="T45" fmla="*/ 390 h 783"/>
                  <a:gd name="T46" fmla="*/ 480 w 646"/>
                  <a:gd name="T47" fmla="*/ 311 h 783"/>
                  <a:gd name="T48" fmla="*/ 491 w 646"/>
                  <a:gd name="T49" fmla="*/ 173 h 783"/>
                  <a:gd name="T50" fmla="*/ 552 w 646"/>
                  <a:gd name="T51" fmla="*/ 207 h 783"/>
                  <a:gd name="T52" fmla="*/ 575 w 646"/>
                  <a:gd name="T53" fmla="*/ 430 h 783"/>
                  <a:gd name="T54" fmla="*/ 536 w 646"/>
                  <a:gd name="T55" fmla="*/ 579 h 783"/>
                  <a:gd name="T56" fmla="*/ 644 w 646"/>
                  <a:gd name="T57" fmla="*/ 779 h 783"/>
                  <a:gd name="T58" fmla="*/ 326 w 646"/>
                  <a:gd name="T59" fmla="*/ 420 h 783"/>
                  <a:gd name="T60" fmla="*/ 275 w 646"/>
                  <a:gd name="T61" fmla="*/ 460 h 783"/>
                  <a:gd name="T62" fmla="*/ 326 w 646"/>
                  <a:gd name="T63" fmla="*/ 403 h 783"/>
                  <a:gd name="T64" fmla="*/ 233 w 646"/>
                  <a:gd name="T65" fmla="*/ 401 h 783"/>
                  <a:gd name="T66" fmla="*/ 244 w 646"/>
                  <a:gd name="T67" fmla="*/ 557 h 783"/>
                  <a:gd name="T68" fmla="*/ 305 w 646"/>
                  <a:gd name="T69" fmla="*/ 526 h 783"/>
                  <a:gd name="T70" fmla="*/ 287 w 646"/>
                  <a:gd name="T71" fmla="*/ 480 h 783"/>
                  <a:gd name="T72" fmla="*/ 244 w 646"/>
                  <a:gd name="T73" fmla="*/ 557 h 783"/>
                  <a:gd name="T74" fmla="*/ 244 w 646"/>
                  <a:gd name="T75" fmla="*/ 467 h 783"/>
                  <a:gd name="T76" fmla="*/ 210 w 646"/>
                  <a:gd name="T77" fmla="*/ 506 h 783"/>
                  <a:gd name="T78" fmla="*/ 268 w 646"/>
                  <a:gd name="T79" fmla="*/ 478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6" h="783">
                    <a:moveTo>
                      <a:pt x="646" y="783"/>
                    </a:moveTo>
                    <a:cubicBezTo>
                      <a:pt x="643" y="783"/>
                      <a:pt x="642" y="783"/>
                      <a:pt x="640" y="783"/>
                    </a:cubicBezTo>
                    <a:cubicBezTo>
                      <a:pt x="524" y="783"/>
                      <a:pt x="409" y="783"/>
                      <a:pt x="293" y="783"/>
                    </a:cubicBezTo>
                    <a:cubicBezTo>
                      <a:pt x="289" y="783"/>
                      <a:pt x="287" y="781"/>
                      <a:pt x="285" y="778"/>
                    </a:cubicBezTo>
                    <a:cubicBezTo>
                      <a:pt x="193" y="613"/>
                      <a:pt x="101" y="449"/>
                      <a:pt x="9" y="284"/>
                    </a:cubicBezTo>
                    <a:cubicBezTo>
                      <a:pt x="4" y="275"/>
                      <a:pt x="0" y="265"/>
                      <a:pt x="2" y="255"/>
                    </a:cubicBezTo>
                    <a:cubicBezTo>
                      <a:pt x="5" y="242"/>
                      <a:pt x="12" y="233"/>
                      <a:pt x="24" y="229"/>
                    </a:cubicBezTo>
                    <a:cubicBezTo>
                      <a:pt x="36" y="225"/>
                      <a:pt x="48" y="227"/>
                      <a:pt x="57" y="236"/>
                    </a:cubicBezTo>
                    <a:cubicBezTo>
                      <a:pt x="62" y="241"/>
                      <a:pt x="66" y="246"/>
                      <a:pt x="69" y="252"/>
                    </a:cubicBezTo>
                    <a:cubicBezTo>
                      <a:pt x="91" y="292"/>
                      <a:pt x="113" y="331"/>
                      <a:pt x="135" y="371"/>
                    </a:cubicBezTo>
                    <a:cubicBezTo>
                      <a:pt x="138" y="375"/>
                      <a:pt x="140" y="378"/>
                      <a:pt x="145" y="379"/>
                    </a:cubicBezTo>
                    <a:cubicBezTo>
                      <a:pt x="151" y="380"/>
                      <a:pt x="156" y="378"/>
                      <a:pt x="160" y="373"/>
                    </a:cubicBezTo>
                    <a:cubicBezTo>
                      <a:pt x="163" y="369"/>
                      <a:pt x="162" y="364"/>
                      <a:pt x="159" y="360"/>
                    </a:cubicBezTo>
                    <a:cubicBezTo>
                      <a:pt x="139" y="323"/>
                      <a:pt x="118" y="286"/>
                      <a:pt x="97" y="248"/>
                    </a:cubicBezTo>
                    <a:cubicBezTo>
                      <a:pt x="83" y="223"/>
                      <a:pt x="69" y="198"/>
                      <a:pt x="55" y="173"/>
                    </a:cubicBezTo>
                    <a:cubicBezTo>
                      <a:pt x="49" y="162"/>
                      <a:pt x="46" y="151"/>
                      <a:pt x="49" y="140"/>
                    </a:cubicBezTo>
                    <a:cubicBezTo>
                      <a:pt x="54" y="126"/>
                      <a:pt x="64" y="118"/>
                      <a:pt x="77" y="116"/>
                    </a:cubicBezTo>
                    <a:cubicBezTo>
                      <a:pt x="91" y="114"/>
                      <a:pt x="102" y="120"/>
                      <a:pt x="110" y="131"/>
                    </a:cubicBezTo>
                    <a:cubicBezTo>
                      <a:pt x="119" y="146"/>
                      <a:pt x="128" y="162"/>
                      <a:pt x="137" y="178"/>
                    </a:cubicBezTo>
                    <a:cubicBezTo>
                      <a:pt x="164" y="226"/>
                      <a:pt x="191" y="275"/>
                      <a:pt x="218" y="324"/>
                    </a:cubicBezTo>
                    <a:cubicBezTo>
                      <a:pt x="223" y="333"/>
                      <a:pt x="230" y="335"/>
                      <a:pt x="238" y="330"/>
                    </a:cubicBezTo>
                    <a:cubicBezTo>
                      <a:pt x="244" y="326"/>
                      <a:pt x="246" y="320"/>
                      <a:pt x="242" y="312"/>
                    </a:cubicBezTo>
                    <a:cubicBezTo>
                      <a:pt x="232" y="294"/>
                      <a:pt x="221" y="275"/>
                      <a:pt x="210" y="256"/>
                    </a:cubicBezTo>
                    <a:cubicBezTo>
                      <a:pt x="175" y="192"/>
                      <a:pt x="139" y="128"/>
                      <a:pt x="103" y="64"/>
                    </a:cubicBezTo>
                    <a:cubicBezTo>
                      <a:pt x="97" y="53"/>
                      <a:pt x="93" y="41"/>
                      <a:pt x="98" y="28"/>
                    </a:cubicBezTo>
                    <a:cubicBezTo>
                      <a:pt x="107" y="6"/>
                      <a:pt x="136" y="0"/>
                      <a:pt x="152" y="16"/>
                    </a:cubicBezTo>
                    <a:cubicBezTo>
                      <a:pt x="156" y="20"/>
                      <a:pt x="160" y="25"/>
                      <a:pt x="163" y="30"/>
                    </a:cubicBezTo>
                    <a:cubicBezTo>
                      <a:pt x="209" y="112"/>
                      <a:pt x="255" y="195"/>
                      <a:pt x="301" y="277"/>
                    </a:cubicBezTo>
                    <a:cubicBezTo>
                      <a:pt x="303" y="280"/>
                      <a:pt x="305" y="283"/>
                      <a:pt x="308" y="285"/>
                    </a:cubicBezTo>
                    <a:cubicBezTo>
                      <a:pt x="311" y="288"/>
                      <a:pt x="318" y="287"/>
                      <a:pt x="322" y="283"/>
                    </a:cubicBezTo>
                    <a:cubicBezTo>
                      <a:pt x="327" y="279"/>
                      <a:pt x="328" y="275"/>
                      <a:pt x="326" y="269"/>
                    </a:cubicBezTo>
                    <a:cubicBezTo>
                      <a:pt x="326" y="268"/>
                      <a:pt x="325" y="266"/>
                      <a:pt x="324" y="265"/>
                    </a:cubicBezTo>
                    <a:cubicBezTo>
                      <a:pt x="288" y="200"/>
                      <a:pt x="252" y="135"/>
                      <a:pt x="216" y="71"/>
                    </a:cubicBezTo>
                    <a:cubicBezTo>
                      <a:pt x="212" y="64"/>
                      <a:pt x="208" y="57"/>
                      <a:pt x="208" y="48"/>
                    </a:cubicBezTo>
                    <a:cubicBezTo>
                      <a:pt x="208" y="34"/>
                      <a:pt x="218" y="20"/>
                      <a:pt x="233" y="16"/>
                    </a:cubicBezTo>
                    <a:cubicBezTo>
                      <a:pt x="248" y="11"/>
                      <a:pt x="263" y="15"/>
                      <a:pt x="271" y="28"/>
                    </a:cubicBezTo>
                    <a:cubicBezTo>
                      <a:pt x="283" y="49"/>
                      <a:pt x="294" y="70"/>
                      <a:pt x="306" y="90"/>
                    </a:cubicBezTo>
                    <a:cubicBezTo>
                      <a:pt x="353" y="174"/>
                      <a:pt x="399" y="258"/>
                      <a:pt x="446" y="341"/>
                    </a:cubicBezTo>
                    <a:cubicBezTo>
                      <a:pt x="449" y="345"/>
                      <a:pt x="448" y="347"/>
                      <a:pt x="446" y="351"/>
                    </a:cubicBezTo>
                    <a:cubicBezTo>
                      <a:pt x="440" y="361"/>
                      <a:pt x="431" y="368"/>
                      <a:pt x="421" y="375"/>
                    </a:cubicBezTo>
                    <a:cubicBezTo>
                      <a:pt x="386" y="401"/>
                      <a:pt x="370" y="438"/>
                      <a:pt x="363" y="480"/>
                    </a:cubicBezTo>
                    <a:cubicBezTo>
                      <a:pt x="361" y="491"/>
                      <a:pt x="360" y="502"/>
                      <a:pt x="359" y="514"/>
                    </a:cubicBezTo>
                    <a:cubicBezTo>
                      <a:pt x="358" y="522"/>
                      <a:pt x="363" y="528"/>
                      <a:pt x="370" y="529"/>
                    </a:cubicBezTo>
                    <a:cubicBezTo>
                      <a:pt x="377" y="529"/>
                      <a:pt x="382" y="524"/>
                      <a:pt x="383" y="516"/>
                    </a:cubicBezTo>
                    <a:cubicBezTo>
                      <a:pt x="385" y="501"/>
                      <a:pt x="387" y="485"/>
                      <a:pt x="390" y="470"/>
                    </a:cubicBezTo>
                    <a:cubicBezTo>
                      <a:pt x="397" y="437"/>
                      <a:pt x="414" y="411"/>
                      <a:pt x="441" y="390"/>
                    </a:cubicBezTo>
                    <a:cubicBezTo>
                      <a:pt x="453" y="381"/>
                      <a:pt x="464" y="371"/>
                      <a:pt x="471" y="357"/>
                    </a:cubicBezTo>
                    <a:cubicBezTo>
                      <a:pt x="477" y="342"/>
                      <a:pt x="480" y="327"/>
                      <a:pt x="480" y="311"/>
                    </a:cubicBezTo>
                    <a:cubicBezTo>
                      <a:pt x="480" y="276"/>
                      <a:pt x="480" y="242"/>
                      <a:pt x="480" y="207"/>
                    </a:cubicBezTo>
                    <a:cubicBezTo>
                      <a:pt x="480" y="195"/>
                      <a:pt x="483" y="183"/>
                      <a:pt x="491" y="173"/>
                    </a:cubicBezTo>
                    <a:cubicBezTo>
                      <a:pt x="506" y="156"/>
                      <a:pt x="531" y="159"/>
                      <a:pt x="543" y="177"/>
                    </a:cubicBezTo>
                    <a:cubicBezTo>
                      <a:pt x="549" y="186"/>
                      <a:pt x="550" y="197"/>
                      <a:pt x="552" y="207"/>
                    </a:cubicBezTo>
                    <a:cubicBezTo>
                      <a:pt x="558" y="262"/>
                      <a:pt x="565" y="316"/>
                      <a:pt x="572" y="371"/>
                    </a:cubicBezTo>
                    <a:cubicBezTo>
                      <a:pt x="574" y="390"/>
                      <a:pt x="577" y="410"/>
                      <a:pt x="575" y="430"/>
                    </a:cubicBezTo>
                    <a:cubicBezTo>
                      <a:pt x="573" y="453"/>
                      <a:pt x="568" y="476"/>
                      <a:pt x="562" y="498"/>
                    </a:cubicBezTo>
                    <a:cubicBezTo>
                      <a:pt x="554" y="525"/>
                      <a:pt x="544" y="552"/>
                      <a:pt x="536" y="579"/>
                    </a:cubicBezTo>
                    <a:cubicBezTo>
                      <a:pt x="534" y="582"/>
                      <a:pt x="535" y="584"/>
                      <a:pt x="536" y="587"/>
                    </a:cubicBezTo>
                    <a:cubicBezTo>
                      <a:pt x="572" y="651"/>
                      <a:pt x="608" y="715"/>
                      <a:pt x="644" y="779"/>
                    </a:cubicBezTo>
                    <a:cubicBezTo>
                      <a:pt x="645" y="780"/>
                      <a:pt x="645" y="781"/>
                      <a:pt x="646" y="783"/>
                    </a:cubicBezTo>
                    <a:close/>
                    <a:moveTo>
                      <a:pt x="326" y="420"/>
                    </a:moveTo>
                    <a:cubicBezTo>
                      <a:pt x="295" y="420"/>
                      <a:pt x="263" y="419"/>
                      <a:pt x="232" y="419"/>
                    </a:cubicBezTo>
                    <a:cubicBezTo>
                      <a:pt x="233" y="440"/>
                      <a:pt x="253" y="459"/>
                      <a:pt x="275" y="460"/>
                    </a:cubicBezTo>
                    <a:cubicBezTo>
                      <a:pt x="301" y="462"/>
                      <a:pt x="323" y="445"/>
                      <a:pt x="326" y="420"/>
                    </a:cubicBezTo>
                    <a:close/>
                    <a:moveTo>
                      <a:pt x="326" y="403"/>
                    </a:moveTo>
                    <a:cubicBezTo>
                      <a:pt x="324" y="381"/>
                      <a:pt x="301" y="362"/>
                      <a:pt x="278" y="363"/>
                    </a:cubicBezTo>
                    <a:cubicBezTo>
                      <a:pt x="251" y="364"/>
                      <a:pt x="234" y="386"/>
                      <a:pt x="233" y="401"/>
                    </a:cubicBezTo>
                    <a:cubicBezTo>
                      <a:pt x="264" y="402"/>
                      <a:pt x="295" y="402"/>
                      <a:pt x="326" y="403"/>
                    </a:cubicBezTo>
                    <a:close/>
                    <a:moveTo>
                      <a:pt x="244" y="557"/>
                    </a:moveTo>
                    <a:cubicBezTo>
                      <a:pt x="252" y="560"/>
                      <a:pt x="260" y="561"/>
                      <a:pt x="270" y="558"/>
                    </a:cubicBezTo>
                    <a:cubicBezTo>
                      <a:pt x="287" y="554"/>
                      <a:pt x="299" y="543"/>
                      <a:pt x="305" y="526"/>
                    </a:cubicBezTo>
                    <a:cubicBezTo>
                      <a:pt x="310" y="509"/>
                      <a:pt x="307" y="493"/>
                      <a:pt x="295" y="479"/>
                    </a:cubicBezTo>
                    <a:cubicBezTo>
                      <a:pt x="292" y="475"/>
                      <a:pt x="290" y="476"/>
                      <a:pt x="287" y="480"/>
                    </a:cubicBezTo>
                    <a:cubicBezTo>
                      <a:pt x="278" y="496"/>
                      <a:pt x="270" y="511"/>
                      <a:pt x="261" y="527"/>
                    </a:cubicBezTo>
                    <a:cubicBezTo>
                      <a:pt x="256" y="537"/>
                      <a:pt x="250" y="547"/>
                      <a:pt x="244" y="557"/>
                    </a:cubicBezTo>
                    <a:close/>
                    <a:moveTo>
                      <a:pt x="268" y="478"/>
                    </a:moveTo>
                    <a:cubicBezTo>
                      <a:pt x="260" y="474"/>
                      <a:pt x="252" y="471"/>
                      <a:pt x="244" y="467"/>
                    </a:cubicBezTo>
                    <a:cubicBezTo>
                      <a:pt x="242" y="467"/>
                      <a:pt x="240" y="466"/>
                      <a:pt x="239" y="467"/>
                    </a:cubicBezTo>
                    <a:cubicBezTo>
                      <a:pt x="223" y="475"/>
                      <a:pt x="213" y="488"/>
                      <a:pt x="210" y="506"/>
                    </a:cubicBezTo>
                    <a:cubicBezTo>
                      <a:pt x="209" y="523"/>
                      <a:pt x="215" y="538"/>
                      <a:pt x="229" y="549"/>
                    </a:cubicBezTo>
                    <a:cubicBezTo>
                      <a:pt x="242" y="525"/>
                      <a:pt x="255" y="501"/>
                      <a:pt x="268" y="478"/>
                    </a:cubicBezTo>
                    <a:close/>
                  </a:path>
                </a:pathLst>
              </a:custGeom>
              <a:solidFill>
                <a:schemeClr val="accent2"/>
              </a:solidFill>
              <a:ln w="22225">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D3935"/>
                  </a:solidFill>
                  <a:effectLst/>
                  <a:uLnTx/>
                  <a:uFillTx/>
                  <a:latin typeface="Arial" panose="020B0604020202020204"/>
                  <a:ea typeface="+mn-ea"/>
                  <a:cs typeface="+mn-cs"/>
                </a:endParaRPr>
              </a:p>
            </p:txBody>
          </p:sp>
        </p:grpSp>
        <p:grpSp>
          <p:nvGrpSpPr>
            <p:cNvPr id="86" name="Group 85">
              <a:extLst>
                <a:ext uri="{FF2B5EF4-FFF2-40B4-BE49-F238E27FC236}">
                  <a16:creationId xmlns:a16="http://schemas.microsoft.com/office/drawing/2014/main" id="{0F3324FE-7307-BA2B-4B0D-8B5028804860}"/>
                </a:ext>
              </a:extLst>
            </p:cNvPr>
            <p:cNvGrpSpPr/>
            <p:nvPr/>
          </p:nvGrpSpPr>
          <p:grpSpPr>
            <a:xfrm>
              <a:off x="9542383" y="2293309"/>
              <a:ext cx="715192" cy="602987"/>
              <a:chOff x="11217275" y="2999480"/>
              <a:chExt cx="991640" cy="836064"/>
            </a:xfrm>
          </p:grpSpPr>
          <p:sp>
            <p:nvSpPr>
              <p:cNvPr id="87" name="Rounded Rectangle 5">
                <a:extLst>
                  <a:ext uri="{FF2B5EF4-FFF2-40B4-BE49-F238E27FC236}">
                    <a16:creationId xmlns:a16="http://schemas.microsoft.com/office/drawing/2014/main" id="{F118DB35-6B92-5437-24C5-72D4FAFBF74C}"/>
                  </a:ext>
                </a:extLst>
              </p:cNvPr>
              <p:cNvSpPr/>
              <p:nvPr/>
            </p:nvSpPr>
            <p:spPr bwMode="auto">
              <a:xfrm>
                <a:off x="11578237" y="3164167"/>
                <a:ext cx="270753" cy="622570"/>
              </a:xfrm>
              <a:prstGeom prst="roundRect">
                <a:avLst>
                  <a:gd name="adj" fmla="val 50000"/>
                </a:avLst>
              </a:prstGeom>
              <a:solidFill>
                <a:schemeClr val="accent5"/>
              </a:solidFill>
              <a:ln w="6350" cap="flat">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US" sz="1400" dirty="0"/>
              </a:p>
            </p:txBody>
          </p:sp>
          <p:sp>
            <p:nvSpPr>
              <p:cNvPr id="88" name="Freeform 18">
                <a:extLst>
                  <a:ext uri="{FF2B5EF4-FFF2-40B4-BE49-F238E27FC236}">
                    <a16:creationId xmlns:a16="http://schemas.microsoft.com/office/drawing/2014/main" id="{41A542B5-5018-1111-4D04-04F7C06E3225}"/>
                  </a:ext>
                </a:extLst>
              </p:cNvPr>
              <p:cNvSpPr>
                <a:spLocks noEditPoints="1"/>
              </p:cNvSpPr>
              <p:nvPr/>
            </p:nvSpPr>
            <p:spPr bwMode="auto">
              <a:xfrm>
                <a:off x="11217275" y="2999480"/>
                <a:ext cx="991640" cy="836064"/>
              </a:xfrm>
              <a:custGeom>
                <a:avLst/>
                <a:gdLst>
                  <a:gd name="T0" fmla="*/ 166 w 340"/>
                  <a:gd name="T1" fmla="*/ 286 h 286"/>
                  <a:gd name="T2" fmla="*/ 51 w 340"/>
                  <a:gd name="T3" fmla="*/ 286 h 286"/>
                  <a:gd name="T4" fmla="*/ 20 w 340"/>
                  <a:gd name="T5" fmla="*/ 276 h 286"/>
                  <a:gd name="T6" fmla="*/ 10 w 340"/>
                  <a:gd name="T7" fmla="*/ 225 h 286"/>
                  <a:gd name="T8" fmla="*/ 41 w 340"/>
                  <a:gd name="T9" fmla="*/ 173 h 286"/>
                  <a:gd name="T10" fmla="*/ 130 w 340"/>
                  <a:gd name="T11" fmla="*/ 24 h 286"/>
                  <a:gd name="T12" fmla="*/ 176 w 340"/>
                  <a:gd name="T13" fmla="*/ 3 h 286"/>
                  <a:gd name="T14" fmla="*/ 204 w 340"/>
                  <a:gd name="T15" fmla="*/ 24 h 286"/>
                  <a:gd name="T16" fmla="*/ 322 w 340"/>
                  <a:gd name="T17" fmla="*/ 221 h 286"/>
                  <a:gd name="T18" fmla="*/ 284 w 340"/>
                  <a:gd name="T19" fmla="*/ 286 h 286"/>
                  <a:gd name="T20" fmla="*/ 166 w 340"/>
                  <a:gd name="T21" fmla="*/ 286 h 286"/>
                  <a:gd name="T22" fmla="*/ 145 w 340"/>
                  <a:gd name="T23" fmla="*/ 99 h 286"/>
                  <a:gd name="T24" fmla="*/ 147 w 340"/>
                  <a:gd name="T25" fmla="*/ 123 h 286"/>
                  <a:gd name="T26" fmla="*/ 152 w 340"/>
                  <a:gd name="T27" fmla="*/ 174 h 286"/>
                  <a:gd name="T28" fmla="*/ 163 w 340"/>
                  <a:gd name="T29" fmla="*/ 187 h 286"/>
                  <a:gd name="T30" fmla="*/ 178 w 340"/>
                  <a:gd name="T31" fmla="*/ 182 h 286"/>
                  <a:gd name="T32" fmla="*/ 182 w 340"/>
                  <a:gd name="T33" fmla="*/ 170 h 286"/>
                  <a:gd name="T34" fmla="*/ 188 w 340"/>
                  <a:gd name="T35" fmla="*/ 100 h 286"/>
                  <a:gd name="T36" fmla="*/ 168 w 340"/>
                  <a:gd name="T37" fmla="*/ 74 h 286"/>
                  <a:gd name="T38" fmla="*/ 145 w 340"/>
                  <a:gd name="T39" fmla="*/ 99 h 286"/>
                  <a:gd name="T40" fmla="*/ 167 w 340"/>
                  <a:gd name="T41" fmla="*/ 202 h 286"/>
                  <a:gd name="T42" fmla="*/ 147 w 340"/>
                  <a:gd name="T43" fmla="*/ 223 h 286"/>
                  <a:gd name="T44" fmla="*/ 168 w 340"/>
                  <a:gd name="T45" fmla="*/ 243 h 286"/>
                  <a:gd name="T46" fmla="*/ 188 w 340"/>
                  <a:gd name="T47" fmla="*/ 222 h 286"/>
                  <a:gd name="T48" fmla="*/ 167 w 340"/>
                  <a:gd name="T49" fmla="*/ 20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0" h="286">
                    <a:moveTo>
                      <a:pt x="166" y="286"/>
                    </a:moveTo>
                    <a:cubicBezTo>
                      <a:pt x="128" y="286"/>
                      <a:pt x="89" y="286"/>
                      <a:pt x="51" y="286"/>
                    </a:cubicBezTo>
                    <a:cubicBezTo>
                      <a:pt x="40" y="286"/>
                      <a:pt x="29" y="284"/>
                      <a:pt x="20" y="276"/>
                    </a:cubicBezTo>
                    <a:cubicBezTo>
                      <a:pt x="5" y="263"/>
                      <a:pt x="0" y="242"/>
                      <a:pt x="10" y="225"/>
                    </a:cubicBezTo>
                    <a:cubicBezTo>
                      <a:pt x="20" y="207"/>
                      <a:pt x="30" y="190"/>
                      <a:pt x="41" y="173"/>
                    </a:cubicBezTo>
                    <a:cubicBezTo>
                      <a:pt x="70" y="123"/>
                      <a:pt x="100" y="74"/>
                      <a:pt x="130" y="24"/>
                    </a:cubicBezTo>
                    <a:cubicBezTo>
                      <a:pt x="140" y="7"/>
                      <a:pt x="157" y="0"/>
                      <a:pt x="176" y="3"/>
                    </a:cubicBezTo>
                    <a:cubicBezTo>
                      <a:pt x="188" y="6"/>
                      <a:pt x="198" y="13"/>
                      <a:pt x="204" y="24"/>
                    </a:cubicBezTo>
                    <a:cubicBezTo>
                      <a:pt x="244" y="90"/>
                      <a:pt x="283" y="155"/>
                      <a:pt x="322" y="221"/>
                    </a:cubicBezTo>
                    <a:cubicBezTo>
                      <a:pt x="340" y="251"/>
                      <a:pt x="320" y="285"/>
                      <a:pt x="284" y="286"/>
                    </a:cubicBezTo>
                    <a:cubicBezTo>
                      <a:pt x="245" y="286"/>
                      <a:pt x="205" y="286"/>
                      <a:pt x="166" y="286"/>
                    </a:cubicBezTo>
                    <a:close/>
                    <a:moveTo>
                      <a:pt x="145" y="99"/>
                    </a:moveTo>
                    <a:cubicBezTo>
                      <a:pt x="146" y="106"/>
                      <a:pt x="147" y="114"/>
                      <a:pt x="147" y="123"/>
                    </a:cubicBezTo>
                    <a:cubicBezTo>
                      <a:pt x="149" y="140"/>
                      <a:pt x="150" y="157"/>
                      <a:pt x="152" y="174"/>
                    </a:cubicBezTo>
                    <a:cubicBezTo>
                      <a:pt x="153" y="180"/>
                      <a:pt x="156" y="185"/>
                      <a:pt x="163" y="187"/>
                    </a:cubicBezTo>
                    <a:cubicBezTo>
                      <a:pt x="169" y="189"/>
                      <a:pt x="175" y="187"/>
                      <a:pt x="178" y="182"/>
                    </a:cubicBezTo>
                    <a:cubicBezTo>
                      <a:pt x="181" y="179"/>
                      <a:pt x="182" y="174"/>
                      <a:pt x="182" y="170"/>
                    </a:cubicBezTo>
                    <a:cubicBezTo>
                      <a:pt x="184" y="147"/>
                      <a:pt x="186" y="123"/>
                      <a:pt x="188" y="100"/>
                    </a:cubicBezTo>
                    <a:cubicBezTo>
                      <a:pt x="189" y="87"/>
                      <a:pt x="180" y="75"/>
                      <a:pt x="168" y="74"/>
                    </a:cubicBezTo>
                    <a:cubicBezTo>
                      <a:pt x="155" y="74"/>
                      <a:pt x="145" y="84"/>
                      <a:pt x="145" y="99"/>
                    </a:cubicBezTo>
                    <a:close/>
                    <a:moveTo>
                      <a:pt x="167" y="202"/>
                    </a:moveTo>
                    <a:cubicBezTo>
                      <a:pt x="156" y="203"/>
                      <a:pt x="147" y="212"/>
                      <a:pt x="147" y="223"/>
                    </a:cubicBezTo>
                    <a:cubicBezTo>
                      <a:pt x="147" y="234"/>
                      <a:pt x="156" y="243"/>
                      <a:pt x="168" y="243"/>
                    </a:cubicBezTo>
                    <a:cubicBezTo>
                      <a:pt x="178" y="243"/>
                      <a:pt x="188" y="233"/>
                      <a:pt x="188" y="222"/>
                    </a:cubicBezTo>
                    <a:cubicBezTo>
                      <a:pt x="187" y="211"/>
                      <a:pt x="178" y="202"/>
                      <a:pt x="167" y="202"/>
                    </a:cubicBezTo>
                    <a:close/>
                  </a:path>
                </a:pathLst>
              </a:custGeom>
              <a:solidFill>
                <a:schemeClr val="bg2"/>
              </a:solidFill>
              <a:ln w="22225">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D3935"/>
                  </a:solidFill>
                  <a:effectLst/>
                  <a:uLnTx/>
                  <a:uFillTx/>
                  <a:latin typeface="Arial" panose="020B0604020202020204"/>
                  <a:ea typeface="+mn-ea"/>
                  <a:cs typeface="+mn-cs"/>
                </a:endParaRPr>
              </a:p>
            </p:txBody>
          </p:sp>
        </p:grpSp>
      </p:grpSp>
      <p:grpSp>
        <p:nvGrpSpPr>
          <p:cNvPr id="120" name="Group 119">
            <a:extLst>
              <a:ext uri="{FF2B5EF4-FFF2-40B4-BE49-F238E27FC236}">
                <a16:creationId xmlns:a16="http://schemas.microsoft.com/office/drawing/2014/main" id="{4F537598-2B37-80A2-835F-A9B5AAEC87D4}"/>
              </a:ext>
            </a:extLst>
          </p:cNvPr>
          <p:cNvGrpSpPr/>
          <p:nvPr/>
        </p:nvGrpSpPr>
        <p:grpSpPr>
          <a:xfrm>
            <a:off x="4887305" y="2494278"/>
            <a:ext cx="2816216" cy="3186437"/>
            <a:chOff x="4887305" y="1701176"/>
            <a:chExt cx="2816216" cy="3186437"/>
          </a:xfrm>
        </p:grpSpPr>
        <p:sp>
          <p:nvSpPr>
            <p:cNvPr id="121" name="TextBox 120">
              <a:extLst>
                <a:ext uri="{FF2B5EF4-FFF2-40B4-BE49-F238E27FC236}">
                  <a16:creationId xmlns:a16="http://schemas.microsoft.com/office/drawing/2014/main" id="{CF1F9787-D8EB-09C6-46C9-B567230A29B6}"/>
                </a:ext>
              </a:extLst>
            </p:cNvPr>
            <p:cNvSpPr txBox="1"/>
            <p:nvPr/>
          </p:nvSpPr>
          <p:spPr>
            <a:xfrm>
              <a:off x="4887305" y="3564174"/>
              <a:ext cx="2816216" cy="1323439"/>
            </a:xfrm>
            <a:prstGeom prst="rect">
              <a:avLst/>
            </a:prstGeom>
            <a:noFill/>
          </p:spPr>
          <p:txBody>
            <a:bodyPr wrap="square" rtlCol="0">
              <a:spAutoFit/>
            </a:bodyPr>
            <a:lstStyle/>
            <a:p>
              <a:pPr marL="63500" lvl="1" algn="ctr"/>
              <a:r>
                <a:rPr lang="en-US" sz="1600" dirty="0"/>
                <a:t>New-generation VMAT2 inhibitors are generally preferred because of the greater evidence base supporting their use</a:t>
              </a:r>
              <a:r>
                <a:rPr lang="en-US" sz="1600" baseline="30000" dirty="0"/>
                <a:t>1</a:t>
              </a:r>
            </a:p>
          </p:txBody>
        </p:sp>
        <p:sp>
          <p:nvSpPr>
            <p:cNvPr id="122" name="Freeform 9">
              <a:extLst>
                <a:ext uri="{FF2B5EF4-FFF2-40B4-BE49-F238E27FC236}">
                  <a16:creationId xmlns:a16="http://schemas.microsoft.com/office/drawing/2014/main" id="{ACE3FA5D-A9C7-57D8-7E74-50A2A93E81AB}"/>
                </a:ext>
              </a:extLst>
            </p:cNvPr>
            <p:cNvSpPr>
              <a:spLocks noEditPoints="1"/>
            </p:cNvSpPr>
            <p:nvPr/>
          </p:nvSpPr>
          <p:spPr bwMode="auto">
            <a:xfrm>
              <a:off x="5815214" y="2064190"/>
              <a:ext cx="874702" cy="1061970"/>
            </a:xfrm>
            <a:custGeom>
              <a:avLst/>
              <a:gdLst>
                <a:gd name="T0" fmla="*/ 640 w 646"/>
                <a:gd name="T1" fmla="*/ 783 h 783"/>
                <a:gd name="T2" fmla="*/ 285 w 646"/>
                <a:gd name="T3" fmla="*/ 778 h 783"/>
                <a:gd name="T4" fmla="*/ 2 w 646"/>
                <a:gd name="T5" fmla="*/ 255 h 783"/>
                <a:gd name="T6" fmla="*/ 57 w 646"/>
                <a:gd name="T7" fmla="*/ 236 h 783"/>
                <a:gd name="T8" fmla="*/ 135 w 646"/>
                <a:gd name="T9" fmla="*/ 371 h 783"/>
                <a:gd name="T10" fmla="*/ 160 w 646"/>
                <a:gd name="T11" fmla="*/ 373 h 783"/>
                <a:gd name="T12" fmla="*/ 97 w 646"/>
                <a:gd name="T13" fmla="*/ 248 h 783"/>
                <a:gd name="T14" fmla="*/ 49 w 646"/>
                <a:gd name="T15" fmla="*/ 140 h 783"/>
                <a:gd name="T16" fmla="*/ 110 w 646"/>
                <a:gd name="T17" fmla="*/ 131 h 783"/>
                <a:gd name="T18" fmla="*/ 218 w 646"/>
                <a:gd name="T19" fmla="*/ 324 h 783"/>
                <a:gd name="T20" fmla="*/ 242 w 646"/>
                <a:gd name="T21" fmla="*/ 312 h 783"/>
                <a:gd name="T22" fmla="*/ 103 w 646"/>
                <a:gd name="T23" fmla="*/ 64 h 783"/>
                <a:gd name="T24" fmla="*/ 152 w 646"/>
                <a:gd name="T25" fmla="*/ 16 h 783"/>
                <a:gd name="T26" fmla="*/ 301 w 646"/>
                <a:gd name="T27" fmla="*/ 277 h 783"/>
                <a:gd name="T28" fmla="*/ 322 w 646"/>
                <a:gd name="T29" fmla="*/ 283 h 783"/>
                <a:gd name="T30" fmla="*/ 324 w 646"/>
                <a:gd name="T31" fmla="*/ 265 h 783"/>
                <a:gd name="T32" fmla="*/ 208 w 646"/>
                <a:gd name="T33" fmla="*/ 48 h 783"/>
                <a:gd name="T34" fmla="*/ 271 w 646"/>
                <a:gd name="T35" fmla="*/ 28 h 783"/>
                <a:gd name="T36" fmla="*/ 446 w 646"/>
                <a:gd name="T37" fmla="*/ 341 h 783"/>
                <a:gd name="T38" fmla="*/ 421 w 646"/>
                <a:gd name="T39" fmla="*/ 375 h 783"/>
                <a:gd name="T40" fmla="*/ 359 w 646"/>
                <a:gd name="T41" fmla="*/ 514 h 783"/>
                <a:gd name="T42" fmla="*/ 383 w 646"/>
                <a:gd name="T43" fmla="*/ 516 h 783"/>
                <a:gd name="T44" fmla="*/ 441 w 646"/>
                <a:gd name="T45" fmla="*/ 390 h 783"/>
                <a:gd name="T46" fmla="*/ 480 w 646"/>
                <a:gd name="T47" fmla="*/ 311 h 783"/>
                <a:gd name="T48" fmla="*/ 491 w 646"/>
                <a:gd name="T49" fmla="*/ 173 h 783"/>
                <a:gd name="T50" fmla="*/ 552 w 646"/>
                <a:gd name="T51" fmla="*/ 207 h 783"/>
                <a:gd name="T52" fmla="*/ 575 w 646"/>
                <a:gd name="T53" fmla="*/ 430 h 783"/>
                <a:gd name="T54" fmla="*/ 536 w 646"/>
                <a:gd name="T55" fmla="*/ 579 h 783"/>
                <a:gd name="T56" fmla="*/ 644 w 646"/>
                <a:gd name="T57" fmla="*/ 779 h 783"/>
                <a:gd name="T58" fmla="*/ 326 w 646"/>
                <a:gd name="T59" fmla="*/ 420 h 783"/>
                <a:gd name="T60" fmla="*/ 275 w 646"/>
                <a:gd name="T61" fmla="*/ 460 h 783"/>
                <a:gd name="T62" fmla="*/ 326 w 646"/>
                <a:gd name="T63" fmla="*/ 403 h 783"/>
                <a:gd name="T64" fmla="*/ 233 w 646"/>
                <a:gd name="T65" fmla="*/ 401 h 783"/>
                <a:gd name="T66" fmla="*/ 244 w 646"/>
                <a:gd name="T67" fmla="*/ 557 h 783"/>
                <a:gd name="T68" fmla="*/ 305 w 646"/>
                <a:gd name="T69" fmla="*/ 526 h 783"/>
                <a:gd name="T70" fmla="*/ 287 w 646"/>
                <a:gd name="T71" fmla="*/ 480 h 783"/>
                <a:gd name="T72" fmla="*/ 244 w 646"/>
                <a:gd name="T73" fmla="*/ 557 h 783"/>
                <a:gd name="T74" fmla="*/ 244 w 646"/>
                <a:gd name="T75" fmla="*/ 467 h 783"/>
                <a:gd name="T76" fmla="*/ 210 w 646"/>
                <a:gd name="T77" fmla="*/ 506 h 783"/>
                <a:gd name="T78" fmla="*/ 268 w 646"/>
                <a:gd name="T79" fmla="*/ 478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6" h="783">
                  <a:moveTo>
                    <a:pt x="646" y="783"/>
                  </a:moveTo>
                  <a:cubicBezTo>
                    <a:pt x="643" y="783"/>
                    <a:pt x="642" y="783"/>
                    <a:pt x="640" y="783"/>
                  </a:cubicBezTo>
                  <a:cubicBezTo>
                    <a:pt x="524" y="783"/>
                    <a:pt x="409" y="783"/>
                    <a:pt x="293" y="783"/>
                  </a:cubicBezTo>
                  <a:cubicBezTo>
                    <a:pt x="289" y="783"/>
                    <a:pt x="287" y="781"/>
                    <a:pt x="285" y="778"/>
                  </a:cubicBezTo>
                  <a:cubicBezTo>
                    <a:pt x="193" y="613"/>
                    <a:pt x="101" y="449"/>
                    <a:pt x="9" y="284"/>
                  </a:cubicBezTo>
                  <a:cubicBezTo>
                    <a:pt x="4" y="275"/>
                    <a:pt x="0" y="265"/>
                    <a:pt x="2" y="255"/>
                  </a:cubicBezTo>
                  <a:cubicBezTo>
                    <a:pt x="5" y="242"/>
                    <a:pt x="12" y="233"/>
                    <a:pt x="24" y="229"/>
                  </a:cubicBezTo>
                  <a:cubicBezTo>
                    <a:pt x="36" y="225"/>
                    <a:pt x="48" y="227"/>
                    <a:pt x="57" y="236"/>
                  </a:cubicBezTo>
                  <a:cubicBezTo>
                    <a:pt x="62" y="241"/>
                    <a:pt x="66" y="246"/>
                    <a:pt x="69" y="252"/>
                  </a:cubicBezTo>
                  <a:cubicBezTo>
                    <a:pt x="91" y="292"/>
                    <a:pt x="113" y="331"/>
                    <a:pt x="135" y="371"/>
                  </a:cubicBezTo>
                  <a:cubicBezTo>
                    <a:pt x="138" y="375"/>
                    <a:pt x="140" y="378"/>
                    <a:pt x="145" y="379"/>
                  </a:cubicBezTo>
                  <a:cubicBezTo>
                    <a:pt x="151" y="380"/>
                    <a:pt x="156" y="378"/>
                    <a:pt x="160" y="373"/>
                  </a:cubicBezTo>
                  <a:cubicBezTo>
                    <a:pt x="163" y="369"/>
                    <a:pt x="162" y="364"/>
                    <a:pt x="159" y="360"/>
                  </a:cubicBezTo>
                  <a:cubicBezTo>
                    <a:pt x="139" y="323"/>
                    <a:pt x="118" y="286"/>
                    <a:pt x="97" y="248"/>
                  </a:cubicBezTo>
                  <a:cubicBezTo>
                    <a:pt x="83" y="223"/>
                    <a:pt x="69" y="198"/>
                    <a:pt x="55" y="173"/>
                  </a:cubicBezTo>
                  <a:cubicBezTo>
                    <a:pt x="49" y="162"/>
                    <a:pt x="46" y="151"/>
                    <a:pt x="49" y="140"/>
                  </a:cubicBezTo>
                  <a:cubicBezTo>
                    <a:pt x="54" y="126"/>
                    <a:pt x="64" y="118"/>
                    <a:pt x="77" y="116"/>
                  </a:cubicBezTo>
                  <a:cubicBezTo>
                    <a:pt x="91" y="114"/>
                    <a:pt x="102" y="120"/>
                    <a:pt x="110" y="131"/>
                  </a:cubicBezTo>
                  <a:cubicBezTo>
                    <a:pt x="119" y="146"/>
                    <a:pt x="128" y="162"/>
                    <a:pt x="137" y="178"/>
                  </a:cubicBezTo>
                  <a:cubicBezTo>
                    <a:pt x="164" y="226"/>
                    <a:pt x="191" y="275"/>
                    <a:pt x="218" y="324"/>
                  </a:cubicBezTo>
                  <a:cubicBezTo>
                    <a:pt x="223" y="333"/>
                    <a:pt x="230" y="335"/>
                    <a:pt x="238" y="330"/>
                  </a:cubicBezTo>
                  <a:cubicBezTo>
                    <a:pt x="244" y="326"/>
                    <a:pt x="246" y="320"/>
                    <a:pt x="242" y="312"/>
                  </a:cubicBezTo>
                  <a:cubicBezTo>
                    <a:pt x="232" y="294"/>
                    <a:pt x="221" y="275"/>
                    <a:pt x="210" y="256"/>
                  </a:cubicBezTo>
                  <a:cubicBezTo>
                    <a:pt x="175" y="192"/>
                    <a:pt x="139" y="128"/>
                    <a:pt x="103" y="64"/>
                  </a:cubicBezTo>
                  <a:cubicBezTo>
                    <a:pt x="97" y="53"/>
                    <a:pt x="93" y="41"/>
                    <a:pt x="98" y="28"/>
                  </a:cubicBezTo>
                  <a:cubicBezTo>
                    <a:pt x="107" y="6"/>
                    <a:pt x="136" y="0"/>
                    <a:pt x="152" y="16"/>
                  </a:cubicBezTo>
                  <a:cubicBezTo>
                    <a:pt x="156" y="20"/>
                    <a:pt x="160" y="25"/>
                    <a:pt x="163" y="30"/>
                  </a:cubicBezTo>
                  <a:cubicBezTo>
                    <a:pt x="209" y="112"/>
                    <a:pt x="255" y="195"/>
                    <a:pt x="301" y="277"/>
                  </a:cubicBezTo>
                  <a:cubicBezTo>
                    <a:pt x="303" y="280"/>
                    <a:pt x="305" y="283"/>
                    <a:pt x="308" y="285"/>
                  </a:cubicBezTo>
                  <a:cubicBezTo>
                    <a:pt x="311" y="288"/>
                    <a:pt x="318" y="287"/>
                    <a:pt x="322" y="283"/>
                  </a:cubicBezTo>
                  <a:cubicBezTo>
                    <a:pt x="327" y="279"/>
                    <a:pt x="328" y="275"/>
                    <a:pt x="326" y="269"/>
                  </a:cubicBezTo>
                  <a:cubicBezTo>
                    <a:pt x="326" y="268"/>
                    <a:pt x="325" y="266"/>
                    <a:pt x="324" y="265"/>
                  </a:cubicBezTo>
                  <a:cubicBezTo>
                    <a:pt x="288" y="200"/>
                    <a:pt x="252" y="135"/>
                    <a:pt x="216" y="71"/>
                  </a:cubicBezTo>
                  <a:cubicBezTo>
                    <a:pt x="212" y="64"/>
                    <a:pt x="208" y="57"/>
                    <a:pt x="208" y="48"/>
                  </a:cubicBezTo>
                  <a:cubicBezTo>
                    <a:pt x="208" y="34"/>
                    <a:pt x="218" y="20"/>
                    <a:pt x="233" y="16"/>
                  </a:cubicBezTo>
                  <a:cubicBezTo>
                    <a:pt x="248" y="11"/>
                    <a:pt x="263" y="15"/>
                    <a:pt x="271" y="28"/>
                  </a:cubicBezTo>
                  <a:cubicBezTo>
                    <a:pt x="283" y="49"/>
                    <a:pt x="294" y="70"/>
                    <a:pt x="306" y="90"/>
                  </a:cubicBezTo>
                  <a:cubicBezTo>
                    <a:pt x="353" y="174"/>
                    <a:pt x="399" y="258"/>
                    <a:pt x="446" y="341"/>
                  </a:cubicBezTo>
                  <a:cubicBezTo>
                    <a:pt x="449" y="345"/>
                    <a:pt x="448" y="347"/>
                    <a:pt x="446" y="351"/>
                  </a:cubicBezTo>
                  <a:cubicBezTo>
                    <a:pt x="440" y="361"/>
                    <a:pt x="431" y="368"/>
                    <a:pt x="421" y="375"/>
                  </a:cubicBezTo>
                  <a:cubicBezTo>
                    <a:pt x="386" y="401"/>
                    <a:pt x="370" y="438"/>
                    <a:pt x="363" y="480"/>
                  </a:cubicBezTo>
                  <a:cubicBezTo>
                    <a:pt x="361" y="491"/>
                    <a:pt x="360" y="502"/>
                    <a:pt x="359" y="514"/>
                  </a:cubicBezTo>
                  <a:cubicBezTo>
                    <a:pt x="358" y="522"/>
                    <a:pt x="363" y="528"/>
                    <a:pt x="370" y="529"/>
                  </a:cubicBezTo>
                  <a:cubicBezTo>
                    <a:pt x="377" y="529"/>
                    <a:pt x="382" y="524"/>
                    <a:pt x="383" y="516"/>
                  </a:cubicBezTo>
                  <a:cubicBezTo>
                    <a:pt x="385" y="501"/>
                    <a:pt x="387" y="485"/>
                    <a:pt x="390" y="470"/>
                  </a:cubicBezTo>
                  <a:cubicBezTo>
                    <a:pt x="397" y="437"/>
                    <a:pt x="414" y="411"/>
                    <a:pt x="441" y="390"/>
                  </a:cubicBezTo>
                  <a:cubicBezTo>
                    <a:pt x="453" y="381"/>
                    <a:pt x="464" y="371"/>
                    <a:pt x="471" y="357"/>
                  </a:cubicBezTo>
                  <a:cubicBezTo>
                    <a:pt x="477" y="342"/>
                    <a:pt x="480" y="327"/>
                    <a:pt x="480" y="311"/>
                  </a:cubicBezTo>
                  <a:cubicBezTo>
                    <a:pt x="480" y="276"/>
                    <a:pt x="480" y="242"/>
                    <a:pt x="480" y="207"/>
                  </a:cubicBezTo>
                  <a:cubicBezTo>
                    <a:pt x="480" y="195"/>
                    <a:pt x="483" y="183"/>
                    <a:pt x="491" y="173"/>
                  </a:cubicBezTo>
                  <a:cubicBezTo>
                    <a:pt x="506" y="156"/>
                    <a:pt x="531" y="159"/>
                    <a:pt x="543" y="177"/>
                  </a:cubicBezTo>
                  <a:cubicBezTo>
                    <a:pt x="549" y="186"/>
                    <a:pt x="550" y="197"/>
                    <a:pt x="552" y="207"/>
                  </a:cubicBezTo>
                  <a:cubicBezTo>
                    <a:pt x="558" y="262"/>
                    <a:pt x="565" y="316"/>
                    <a:pt x="572" y="371"/>
                  </a:cubicBezTo>
                  <a:cubicBezTo>
                    <a:pt x="574" y="390"/>
                    <a:pt x="577" y="410"/>
                    <a:pt x="575" y="430"/>
                  </a:cubicBezTo>
                  <a:cubicBezTo>
                    <a:pt x="573" y="453"/>
                    <a:pt x="568" y="476"/>
                    <a:pt x="562" y="498"/>
                  </a:cubicBezTo>
                  <a:cubicBezTo>
                    <a:pt x="554" y="525"/>
                    <a:pt x="544" y="552"/>
                    <a:pt x="536" y="579"/>
                  </a:cubicBezTo>
                  <a:cubicBezTo>
                    <a:pt x="534" y="582"/>
                    <a:pt x="535" y="584"/>
                    <a:pt x="536" y="587"/>
                  </a:cubicBezTo>
                  <a:cubicBezTo>
                    <a:pt x="572" y="651"/>
                    <a:pt x="608" y="715"/>
                    <a:pt x="644" y="779"/>
                  </a:cubicBezTo>
                  <a:cubicBezTo>
                    <a:pt x="645" y="780"/>
                    <a:pt x="645" y="781"/>
                    <a:pt x="646" y="783"/>
                  </a:cubicBezTo>
                  <a:close/>
                  <a:moveTo>
                    <a:pt x="326" y="420"/>
                  </a:moveTo>
                  <a:cubicBezTo>
                    <a:pt x="295" y="420"/>
                    <a:pt x="263" y="419"/>
                    <a:pt x="232" y="419"/>
                  </a:cubicBezTo>
                  <a:cubicBezTo>
                    <a:pt x="233" y="440"/>
                    <a:pt x="253" y="459"/>
                    <a:pt x="275" y="460"/>
                  </a:cubicBezTo>
                  <a:cubicBezTo>
                    <a:pt x="301" y="462"/>
                    <a:pt x="323" y="445"/>
                    <a:pt x="326" y="420"/>
                  </a:cubicBezTo>
                  <a:close/>
                  <a:moveTo>
                    <a:pt x="326" y="403"/>
                  </a:moveTo>
                  <a:cubicBezTo>
                    <a:pt x="324" y="381"/>
                    <a:pt x="301" y="362"/>
                    <a:pt x="278" y="363"/>
                  </a:cubicBezTo>
                  <a:cubicBezTo>
                    <a:pt x="251" y="364"/>
                    <a:pt x="234" y="386"/>
                    <a:pt x="233" y="401"/>
                  </a:cubicBezTo>
                  <a:cubicBezTo>
                    <a:pt x="264" y="402"/>
                    <a:pt x="295" y="402"/>
                    <a:pt x="326" y="403"/>
                  </a:cubicBezTo>
                  <a:close/>
                  <a:moveTo>
                    <a:pt x="244" y="557"/>
                  </a:moveTo>
                  <a:cubicBezTo>
                    <a:pt x="252" y="560"/>
                    <a:pt x="260" y="561"/>
                    <a:pt x="270" y="558"/>
                  </a:cubicBezTo>
                  <a:cubicBezTo>
                    <a:pt x="287" y="554"/>
                    <a:pt x="299" y="543"/>
                    <a:pt x="305" y="526"/>
                  </a:cubicBezTo>
                  <a:cubicBezTo>
                    <a:pt x="310" y="509"/>
                    <a:pt x="307" y="493"/>
                    <a:pt x="295" y="479"/>
                  </a:cubicBezTo>
                  <a:cubicBezTo>
                    <a:pt x="292" y="475"/>
                    <a:pt x="290" y="476"/>
                    <a:pt x="287" y="480"/>
                  </a:cubicBezTo>
                  <a:cubicBezTo>
                    <a:pt x="278" y="496"/>
                    <a:pt x="270" y="511"/>
                    <a:pt x="261" y="527"/>
                  </a:cubicBezTo>
                  <a:cubicBezTo>
                    <a:pt x="256" y="537"/>
                    <a:pt x="250" y="547"/>
                    <a:pt x="244" y="557"/>
                  </a:cubicBezTo>
                  <a:close/>
                  <a:moveTo>
                    <a:pt x="268" y="478"/>
                  </a:moveTo>
                  <a:cubicBezTo>
                    <a:pt x="260" y="474"/>
                    <a:pt x="252" y="471"/>
                    <a:pt x="244" y="467"/>
                  </a:cubicBezTo>
                  <a:cubicBezTo>
                    <a:pt x="242" y="467"/>
                    <a:pt x="240" y="466"/>
                    <a:pt x="239" y="467"/>
                  </a:cubicBezTo>
                  <a:cubicBezTo>
                    <a:pt x="223" y="475"/>
                    <a:pt x="213" y="488"/>
                    <a:pt x="210" y="506"/>
                  </a:cubicBezTo>
                  <a:cubicBezTo>
                    <a:pt x="209" y="523"/>
                    <a:pt x="215" y="538"/>
                    <a:pt x="229" y="549"/>
                  </a:cubicBezTo>
                  <a:cubicBezTo>
                    <a:pt x="242" y="525"/>
                    <a:pt x="255" y="501"/>
                    <a:pt x="268" y="478"/>
                  </a:cubicBezTo>
                  <a:close/>
                </a:path>
              </a:pathLst>
            </a:custGeom>
            <a:solidFill>
              <a:schemeClr val="accent2"/>
            </a:solidFill>
            <a:ln w="22225">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D3935"/>
                </a:solidFill>
                <a:effectLst/>
                <a:uLnTx/>
                <a:uFillTx/>
                <a:latin typeface="Arial" panose="020B0604020202020204"/>
                <a:ea typeface="+mn-ea"/>
                <a:cs typeface="+mn-cs"/>
              </a:endParaRPr>
            </a:p>
          </p:txBody>
        </p:sp>
        <p:grpSp>
          <p:nvGrpSpPr>
            <p:cNvPr id="123" name="Group 122">
              <a:extLst>
                <a:ext uri="{FF2B5EF4-FFF2-40B4-BE49-F238E27FC236}">
                  <a16:creationId xmlns:a16="http://schemas.microsoft.com/office/drawing/2014/main" id="{05659B49-167C-989C-0EF9-3CC8BC2D9405}"/>
                </a:ext>
              </a:extLst>
            </p:cNvPr>
            <p:cNvGrpSpPr>
              <a:grpSpLocks noChangeAspect="1"/>
            </p:cNvGrpSpPr>
            <p:nvPr/>
          </p:nvGrpSpPr>
          <p:grpSpPr>
            <a:xfrm>
              <a:off x="5381241" y="1701176"/>
              <a:ext cx="1828344" cy="1833056"/>
              <a:chOff x="-4083050" y="1579563"/>
              <a:chExt cx="3694112" cy="3703638"/>
            </a:xfrm>
            <a:solidFill>
              <a:schemeClr val="accent5"/>
            </a:solidFill>
          </p:grpSpPr>
          <p:sp>
            <p:nvSpPr>
              <p:cNvPr id="127" name="Freeform 5">
                <a:extLst>
                  <a:ext uri="{FF2B5EF4-FFF2-40B4-BE49-F238E27FC236}">
                    <a16:creationId xmlns:a16="http://schemas.microsoft.com/office/drawing/2014/main" id="{A2F65D47-38DF-D2EA-F2FC-6AB17F00DB1A}"/>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6">
                <a:extLst>
                  <a:ext uri="{FF2B5EF4-FFF2-40B4-BE49-F238E27FC236}">
                    <a16:creationId xmlns:a16="http://schemas.microsoft.com/office/drawing/2014/main" id="{CE2F9F81-F17D-E034-2C13-5ECB230A54D4}"/>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7">
                <a:extLst>
                  <a:ext uri="{FF2B5EF4-FFF2-40B4-BE49-F238E27FC236}">
                    <a16:creationId xmlns:a16="http://schemas.microsoft.com/office/drawing/2014/main" id="{0F9E05D9-43CD-89EA-50A1-33D941BFDE2C}"/>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8">
                <a:extLst>
                  <a:ext uri="{FF2B5EF4-FFF2-40B4-BE49-F238E27FC236}">
                    <a16:creationId xmlns:a16="http://schemas.microsoft.com/office/drawing/2014/main" id="{DC1FE0C0-B3FF-ACCD-44D0-8A44EE065441}"/>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9">
                <a:extLst>
                  <a:ext uri="{FF2B5EF4-FFF2-40B4-BE49-F238E27FC236}">
                    <a16:creationId xmlns:a16="http://schemas.microsoft.com/office/drawing/2014/main" id="{FA99588A-D78F-D2C3-2D7F-0EEA2D67CAAA}"/>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10">
                <a:extLst>
                  <a:ext uri="{FF2B5EF4-FFF2-40B4-BE49-F238E27FC236}">
                    <a16:creationId xmlns:a16="http://schemas.microsoft.com/office/drawing/2014/main" id="{1823A343-C802-AFB1-7E32-94B3FB929188}"/>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11">
                <a:extLst>
                  <a:ext uri="{FF2B5EF4-FFF2-40B4-BE49-F238E27FC236}">
                    <a16:creationId xmlns:a16="http://schemas.microsoft.com/office/drawing/2014/main" id="{C77DE096-FB25-6AAC-1A8B-D0DC08F09247}"/>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12">
                <a:extLst>
                  <a:ext uri="{FF2B5EF4-FFF2-40B4-BE49-F238E27FC236}">
                    <a16:creationId xmlns:a16="http://schemas.microsoft.com/office/drawing/2014/main" id="{C040269E-01C7-0B53-71E4-E933C705D6F8}"/>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13">
                <a:extLst>
                  <a:ext uri="{FF2B5EF4-FFF2-40B4-BE49-F238E27FC236}">
                    <a16:creationId xmlns:a16="http://schemas.microsoft.com/office/drawing/2014/main" id="{2845D9BC-F12F-6A06-5CA9-590FA3F219B2}"/>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14">
                <a:extLst>
                  <a:ext uri="{FF2B5EF4-FFF2-40B4-BE49-F238E27FC236}">
                    <a16:creationId xmlns:a16="http://schemas.microsoft.com/office/drawing/2014/main" id="{4295752E-970E-D4F8-BE24-FD960ACE4C2F}"/>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5">
                <a:extLst>
                  <a:ext uri="{FF2B5EF4-FFF2-40B4-BE49-F238E27FC236}">
                    <a16:creationId xmlns:a16="http://schemas.microsoft.com/office/drawing/2014/main" id="{2393A9B4-5B88-8200-BFAB-55EA6E5BBD66}"/>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6">
                <a:extLst>
                  <a:ext uri="{FF2B5EF4-FFF2-40B4-BE49-F238E27FC236}">
                    <a16:creationId xmlns:a16="http://schemas.microsoft.com/office/drawing/2014/main" id="{85670972-733F-24C9-882D-A491B7EBC013}"/>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7">
                <a:extLst>
                  <a:ext uri="{FF2B5EF4-FFF2-40B4-BE49-F238E27FC236}">
                    <a16:creationId xmlns:a16="http://schemas.microsoft.com/office/drawing/2014/main" id="{0F780099-7F36-B138-7450-C8820E01462E}"/>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18">
                <a:extLst>
                  <a:ext uri="{FF2B5EF4-FFF2-40B4-BE49-F238E27FC236}">
                    <a16:creationId xmlns:a16="http://schemas.microsoft.com/office/drawing/2014/main" id="{8619171C-942F-02B5-3DA0-C5D3A6C500EB}"/>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19">
                <a:extLst>
                  <a:ext uri="{FF2B5EF4-FFF2-40B4-BE49-F238E27FC236}">
                    <a16:creationId xmlns:a16="http://schemas.microsoft.com/office/drawing/2014/main" id="{65F8BC46-B22C-F6D1-628B-ED14C3F8ED34}"/>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20">
                <a:extLst>
                  <a:ext uri="{FF2B5EF4-FFF2-40B4-BE49-F238E27FC236}">
                    <a16:creationId xmlns:a16="http://schemas.microsoft.com/office/drawing/2014/main" id="{8D2C46C6-1C4E-2EF7-462D-3EC93F9DF269}"/>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21">
                <a:extLst>
                  <a:ext uri="{FF2B5EF4-FFF2-40B4-BE49-F238E27FC236}">
                    <a16:creationId xmlns:a16="http://schemas.microsoft.com/office/drawing/2014/main" id="{FFD79E33-01A4-51A1-425E-C1D82A13640F}"/>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22">
                <a:extLst>
                  <a:ext uri="{FF2B5EF4-FFF2-40B4-BE49-F238E27FC236}">
                    <a16:creationId xmlns:a16="http://schemas.microsoft.com/office/drawing/2014/main" id="{0B846935-F437-221F-0E11-14F7D8556680}"/>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23">
                <a:extLst>
                  <a:ext uri="{FF2B5EF4-FFF2-40B4-BE49-F238E27FC236}">
                    <a16:creationId xmlns:a16="http://schemas.microsoft.com/office/drawing/2014/main" id="{5FAC141D-DBEB-9DA5-0AE8-AFFE3863E65F}"/>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24">
                <a:extLst>
                  <a:ext uri="{FF2B5EF4-FFF2-40B4-BE49-F238E27FC236}">
                    <a16:creationId xmlns:a16="http://schemas.microsoft.com/office/drawing/2014/main" id="{F6D206A0-3AAF-B7E3-EF97-779B935D2114}"/>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25">
                <a:extLst>
                  <a:ext uri="{FF2B5EF4-FFF2-40B4-BE49-F238E27FC236}">
                    <a16:creationId xmlns:a16="http://schemas.microsoft.com/office/drawing/2014/main" id="{B418FFD4-5684-17EE-AEA4-ACDC468BEB91}"/>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26">
                <a:extLst>
                  <a:ext uri="{FF2B5EF4-FFF2-40B4-BE49-F238E27FC236}">
                    <a16:creationId xmlns:a16="http://schemas.microsoft.com/office/drawing/2014/main" id="{2583912E-3414-4D79-38F3-C53D9BF4E091}"/>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27">
                <a:extLst>
                  <a:ext uri="{FF2B5EF4-FFF2-40B4-BE49-F238E27FC236}">
                    <a16:creationId xmlns:a16="http://schemas.microsoft.com/office/drawing/2014/main" id="{2EE72C2C-D234-A4E7-3AFE-F5B1838B9694}"/>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28">
                <a:extLst>
                  <a:ext uri="{FF2B5EF4-FFF2-40B4-BE49-F238E27FC236}">
                    <a16:creationId xmlns:a16="http://schemas.microsoft.com/office/drawing/2014/main" id="{A6FC1209-FCCB-074C-F61F-B51CAFCA984C}"/>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29">
                <a:extLst>
                  <a:ext uri="{FF2B5EF4-FFF2-40B4-BE49-F238E27FC236}">
                    <a16:creationId xmlns:a16="http://schemas.microsoft.com/office/drawing/2014/main" id="{13E572F5-C49E-2CDE-72BE-1D3713C09AEF}"/>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30">
                <a:extLst>
                  <a:ext uri="{FF2B5EF4-FFF2-40B4-BE49-F238E27FC236}">
                    <a16:creationId xmlns:a16="http://schemas.microsoft.com/office/drawing/2014/main" id="{E7A464D6-00CD-B3C0-9FD5-B925B2ACFCA5}"/>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31">
                <a:extLst>
                  <a:ext uri="{FF2B5EF4-FFF2-40B4-BE49-F238E27FC236}">
                    <a16:creationId xmlns:a16="http://schemas.microsoft.com/office/drawing/2014/main" id="{B90605F4-2285-2E17-7D40-D64F50B9441E}"/>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32">
                <a:extLst>
                  <a:ext uri="{FF2B5EF4-FFF2-40B4-BE49-F238E27FC236}">
                    <a16:creationId xmlns:a16="http://schemas.microsoft.com/office/drawing/2014/main" id="{C9C4CFEB-19FE-4317-6DE3-86F71C2F0C9C}"/>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33">
                <a:extLst>
                  <a:ext uri="{FF2B5EF4-FFF2-40B4-BE49-F238E27FC236}">
                    <a16:creationId xmlns:a16="http://schemas.microsoft.com/office/drawing/2014/main" id="{76001562-ABD9-561D-E6B8-25914D5908EE}"/>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24" name="Rounded Rectangle 52">
              <a:extLst>
                <a:ext uri="{FF2B5EF4-FFF2-40B4-BE49-F238E27FC236}">
                  <a16:creationId xmlns:a16="http://schemas.microsoft.com/office/drawing/2014/main" id="{4186446D-5AF8-FCAD-6889-135D224D0E9E}"/>
                </a:ext>
              </a:extLst>
            </p:cNvPr>
            <p:cNvSpPr/>
            <p:nvPr/>
          </p:nvSpPr>
          <p:spPr bwMode="auto">
            <a:xfrm>
              <a:off x="6087742" y="2519286"/>
              <a:ext cx="195938" cy="393927"/>
            </a:xfrm>
            <a:prstGeom prst="roundRect">
              <a:avLst>
                <a:gd name="adj" fmla="val 50000"/>
              </a:avLst>
            </a:prstGeom>
            <a:solidFill>
              <a:schemeClr val="accent2"/>
            </a:solidFill>
            <a:ln w="22225" cap="flat">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US" sz="1400" dirty="0"/>
            </a:p>
          </p:txBody>
        </p:sp>
        <p:sp>
          <p:nvSpPr>
            <p:cNvPr id="125" name="Freeform 6">
              <a:extLst>
                <a:ext uri="{FF2B5EF4-FFF2-40B4-BE49-F238E27FC236}">
                  <a16:creationId xmlns:a16="http://schemas.microsoft.com/office/drawing/2014/main" id="{9FAE4F28-6AB3-8772-2EAA-DEDC9D246AEC}"/>
                </a:ext>
              </a:extLst>
            </p:cNvPr>
            <p:cNvSpPr>
              <a:spLocks noEditPoints="1"/>
            </p:cNvSpPr>
            <p:nvPr/>
          </p:nvSpPr>
          <p:spPr bwMode="auto">
            <a:xfrm>
              <a:off x="6083928" y="2641018"/>
              <a:ext cx="258640" cy="258308"/>
            </a:xfrm>
            <a:custGeom>
              <a:avLst/>
              <a:gdLst>
                <a:gd name="T0" fmla="*/ 492 w 985"/>
                <a:gd name="T1" fmla="*/ 984 h 984"/>
                <a:gd name="T2" fmla="*/ 0 w 985"/>
                <a:gd name="T3" fmla="*/ 491 h 984"/>
                <a:gd name="T4" fmla="*/ 494 w 985"/>
                <a:gd name="T5" fmla="*/ 0 h 984"/>
                <a:gd name="T6" fmla="*/ 984 w 985"/>
                <a:gd name="T7" fmla="*/ 493 h 984"/>
                <a:gd name="T8" fmla="*/ 492 w 985"/>
                <a:gd name="T9" fmla="*/ 984 h 984"/>
                <a:gd name="T10" fmla="*/ 493 w 985"/>
                <a:gd name="T11" fmla="*/ 523 h 984"/>
                <a:gd name="T12" fmla="*/ 826 w 985"/>
                <a:gd name="T13" fmla="*/ 523 h 984"/>
                <a:gd name="T14" fmla="*/ 833 w 985"/>
                <a:gd name="T15" fmla="*/ 522 h 984"/>
                <a:gd name="T16" fmla="*/ 861 w 985"/>
                <a:gd name="T17" fmla="*/ 492 h 984"/>
                <a:gd name="T18" fmla="*/ 828 w 985"/>
                <a:gd name="T19" fmla="*/ 461 h 984"/>
                <a:gd name="T20" fmla="*/ 157 w 985"/>
                <a:gd name="T21" fmla="*/ 461 h 984"/>
                <a:gd name="T22" fmla="*/ 152 w 985"/>
                <a:gd name="T23" fmla="*/ 461 h 984"/>
                <a:gd name="T24" fmla="*/ 123 w 985"/>
                <a:gd name="T25" fmla="*/ 491 h 984"/>
                <a:gd name="T26" fmla="*/ 156 w 985"/>
                <a:gd name="T27" fmla="*/ 522 h 984"/>
                <a:gd name="T28" fmla="*/ 493 w 985"/>
                <a:gd name="T29" fmla="*/ 523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5" h="984">
                  <a:moveTo>
                    <a:pt x="492" y="984"/>
                  </a:moveTo>
                  <a:cubicBezTo>
                    <a:pt x="221" y="984"/>
                    <a:pt x="0" y="763"/>
                    <a:pt x="0" y="491"/>
                  </a:cubicBezTo>
                  <a:cubicBezTo>
                    <a:pt x="0" y="219"/>
                    <a:pt x="221" y="0"/>
                    <a:pt x="494" y="0"/>
                  </a:cubicBezTo>
                  <a:cubicBezTo>
                    <a:pt x="765" y="0"/>
                    <a:pt x="985" y="221"/>
                    <a:pt x="984" y="493"/>
                  </a:cubicBezTo>
                  <a:cubicBezTo>
                    <a:pt x="984" y="764"/>
                    <a:pt x="763" y="984"/>
                    <a:pt x="492" y="984"/>
                  </a:cubicBezTo>
                  <a:close/>
                  <a:moveTo>
                    <a:pt x="493" y="523"/>
                  </a:moveTo>
                  <a:cubicBezTo>
                    <a:pt x="604" y="523"/>
                    <a:pt x="715" y="523"/>
                    <a:pt x="826" y="523"/>
                  </a:cubicBezTo>
                  <a:cubicBezTo>
                    <a:pt x="828" y="523"/>
                    <a:pt x="830" y="523"/>
                    <a:pt x="833" y="522"/>
                  </a:cubicBezTo>
                  <a:cubicBezTo>
                    <a:pt x="849" y="521"/>
                    <a:pt x="861" y="508"/>
                    <a:pt x="861" y="492"/>
                  </a:cubicBezTo>
                  <a:cubicBezTo>
                    <a:pt x="862" y="474"/>
                    <a:pt x="848" y="461"/>
                    <a:pt x="828" y="461"/>
                  </a:cubicBezTo>
                  <a:cubicBezTo>
                    <a:pt x="604" y="461"/>
                    <a:pt x="381" y="461"/>
                    <a:pt x="157" y="461"/>
                  </a:cubicBezTo>
                  <a:cubicBezTo>
                    <a:pt x="155" y="461"/>
                    <a:pt x="154" y="461"/>
                    <a:pt x="152" y="461"/>
                  </a:cubicBezTo>
                  <a:cubicBezTo>
                    <a:pt x="137" y="462"/>
                    <a:pt x="124" y="475"/>
                    <a:pt x="123" y="491"/>
                  </a:cubicBezTo>
                  <a:cubicBezTo>
                    <a:pt x="123" y="509"/>
                    <a:pt x="137" y="522"/>
                    <a:pt x="156" y="522"/>
                  </a:cubicBezTo>
                  <a:cubicBezTo>
                    <a:pt x="268" y="523"/>
                    <a:pt x="380" y="523"/>
                    <a:pt x="493" y="523"/>
                  </a:cubicBezTo>
                  <a:close/>
                </a:path>
              </a:pathLst>
            </a:custGeom>
            <a:solidFill>
              <a:schemeClr val="bg1"/>
            </a:solidFill>
            <a:ln w="22225">
              <a:solidFill>
                <a:schemeClr val="accent1"/>
              </a:solidFill>
            </a:ln>
          </p:spPr>
          <p:txBody>
            <a:bodyPr vert="horz" wrap="square" lIns="91440" tIns="45720" rIns="91440" bIns="45720" numCol="1" anchor="t" anchorCtr="0" compatLnSpc="1">
              <a:prstTxWarp prst="textNoShape">
                <a:avLst/>
              </a:prstTxWarp>
            </a:bodyPr>
            <a:lstStyle/>
            <a:p>
              <a:endParaRPr lang="en-US" sz="1400" dirty="0">
                <a:solidFill>
                  <a:srgbClr val="3D3935"/>
                </a:solidFill>
                <a:latin typeface="Arial" panose="020B0604020202020204"/>
              </a:endParaRPr>
            </a:p>
          </p:txBody>
        </p:sp>
        <p:sp>
          <p:nvSpPr>
            <p:cNvPr id="126" name="Freeform 6">
              <a:extLst>
                <a:ext uri="{FF2B5EF4-FFF2-40B4-BE49-F238E27FC236}">
                  <a16:creationId xmlns:a16="http://schemas.microsoft.com/office/drawing/2014/main" id="{0B49D31A-92F4-7681-C901-20A1FA88B38D}"/>
                </a:ext>
              </a:extLst>
            </p:cNvPr>
            <p:cNvSpPr>
              <a:spLocks noEditPoints="1"/>
            </p:cNvSpPr>
            <p:nvPr/>
          </p:nvSpPr>
          <p:spPr bwMode="auto">
            <a:xfrm>
              <a:off x="6156356" y="2459949"/>
              <a:ext cx="258640" cy="258308"/>
            </a:xfrm>
            <a:custGeom>
              <a:avLst/>
              <a:gdLst>
                <a:gd name="T0" fmla="*/ 492 w 985"/>
                <a:gd name="T1" fmla="*/ 984 h 984"/>
                <a:gd name="T2" fmla="*/ 0 w 985"/>
                <a:gd name="T3" fmla="*/ 491 h 984"/>
                <a:gd name="T4" fmla="*/ 494 w 985"/>
                <a:gd name="T5" fmla="*/ 0 h 984"/>
                <a:gd name="T6" fmla="*/ 984 w 985"/>
                <a:gd name="T7" fmla="*/ 493 h 984"/>
                <a:gd name="T8" fmla="*/ 492 w 985"/>
                <a:gd name="T9" fmla="*/ 984 h 984"/>
                <a:gd name="T10" fmla="*/ 493 w 985"/>
                <a:gd name="T11" fmla="*/ 523 h 984"/>
                <a:gd name="T12" fmla="*/ 826 w 985"/>
                <a:gd name="T13" fmla="*/ 523 h 984"/>
                <a:gd name="T14" fmla="*/ 833 w 985"/>
                <a:gd name="T15" fmla="*/ 522 h 984"/>
                <a:gd name="T16" fmla="*/ 861 w 985"/>
                <a:gd name="T17" fmla="*/ 492 h 984"/>
                <a:gd name="T18" fmla="*/ 828 w 985"/>
                <a:gd name="T19" fmla="*/ 461 h 984"/>
                <a:gd name="T20" fmla="*/ 157 w 985"/>
                <a:gd name="T21" fmla="*/ 461 h 984"/>
                <a:gd name="T22" fmla="*/ 152 w 985"/>
                <a:gd name="T23" fmla="*/ 461 h 984"/>
                <a:gd name="T24" fmla="*/ 123 w 985"/>
                <a:gd name="T25" fmla="*/ 491 h 984"/>
                <a:gd name="T26" fmla="*/ 156 w 985"/>
                <a:gd name="T27" fmla="*/ 522 h 984"/>
                <a:gd name="T28" fmla="*/ 493 w 985"/>
                <a:gd name="T29" fmla="*/ 523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5" h="984">
                  <a:moveTo>
                    <a:pt x="492" y="984"/>
                  </a:moveTo>
                  <a:cubicBezTo>
                    <a:pt x="221" y="984"/>
                    <a:pt x="0" y="763"/>
                    <a:pt x="0" y="491"/>
                  </a:cubicBezTo>
                  <a:cubicBezTo>
                    <a:pt x="0" y="219"/>
                    <a:pt x="221" y="0"/>
                    <a:pt x="494" y="0"/>
                  </a:cubicBezTo>
                  <a:cubicBezTo>
                    <a:pt x="765" y="0"/>
                    <a:pt x="985" y="221"/>
                    <a:pt x="984" y="493"/>
                  </a:cubicBezTo>
                  <a:cubicBezTo>
                    <a:pt x="984" y="764"/>
                    <a:pt x="763" y="984"/>
                    <a:pt x="492" y="984"/>
                  </a:cubicBezTo>
                  <a:close/>
                  <a:moveTo>
                    <a:pt x="493" y="523"/>
                  </a:moveTo>
                  <a:cubicBezTo>
                    <a:pt x="604" y="523"/>
                    <a:pt x="715" y="523"/>
                    <a:pt x="826" y="523"/>
                  </a:cubicBezTo>
                  <a:cubicBezTo>
                    <a:pt x="828" y="523"/>
                    <a:pt x="830" y="523"/>
                    <a:pt x="833" y="522"/>
                  </a:cubicBezTo>
                  <a:cubicBezTo>
                    <a:pt x="849" y="521"/>
                    <a:pt x="861" y="508"/>
                    <a:pt x="861" y="492"/>
                  </a:cubicBezTo>
                  <a:cubicBezTo>
                    <a:pt x="862" y="474"/>
                    <a:pt x="848" y="461"/>
                    <a:pt x="828" y="461"/>
                  </a:cubicBezTo>
                  <a:cubicBezTo>
                    <a:pt x="604" y="461"/>
                    <a:pt x="381" y="461"/>
                    <a:pt x="157" y="461"/>
                  </a:cubicBezTo>
                  <a:cubicBezTo>
                    <a:pt x="155" y="461"/>
                    <a:pt x="154" y="461"/>
                    <a:pt x="152" y="461"/>
                  </a:cubicBezTo>
                  <a:cubicBezTo>
                    <a:pt x="137" y="462"/>
                    <a:pt x="124" y="475"/>
                    <a:pt x="123" y="491"/>
                  </a:cubicBezTo>
                  <a:cubicBezTo>
                    <a:pt x="123" y="509"/>
                    <a:pt x="137" y="522"/>
                    <a:pt x="156" y="522"/>
                  </a:cubicBezTo>
                  <a:cubicBezTo>
                    <a:pt x="268" y="523"/>
                    <a:pt x="380" y="523"/>
                    <a:pt x="493" y="523"/>
                  </a:cubicBezTo>
                  <a:close/>
                </a:path>
              </a:pathLst>
            </a:custGeom>
            <a:solidFill>
              <a:schemeClr val="accent5"/>
            </a:solidFill>
            <a:ln w="22225">
              <a:solidFill>
                <a:schemeClr val="accent1"/>
              </a:solidFill>
            </a:ln>
          </p:spPr>
          <p:txBody>
            <a:bodyPr vert="horz" wrap="square" lIns="91440" tIns="45720" rIns="91440" bIns="45720" numCol="1" anchor="t" anchorCtr="0" compatLnSpc="1">
              <a:prstTxWarp prst="textNoShape">
                <a:avLst/>
              </a:prstTxWarp>
            </a:bodyPr>
            <a:lstStyle/>
            <a:p>
              <a:endParaRPr lang="en-US" sz="1400" dirty="0">
                <a:solidFill>
                  <a:srgbClr val="3D3935"/>
                </a:solidFill>
                <a:latin typeface="Arial" panose="020B0604020202020204"/>
              </a:endParaRPr>
            </a:p>
          </p:txBody>
        </p:sp>
      </p:grpSp>
    </p:spTree>
    <p:extLst>
      <p:ext uri="{BB962C8B-B14F-4D97-AF65-F5344CB8AC3E}">
        <p14:creationId xmlns:p14="http://schemas.microsoft.com/office/powerpoint/2010/main" val="20009849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 TD Based on the Delphi Panel Consensus Among Psychiatrists’ and Neurologists’ Recommendations </a:t>
            </a:r>
          </a:p>
        </p:txBody>
      </p:sp>
      <p:sp>
        <p:nvSpPr>
          <p:cNvPr id="14" name="Slide Number Placeholder 13"/>
          <p:cNvSpPr>
            <a:spLocks noGrp="1"/>
          </p:cNvSpPr>
          <p:nvPr>
            <p:ph type="sldNum" sz="quarter" idx="4"/>
          </p:nvPr>
        </p:nvSpPr>
        <p:spPr/>
        <p:txBody>
          <a:bodyPr/>
          <a:lstStyle/>
          <a:p>
            <a:fld id="{F3C1FD0B-2342-48FB-A867-BE1FD0EAA53B}" type="slidenum">
              <a:rPr lang="en-US"/>
              <a:pPr/>
              <a:t>72</a:t>
            </a:fld>
            <a:endParaRPr lang="en-US" dirty="0"/>
          </a:p>
        </p:txBody>
      </p:sp>
      <p:sp>
        <p:nvSpPr>
          <p:cNvPr id="62" name="Text Placeholder 8"/>
          <p:cNvSpPr>
            <a:spLocks noGrp="1"/>
          </p:cNvSpPr>
          <p:nvPr>
            <p:ph type="body" sz="quarter" idx="10"/>
          </p:nvPr>
        </p:nvSpPr>
        <p:spPr/>
        <p:txBody>
          <a:bodyPr/>
          <a:lstStyle/>
          <a:p>
            <a:r>
              <a:rPr lang="en-US" dirty="0"/>
              <a:t>Screening and Treatment Guidelines</a:t>
            </a:r>
          </a:p>
        </p:txBody>
      </p:sp>
      <p:sp>
        <p:nvSpPr>
          <p:cNvPr id="68" name="Content Placeholder 14">
            <a:extLst>
              <a:ext uri="{FF2B5EF4-FFF2-40B4-BE49-F238E27FC236}">
                <a16:creationId xmlns:a16="http://schemas.microsoft.com/office/drawing/2014/main" id="{AE5BCFF3-4F4C-01FB-6F8C-A78538FCC6E4}"/>
              </a:ext>
            </a:extLst>
          </p:cNvPr>
          <p:cNvSpPr>
            <a:spLocks noGrp="1"/>
          </p:cNvSpPr>
          <p:nvPr>
            <p:ph idx="1"/>
          </p:nvPr>
        </p:nvSpPr>
        <p:spPr>
          <a:xfrm>
            <a:off x="978596" y="1699418"/>
            <a:ext cx="10573642" cy="399970"/>
          </a:xfrm>
        </p:spPr>
        <p:txBody>
          <a:bodyPr/>
          <a:lstStyle/>
          <a:p>
            <a:pPr marL="0" indent="0">
              <a:buNone/>
            </a:pPr>
            <a:r>
              <a:rPr lang="en-US" b="1" dirty="0"/>
              <a:t>What is the modified Delphi process?</a:t>
            </a:r>
          </a:p>
        </p:txBody>
      </p:sp>
      <p:sp>
        <p:nvSpPr>
          <p:cNvPr id="69" name="Rectangle 68">
            <a:extLst>
              <a:ext uri="{FF2B5EF4-FFF2-40B4-BE49-F238E27FC236}">
                <a16:creationId xmlns:a16="http://schemas.microsoft.com/office/drawing/2014/main" id="{DF26EB02-8D76-FE39-15CF-66439C783441}"/>
              </a:ext>
            </a:extLst>
          </p:cNvPr>
          <p:cNvSpPr/>
          <p:nvPr/>
        </p:nvSpPr>
        <p:spPr>
          <a:xfrm>
            <a:off x="977900" y="5181600"/>
            <a:ext cx="10574337" cy="707886"/>
          </a:xfrm>
          <a:prstGeom prst="rect">
            <a:avLst/>
          </a:prstGeom>
          <a:noFill/>
          <a:ln w="12700" cap="flat" cmpd="sng" algn="ctr">
            <a:noFill/>
            <a:prstDash val="solid"/>
            <a:miter lim="800000"/>
          </a:ln>
          <a:effectLst/>
        </p:spPr>
        <p:txBody>
          <a:bodyPr wrap="square" rtlCol="0" anchor="ctr">
            <a:spAutoFit/>
          </a:bodyPr>
          <a:lstStyle/>
          <a:p>
            <a:pPr algn="ctr"/>
            <a:r>
              <a:rPr lang="en-US" sz="2000" b="1" kern="0" dirty="0">
                <a:solidFill>
                  <a:schemeClr val="accent1"/>
                </a:solidFill>
                <a:latin typeface="+mj-lt"/>
              </a:rPr>
              <a:t>The panel of TD experts, including 23 psychiatrists and 6 neurologists, provided </a:t>
            </a:r>
            <a:br>
              <a:rPr lang="en-US" sz="2000" b="1" kern="0" dirty="0">
                <a:solidFill>
                  <a:schemeClr val="accent1"/>
                </a:solidFill>
                <a:latin typeface="+mj-lt"/>
              </a:rPr>
            </a:br>
            <a:r>
              <a:rPr lang="en-US" sz="2000" b="1" kern="0" dirty="0">
                <a:solidFill>
                  <a:schemeClr val="accent1"/>
                </a:solidFill>
                <a:latin typeface="+mj-lt"/>
              </a:rPr>
              <a:t>recommendations for the screening, diagnosis, and treatment of TD</a:t>
            </a:r>
          </a:p>
        </p:txBody>
      </p:sp>
      <p:sp>
        <p:nvSpPr>
          <p:cNvPr id="70" name="TextBox 69">
            <a:extLst>
              <a:ext uri="{FF2B5EF4-FFF2-40B4-BE49-F238E27FC236}">
                <a16:creationId xmlns:a16="http://schemas.microsoft.com/office/drawing/2014/main" id="{D589DA34-BB82-392C-D018-AE34F5E5EAD5}"/>
              </a:ext>
            </a:extLst>
          </p:cNvPr>
          <p:cNvSpPr txBox="1"/>
          <p:nvPr/>
        </p:nvSpPr>
        <p:spPr>
          <a:xfrm>
            <a:off x="977900" y="5997987"/>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spcAft>
                <a:spcPts val="300"/>
              </a:spcAft>
              <a:defRPr/>
            </a:pPr>
            <a:r>
              <a:rPr lang="en-US" sz="1050" b="1" baseline="30000" dirty="0">
                <a:latin typeface="+mn-lt"/>
              </a:rPr>
              <a:t>a</a:t>
            </a:r>
            <a:r>
              <a:rPr lang="en-US" sz="1050" b="1" dirty="0">
                <a:latin typeface="+mn-lt"/>
              </a:rPr>
              <a:t>Questions were excluded for Round 2 if there was &lt;25% or ≥75% agreement in Round 1.</a:t>
            </a:r>
          </a:p>
          <a:p>
            <a:pPr marL="0">
              <a:defRPr/>
            </a:pPr>
            <a:r>
              <a:rPr lang="en-US" dirty="0">
                <a:latin typeface="+mn-lt"/>
              </a:rPr>
              <a:t>Caroff SN, et al. </a:t>
            </a:r>
            <a:r>
              <a:rPr lang="en-US" i="1" dirty="0">
                <a:latin typeface="+mn-lt"/>
              </a:rPr>
              <a:t>J Clin Psychiatry</a:t>
            </a:r>
            <a:r>
              <a:rPr lang="en-US" dirty="0">
                <a:latin typeface="+mn-lt"/>
              </a:rPr>
              <a:t>. 2020;81(2):19cs12983</a:t>
            </a:r>
            <a:r>
              <a:rPr lang="en-US" dirty="0"/>
              <a:t>.</a:t>
            </a:r>
          </a:p>
        </p:txBody>
      </p:sp>
      <p:grpSp>
        <p:nvGrpSpPr>
          <p:cNvPr id="71" name="Group 70">
            <a:extLst>
              <a:ext uri="{FF2B5EF4-FFF2-40B4-BE49-F238E27FC236}">
                <a16:creationId xmlns:a16="http://schemas.microsoft.com/office/drawing/2014/main" id="{DD2116E7-6562-5C71-2CBC-7AF0AD4BBC57}"/>
              </a:ext>
            </a:extLst>
          </p:cNvPr>
          <p:cNvGrpSpPr/>
          <p:nvPr/>
        </p:nvGrpSpPr>
        <p:grpSpPr>
          <a:xfrm>
            <a:off x="868628" y="2326747"/>
            <a:ext cx="10988754" cy="2948070"/>
            <a:chOff x="868628" y="2109464"/>
            <a:chExt cx="10988754" cy="2948070"/>
          </a:xfrm>
        </p:grpSpPr>
        <p:sp>
          <p:nvSpPr>
            <p:cNvPr id="72" name="Freeform 3">
              <a:extLst>
                <a:ext uri="{FF2B5EF4-FFF2-40B4-BE49-F238E27FC236}">
                  <a16:creationId xmlns:a16="http://schemas.microsoft.com/office/drawing/2014/main" id="{23B80FB0-4745-6B9E-0D35-16D32976B466}"/>
                </a:ext>
              </a:extLst>
            </p:cNvPr>
            <p:cNvSpPr/>
            <p:nvPr/>
          </p:nvSpPr>
          <p:spPr>
            <a:xfrm>
              <a:off x="868628" y="3577844"/>
              <a:ext cx="1977842" cy="1479690"/>
            </a:xfrm>
            <a:custGeom>
              <a:avLst/>
              <a:gdLst>
                <a:gd name="connsiteX0" fmla="*/ 0 w 1425442"/>
                <a:gd name="connsiteY0" fmla="*/ 119892 h 1198916"/>
                <a:gd name="connsiteX1" fmla="*/ 119892 w 1425442"/>
                <a:gd name="connsiteY1" fmla="*/ 0 h 1198916"/>
                <a:gd name="connsiteX2" fmla="*/ 1305550 w 1425442"/>
                <a:gd name="connsiteY2" fmla="*/ 0 h 1198916"/>
                <a:gd name="connsiteX3" fmla="*/ 1425442 w 1425442"/>
                <a:gd name="connsiteY3" fmla="*/ 119892 h 1198916"/>
                <a:gd name="connsiteX4" fmla="*/ 1425442 w 1425442"/>
                <a:gd name="connsiteY4" fmla="*/ 1079024 h 1198916"/>
                <a:gd name="connsiteX5" fmla="*/ 1305550 w 1425442"/>
                <a:gd name="connsiteY5" fmla="*/ 1198916 h 1198916"/>
                <a:gd name="connsiteX6" fmla="*/ 119892 w 1425442"/>
                <a:gd name="connsiteY6" fmla="*/ 1198916 h 1198916"/>
                <a:gd name="connsiteX7" fmla="*/ 0 w 1425442"/>
                <a:gd name="connsiteY7" fmla="*/ 1079024 h 1198916"/>
                <a:gd name="connsiteX8" fmla="*/ 0 w 1425442"/>
                <a:gd name="connsiteY8" fmla="*/ 119892 h 119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5442" h="1198916">
                  <a:moveTo>
                    <a:pt x="0" y="119892"/>
                  </a:moveTo>
                  <a:cubicBezTo>
                    <a:pt x="0" y="53677"/>
                    <a:pt x="53677" y="0"/>
                    <a:pt x="119892" y="0"/>
                  </a:cubicBezTo>
                  <a:lnTo>
                    <a:pt x="1305550" y="0"/>
                  </a:lnTo>
                  <a:cubicBezTo>
                    <a:pt x="1371765" y="0"/>
                    <a:pt x="1425442" y="53677"/>
                    <a:pt x="1425442" y="119892"/>
                  </a:cubicBezTo>
                  <a:lnTo>
                    <a:pt x="1425442" y="1079024"/>
                  </a:lnTo>
                  <a:cubicBezTo>
                    <a:pt x="1425442" y="1145239"/>
                    <a:pt x="1371765" y="1198916"/>
                    <a:pt x="1305550" y="1198916"/>
                  </a:cubicBezTo>
                  <a:lnTo>
                    <a:pt x="119892" y="1198916"/>
                  </a:lnTo>
                  <a:cubicBezTo>
                    <a:pt x="53677" y="1198916"/>
                    <a:pt x="0" y="1145239"/>
                    <a:pt x="0" y="1079024"/>
                  </a:cubicBezTo>
                  <a:lnTo>
                    <a:pt x="0" y="119892"/>
                  </a:lnTo>
                  <a:close/>
                </a:path>
              </a:pathLst>
            </a:custGeom>
            <a:no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91440" rIns="0" bIns="0" numCol="1" spcCol="1270" anchor="t" anchorCtr="0">
              <a:noAutofit/>
            </a:bodyPr>
            <a:lstStyle/>
            <a:p>
              <a:pPr algn="ctr" defTabSz="622113">
                <a:lnSpc>
                  <a:spcPct val="90000"/>
                </a:lnSpc>
                <a:spcBef>
                  <a:spcPct val="0"/>
                </a:spcBef>
                <a:spcAft>
                  <a:spcPct val="35000"/>
                </a:spcAft>
              </a:pPr>
              <a:r>
                <a:rPr lang="en-US" sz="1500" dirty="0">
                  <a:solidFill>
                    <a:schemeClr val="tx1"/>
                  </a:solidFill>
                </a:rPr>
                <a:t>Steering committee consensus on survey questions and panelists</a:t>
              </a:r>
            </a:p>
          </p:txBody>
        </p:sp>
        <p:sp>
          <p:nvSpPr>
            <p:cNvPr id="73" name="Freeform 5">
              <a:extLst>
                <a:ext uri="{FF2B5EF4-FFF2-40B4-BE49-F238E27FC236}">
                  <a16:creationId xmlns:a16="http://schemas.microsoft.com/office/drawing/2014/main" id="{3FCF5CB9-F74D-F8BD-5851-367F78AE1427}"/>
                </a:ext>
              </a:extLst>
            </p:cNvPr>
            <p:cNvSpPr/>
            <p:nvPr/>
          </p:nvSpPr>
          <p:spPr>
            <a:xfrm>
              <a:off x="3076471" y="3577844"/>
              <a:ext cx="2064208" cy="1479690"/>
            </a:xfrm>
            <a:custGeom>
              <a:avLst/>
              <a:gdLst>
                <a:gd name="connsiteX0" fmla="*/ 0 w 1425442"/>
                <a:gd name="connsiteY0" fmla="*/ 119892 h 1198916"/>
                <a:gd name="connsiteX1" fmla="*/ 119892 w 1425442"/>
                <a:gd name="connsiteY1" fmla="*/ 0 h 1198916"/>
                <a:gd name="connsiteX2" fmla="*/ 1305550 w 1425442"/>
                <a:gd name="connsiteY2" fmla="*/ 0 h 1198916"/>
                <a:gd name="connsiteX3" fmla="*/ 1425442 w 1425442"/>
                <a:gd name="connsiteY3" fmla="*/ 119892 h 1198916"/>
                <a:gd name="connsiteX4" fmla="*/ 1425442 w 1425442"/>
                <a:gd name="connsiteY4" fmla="*/ 1079024 h 1198916"/>
                <a:gd name="connsiteX5" fmla="*/ 1305550 w 1425442"/>
                <a:gd name="connsiteY5" fmla="*/ 1198916 h 1198916"/>
                <a:gd name="connsiteX6" fmla="*/ 119892 w 1425442"/>
                <a:gd name="connsiteY6" fmla="*/ 1198916 h 1198916"/>
                <a:gd name="connsiteX7" fmla="*/ 0 w 1425442"/>
                <a:gd name="connsiteY7" fmla="*/ 1079024 h 1198916"/>
                <a:gd name="connsiteX8" fmla="*/ 0 w 1425442"/>
                <a:gd name="connsiteY8" fmla="*/ 119892 h 119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5442" h="1198916">
                  <a:moveTo>
                    <a:pt x="0" y="119892"/>
                  </a:moveTo>
                  <a:cubicBezTo>
                    <a:pt x="0" y="53677"/>
                    <a:pt x="53677" y="0"/>
                    <a:pt x="119892" y="0"/>
                  </a:cubicBezTo>
                  <a:lnTo>
                    <a:pt x="1305550" y="0"/>
                  </a:lnTo>
                  <a:cubicBezTo>
                    <a:pt x="1371765" y="0"/>
                    <a:pt x="1425442" y="53677"/>
                    <a:pt x="1425442" y="119892"/>
                  </a:cubicBezTo>
                  <a:lnTo>
                    <a:pt x="1425442" y="1079024"/>
                  </a:lnTo>
                  <a:cubicBezTo>
                    <a:pt x="1425442" y="1145239"/>
                    <a:pt x="1371765" y="1198916"/>
                    <a:pt x="1305550" y="1198916"/>
                  </a:cubicBezTo>
                  <a:lnTo>
                    <a:pt x="119892" y="1198916"/>
                  </a:lnTo>
                  <a:cubicBezTo>
                    <a:pt x="53677" y="1198916"/>
                    <a:pt x="0" y="1145239"/>
                    <a:pt x="0" y="1079024"/>
                  </a:cubicBezTo>
                  <a:lnTo>
                    <a:pt x="0" y="119892"/>
                  </a:lnTo>
                  <a:close/>
                </a:path>
              </a:pathLst>
            </a:custGeom>
            <a:no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91440" rIns="0" bIns="0" numCol="1" spcCol="1270" anchor="t" anchorCtr="0">
              <a:noAutofit/>
            </a:bodyPr>
            <a:lstStyle/>
            <a:p>
              <a:pPr algn="ctr" defTabSz="622113">
                <a:lnSpc>
                  <a:spcPct val="90000"/>
                </a:lnSpc>
                <a:spcBef>
                  <a:spcPct val="0"/>
                </a:spcBef>
                <a:spcAft>
                  <a:spcPct val="35000"/>
                </a:spcAft>
              </a:pPr>
              <a:r>
                <a:rPr lang="en-US" sz="1500" dirty="0">
                  <a:solidFill>
                    <a:schemeClr val="tx1"/>
                  </a:solidFill>
                </a:rPr>
                <a:t>Round 1 survey sent to TD expert panelists in psychiatry and neurology</a:t>
              </a:r>
            </a:p>
          </p:txBody>
        </p:sp>
        <p:sp>
          <p:nvSpPr>
            <p:cNvPr id="74" name="Freeform 7">
              <a:extLst>
                <a:ext uri="{FF2B5EF4-FFF2-40B4-BE49-F238E27FC236}">
                  <a16:creationId xmlns:a16="http://schemas.microsoft.com/office/drawing/2014/main" id="{50174C53-7FB6-6662-A291-D9CDCF33180F}"/>
                </a:ext>
              </a:extLst>
            </p:cNvPr>
            <p:cNvSpPr/>
            <p:nvPr/>
          </p:nvSpPr>
          <p:spPr>
            <a:xfrm>
              <a:off x="5197062" y="3577844"/>
              <a:ext cx="2154352" cy="1479690"/>
            </a:xfrm>
            <a:custGeom>
              <a:avLst/>
              <a:gdLst>
                <a:gd name="connsiteX0" fmla="*/ 0 w 1425442"/>
                <a:gd name="connsiteY0" fmla="*/ 119892 h 1198916"/>
                <a:gd name="connsiteX1" fmla="*/ 119892 w 1425442"/>
                <a:gd name="connsiteY1" fmla="*/ 0 h 1198916"/>
                <a:gd name="connsiteX2" fmla="*/ 1305550 w 1425442"/>
                <a:gd name="connsiteY2" fmla="*/ 0 h 1198916"/>
                <a:gd name="connsiteX3" fmla="*/ 1425442 w 1425442"/>
                <a:gd name="connsiteY3" fmla="*/ 119892 h 1198916"/>
                <a:gd name="connsiteX4" fmla="*/ 1425442 w 1425442"/>
                <a:gd name="connsiteY4" fmla="*/ 1079024 h 1198916"/>
                <a:gd name="connsiteX5" fmla="*/ 1305550 w 1425442"/>
                <a:gd name="connsiteY5" fmla="*/ 1198916 h 1198916"/>
                <a:gd name="connsiteX6" fmla="*/ 119892 w 1425442"/>
                <a:gd name="connsiteY6" fmla="*/ 1198916 h 1198916"/>
                <a:gd name="connsiteX7" fmla="*/ 0 w 1425442"/>
                <a:gd name="connsiteY7" fmla="*/ 1079024 h 1198916"/>
                <a:gd name="connsiteX8" fmla="*/ 0 w 1425442"/>
                <a:gd name="connsiteY8" fmla="*/ 119892 h 119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5442" h="1198916">
                  <a:moveTo>
                    <a:pt x="0" y="119892"/>
                  </a:moveTo>
                  <a:cubicBezTo>
                    <a:pt x="0" y="53677"/>
                    <a:pt x="53677" y="0"/>
                    <a:pt x="119892" y="0"/>
                  </a:cubicBezTo>
                  <a:lnTo>
                    <a:pt x="1305550" y="0"/>
                  </a:lnTo>
                  <a:cubicBezTo>
                    <a:pt x="1371765" y="0"/>
                    <a:pt x="1425442" y="53677"/>
                    <a:pt x="1425442" y="119892"/>
                  </a:cubicBezTo>
                  <a:lnTo>
                    <a:pt x="1425442" y="1079024"/>
                  </a:lnTo>
                  <a:cubicBezTo>
                    <a:pt x="1425442" y="1145239"/>
                    <a:pt x="1371765" y="1198916"/>
                    <a:pt x="1305550" y="1198916"/>
                  </a:cubicBezTo>
                  <a:lnTo>
                    <a:pt x="119892" y="1198916"/>
                  </a:lnTo>
                  <a:cubicBezTo>
                    <a:pt x="53677" y="1198916"/>
                    <a:pt x="0" y="1145239"/>
                    <a:pt x="0" y="1079024"/>
                  </a:cubicBezTo>
                  <a:lnTo>
                    <a:pt x="0" y="119892"/>
                  </a:lnTo>
                  <a:close/>
                </a:path>
              </a:pathLst>
            </a:custGeom>
            <a:no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91440" rIns="0" bIns="0" numCol="1" spcCol="1270" anchor="t" anchorCtr="0">
              <a:noAutofit/>
            </a:bodyPr>
            <a:lstStyle/>
            <a:p>
              <a:pPr algn="ctr" defTabSz="622113">
                <a:lnSpc>
                  <a:spcPct val="90000"/>
                </a:lnSpc>
                <a:spcBef>
                  <a:spcPct val="0"/>
                </a:spcBef>
                <a:spcAft>
                  <a:spcPct val="35000"/>
                </a:spcAft>
              </a:pPr>
              <a:r>
                <a:rPr lang="en-US" sz="1500" dirty="0">
                  <a:solidFill>
                    <a:schemeClr val="tx1"/>
                  </a:solidFill>
                </a:rPr>
                <a:t>Responses </a:t>
              </a:r>
              <a:br>
                <a:rPr lang="en-US" sz="1500" dirty="0">
                  <a:solidFill>
                    <a:schemeClr val="tx1"/>
                  </a:solidFill>
                </a:rPr>
              </a:br>
              <a:r>
                <a:rPr lang="en-US" sz="1500" dirty="0">
                  <a:solidFill>
                    <a:schemeClr val="tx1"/>
                  </a:solidFill>
                </a:rPr>
                <a:t>collected and analyzed anonymously by Steering Committee for Round 2 survey development</a:t>
              </a:r>
              <a:r>
                <a:rPr lang="en-US" sz="1500" baseline="30000" dirty="0">
                  <a:solidFill>
                    <a:schemeClr val="tx1"/>
                  </a:solidFill>
                </a:rPr>
                <a:t>a</a:t>
              </a:r>
            </a:p>
          </p:txBody>
        </p:sp>
        <p:sp>
          <p:nvSpPr>
            <p:cNvPr id="75" name="Freeform 9">
              <a:extLst>
                <a:ext uri="{FF2B5EF4-FFF2-40B4-BE49-F238E27FC236}">
                  <a16:creationId xmlns:a16="http://schemas.microsoft.com/office/drawing/2014/main" id="{50FBDC0C-8B1A-69EE-943B-EBB5AC1D5D6C}"/>
                </a:ext>
              </a:extLst>
            </p:cNvPr>
            <p:cNvSpPr/>
            <p:nvPr/>
          </p:nvSpPr>
          <p:spPr>
            <a:xfrm>
              <a:off x="7492728" y="3577844"/>
              <a:ext cx="2059450" cy="1479690"/>
            </a:xfrm>
            <a:custGeom>
              <a:avLst/>
              <a:gdLst>
                <a:gd name="connsiteX0" fmla="*/ 0 w 1425442"/>
                <a:gd name="connsiteY0" fmla="*/ 119892 h 1198916"/>
                <a:gd name="connsiteX1" fmla="*/ 119892 w 1425442"/>
                <a:gd name="connsiteY1" fmla="*/ 0 h 1198916"/>
                <a:gd name="connsiteX2" fmla="*/ 1305550 w 1425442"/>
                <a:gd name="connsiteY2" fmla="*/ 0 h 1198916"/>
                <a:gd name="connsiteX3" fmla="*/ 1425442 w 1425442"/>
                <a:gd name="connsiteY3" fmla="*/ 119892 h 1198916"/>
                <a:gd name="connsiteX4" fmla="*/ 1425442 w 1425442"/>
                <a:gd name="connsiteY4" fmla="*/ 1079024 h 1198916"/>
                <a:gd name="connsiteX5" fmla="*/ 1305550 w 1425442"/>
                <a:gd name="connsiteY5" fmla="*/ 1198916 h 1198916"/>
                <a:gd name="connsiteX6" fmla="*/ 119892 w 1425442"/>
                <a:gd name="connsiteY6" fmla="*/ 1198916 h 1198916"/>
                <a:gd name="connsiteX7" fmla="*/ 0 w 1425442"/>
                <a:gd name="connsiteY7" fmla="*/ 1079024 h 1198916"/>
                <a:gd name="connsiteX8" fmla="*/ 0 w 1425442"/>
                <a:gd name="connsiteY8" fmla="*/ 119892 h 119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5442" h="1198916">
                  <a:moveTo>
                    <a:pt x="0" y="119892"/>
                  </a:moveTo>
                  <a:cubicBezTo>
                    <a:pt x="0" y="53677"/>
                    <a:pt x="53677" y="0"/>
                    <a:pt x="119892" y="0"/>
                  </a:cubicBezTo>
                  <a:lnTo>
                    <a:pt x="1305550" y="0"/>
                  </a:lnTo>
                  <a:cubicBezTo>
                    <a:pt x="1371765" y="0"/>
                    <a:pt x="1425442" y="53677"/>
                    <a:pt x="1425442" y="119892"/>
                  </a:cubicBezTo>
                  <a:lnTo>
                    <a:pt x="1425442" y="1079024"/>
                  </a:lnTo>
                  <a:cubicBezTo>
                    <a:pt x="1425442" y="1145239"/>
                    <a:pt x="1371765" y="1198916"/>
                    <a:pt x="1305550" y="1198916"/>
                  </a:cubicBezTo>
                  <a:lnTo>
                    <a:pt x="119892" y="1198916"/>
                  </a:lnTo>
                  <a:cubicBezTo>
                    <a:pt x="53677" y="1198916"/>
                    <a:pt x="0" y="1145239"/>
                    <a:pt x="0" y="1079024"/>
                  </a:cubicBezTo>
                  <a:lnTo>
                    <a:pt x="0" y="119892"/>
                  </a:lnTo>
                  <a:close/>
                </a:path>
              </a:pathLst>
            </a:custGeom>
            <a:no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91440" rIns="0" bIns="0" numCol="1" spcCol="1270" anchor="t" anchorCtr="0">
              <a:noAutofit/>
            </a:bodyPr>
            <a:lstStyle/>
            <a:p>
              <a:pPr algn="ctr" defTabSz="622113">
                <a:lnSpc>
                  <a:spcPct val="90000"/>
                </a:lnSpc>
                <a:spcBef>
                  <a:spcPct val="0"/>
                </a:spcBef>
                <a:spcAft>
                  <a:spcPct val="35000"/>
                </a:spcAft>
              </a:pPr>
              <a:r>
                <a:rPr lang="en-US" sz="1500" dirty="0">
                  <a:solidFill>
                    <a:schemeClr val="tx1"/>
                  </a:solidFill>
                </a:rPr>
                <a:t>Round 2 survey</a:t>
              </a:r>
              <a:br>
                <a:rPr lang="en-US" sz="1500" dirty="0">
                  <a:solidFill>
                    <a:schemeClr val="tx1"/>
                  </a:solidFill>
                </a:rPr>
              </a:br>
              <a:r>
                <a:rPr lang="en-US" sz="1500" dirty="0">
                  <a:solidFill>
                    <a:schemeClr val="tx1"/>
                  </a:solidFill>
                </a:rPr>
                <a:t>sent to TD expert panelists (15 questions; 85 ratable items)</a:t>
              </a:r>
            </a:p>
          </p:txBody>
        </p:sp>
        <p:sp>
          <p:nvSpPr>
            <p:cNvPr id="91" name="Freeform 11">
              <a:extLst>
                <a:ext uri="{FF2B5EF4-FFF2-40B4-BE49-F238E27FC236}">
                  <a16:creationId xmlns:a16="http://schemas.microsoft.com/office/drawing/2014/main" id="{02EEB883-40CA-6180-E405-89ECC5ED342E}"/>
                </a:ext>
              </a:extLst>
            </p:cNvPr>
            <p:cNvSpPr/>
            <p:nvPr/>
          </p:nvSpPr>
          <p:spPr>
            <a:xfrm>
              <a:off x="9694791" y="3577844"/>
              <a:ext cx="1966072" cy="1479690"/>
            </a:xfrm>
            <a:custGeom>
              <a:avLst/>
              <a:gdLst>
                <a:gd name="connsiteX0" fmla="*/ 0 w 1425442"/>
                <a:gd name="connsiteY0" fmla="*/ 119892 h 1198916"/>
                <a:gd name="connsiteX1" fmla="*/ 119892 w 1425442"/>
                <a:gd name="connsiteY1" fmla="*/ 0 h 1198916"/>
                <a:gd name="connsiteX2" fmla="*/ 1305550 w 1425442"/>
                <a:gd name="connsiteY2" fmla="*/ 0 h 1198916"/>
                <a:gd name="connsiteX3" fmla="*/ 1425442 w 1425442"/>
                <a:gd name="connsiteY3" fmla="*/ 119892 h 1198916"/>
                <a:gd name="connsiteX4" fmla="*/ 1425442 w 1425442"/>
                <a:gd name="connsiteY4" fmla="*/ 1079024 h 1198916"/>
                <a:gd name="connsiteX5" fmla="*/ 1305550 w 1425442"/>
                <a:gd name="connsiteY5" fmla="*/ 1198916 h 1198916"/>
                <a:gd name="connsiteX6" fmla="*/ 119892 w 1425442"/>
                <a:gd name="connsiteY6" fmla="*/ 1198916 h 1198916"/>
                <a:gd name="connsiteX7" fmla="*/ 0 w 1425442"/>
                <a:gd name="connsiteY7" fmla="*/ 1079024 h 1198916"/>
                <a:gd name="connsiteX8" fmla="*/ 0 w 1425442"/>
                <a:gd name="connsiteY8" fmla="*/ 119892 h 119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5442" h="1198916">
                  <a:moveTo>
                    <a:pt x="0" y="119892"/>
                  </a:moveTo>
                  <a:cubicBezTo>
                    <a:pt x="0" y="53677"/>
                    <a:pt x="53677" y="0"/>
                    <a:pt x="119892" y="0"/>
                  </a:cubicBezTo>
                  <a:lnTo>
                    <a:pt x="1305550" y="0"/>
                  </a:lnTo>
                  <a:cubicBezTo>
                    <a:pt x="1371765" y="0"/>
                    <a:pt x="1425442" y="53677"/>
                    <a:pt x="1425442" y="119892"/>
                  </a:cubicBezTo>
                  <a:lnTo>
                    <a:pt x="1425442" y="1079024"/>
                  </a:lnTo>
                  <a:cubicBezTo>
                    <a:pt x="1425442" y="1145239"/>
                    <a:pt x="1371765" y="1198916"/>
                    <a:pt x="1305550" y="1198916"/>
                  </a:cubicBezTo>
                  <a:lnTo>
                    <a:pt x="119892" y="1198916"/>
                  </a:lnTo>
                  <a:cubicBezTo>
                    <a:pt x="53677" y="1198916"/>
                    <a:pt x="0" y="1145239"/>
                    <a:pt x="0" y="1079024"/>
                  </a:cubicBezTo>
                  <a:lnTo>
                    <a:pt x="0" y="119892"/>
                  </a:lnTo>
                  <a:close/>
                </a:path>
              </a:pathLst>
            </a:custGeom>
            <a:no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91440" rIns="0" bIns="0" numCol="1" spcCol="1270" anchor="t" anchorCtr="0">
              <a:noAutofit/>
            </a:bodyPr>
            <a:lstStyle/>
            <a:p>
              <a:pPr algn="ctr" defTabSz="622113">
                <a:lnSpc>
                  <a:spcPct val="90000"/>
                </a:lnSpc>
                <a:spcBef>
                  <a:spcPct val="0"/>
                </a:spcBef>
                <a:spcAft>
                  <a:spcPct val="35000"/>
                </a:spcAft>
              </a:pPr>
              <a:r>
                <a:rPr lang="en-US" sz="1500" dirty="0">
                  <a:solidFill>
                    <a:schemeClr val="tx1"/>
                  </a:solidFill>
                </a:rPr>
                <a:t>Responses </a:t>
              </a:r>
              <a:br>
                <a:rPr lang="en-US" sz="1500" dirty="0">
                  <a:solidFill>
                    <a:schemeClr val="tx1"/>
                  </a:solidFill>
                </a:rPr>
              </a:br>
              <a:r>
                <a:rPr lang="en-US" sz="1500" dirty="0">
                  <a:solidFill>
                    <a:schemeClr val="tx1"/>
                  </a:solidFill>
                </a:rPr>
                <a:t>collected and analyzed anonymously for </a:t>
              </a:r>
              <a:br>
                <a:rPr lang="en-US" sz="1500" dirty="0">
                  <a:solidFill>
                    <a:schemeClr val="tx1"/>
                  </a:solidFill>
                </a:rPr>
              </a:br>
              <a:r>
                <a:rPr lang="en-US" sz="1500" dirty="0">
                  <a:solidFill>
                    <a:schemeClr val="tx1"/>
                  </a:solidFill>
                </a:rPr>
                <a:t>final report</a:t>
              </a:r>
            </a:p>
          </p:txBody>
        </p:sp>
        <p:grpSp>
          <p:nvGrpSpPr>
            <p:cNvPr id="93" name="Group 92">
              <a:extLst>
                <a:ext uri="{FF2B5EF4-FFF2-40B4-BE49-F238E27FC236}">
                  <a16:creationId xmlns:a16="http://schemas.microsoft.com/office/drawing/2014/main" id="{7BA2648E-5E6E-1487-8DB0-21115849123D}"/>
                </a:ext>
              </a:extLst>
            </p:cNvPr>
            <p:cNvGrpSpPr/>
            <p:nvPr/>
          </p:nvGrpSpPr>
          <p:grpSpPr>
            <a:xfrm>
              <a:off x="977900" y="2522129"/>
              <a:ext cx="10879482" cy="781633"/>
              <a:chOff x="476687" y="2038350"/>
              <a:chExt cx="11622639" cy="835025"/>
            </a:xfrm>
            <a:solidFill>
              <a:schemeClr val="bg1">
                <a:lumMod val="95000"/>
              </a:schemeClr>
            </a:solidFill>
          </p:grpSpPr>
          <p:sp>
            <p:nvSpPr>
              <p:cNvPr id="322" name="Round Same Side Corner Rectangle 28">
                <a:extLst>
                  <a:ext uri="{FF2B5EF4-FFF2-40B4-BE49-F238E27FC236}">
                    <a16:creationId xmlns:a16="http://schemas.microsoft.com/office/drawing/2014/main" id="{F026B5DF-291D-AC2B-4513-F66C28D4E0F1}"/>
                  </a:ext>
                </a:extLst>
              </p:cNvPr>
              <p:cNvSpPr/>
              <p:nvPr/>
            </p:nvSpPr>
            <p:spPr>
              <a:xfrm rot="16200000">
                <a:off x="5888778" y="-3192463"/>
                <a:ext cx="472470" cy="11296651"/>
              </a:xfrm>
              <a:prstGeom prst="round2SameRect">
                <a:avLst>
                  <a:gd name="adj1" fmla="val 1616"/>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323" name="Freeform 6">
                <a:extLst>
                  <a:ext uri="{FF2B5EF4-FFF2-40B4-BE49-F238E27FC236}">
                    <a16:creationId xmlns:a16="http://schemas.microsoft.com/office/drawing/2014/main" id="{C26B38AA-21CB-2C7D-9E2D-996C1631C23E}"/>
                  </a:ext>
                </a:extLst>
              </p:cNvPr>
              <p:cNvSpPr>
                <a:spLocks/>
              </p:cNvSpPr>
              <p:nvPr/>
            </p:nvSpPr>
            <p:spPr bwMode="auto">
              <a:xfrm>
                <a:off x="11389322" y="2038350"/>
                <a:ext cx="710004" cy="835025"/>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2" h="1000">
                    <a:moveTo>
                      <a:pt x="0" y="679"/>
                    </a:moveTo>
                    <a:cubicBezTo>
                      <a:pt x="0" y="558"/>
                      <a:pt x="0" y="439"/>
                      <a:pt x="0" y="318"/>
                    </a:cubicBezTo>
                    <a:cubicBezTo>
                      <a:pt x="212" y="318"/>
                      <a:pt x="423" y="318"/>
                      <a:pt x="636" y="318"/>
                    </a:cubicBezTo>
                    <a:cubicBezTo>
                      <a:pt x="636" y="315"/>
                      <a:pt x="636" y="312"/>
                      <a:pt x="636" y="309"/>
                    </a:cubicBezTo>
                    <a:cubicBezTo>
                      <a:pt x="636" y="224"/>
                      <a:pt x="636" y="138"/>
                      <a:pt x="636" y="53"/>
                    </a:cubicBezTo>
                    <a:cubicBezTo>
                      <a:pt x="636" y="32"/>
                      <a:pt x="643" y="16"/>
                      <a:pt x="663" y="7"/>
                    </a:cubicBezTo>
                    <a:cubicBezTo>
                      <a:pt x="679" y="0"/>
                      <a:pt x="696" y="2"/>
                      <a:pt x="711" y="13"/>
                    </a:cubicBezTo>
                    <a:cubicBezTo>
                      <a:pt x="713" y="15"/>
                      <a:pt x="715" y="17"/>
                      <a:pt x="716" y="18"/>
                    </a:cubicBezTo>
                    <a:cubicBezTo>
                      <a:pt x="865" y="167"/>
                      <a:pt x="1013" y="315"/>
                      <a:pt x="1162" y="463"/>
                    </a:cubicBezTo>
                    <a:cubicBezTo>
                      <a:pt x="1179" y="480"/>
                      <a:pt x="1182" y="501"/>
                      <a:pt x="1172" y="520"/>
                    </a:cubicBezTo>
                    <a:cubicBezTo>
                      <a:pt x="1169" y="524"/>
                      <a:pt x="1166" y="528"/>
                      <a:pt x="1163" y="532"/>
                    </a:cubicBezTo>
                    <a:cubicBezTo>
                      <a:pt x="1014" y="681"/>
                      <a:pt x="866" y="830"/>
                      <a:pt x="718" y="978"/>
                    </a:cubicBezTo>
                    <a:cubicBezTo>
                      <a:pt x="701" y="996"/>
                      <a:pt x="679" y="1000"/>
                      <a:pt x="660" y="989"/>
                    </a:cubicBezTo>
                    <a:cubicBezTo>
                      <a:pt x="642" y="980"/>
                      <a:pt x="636" y="964"/>
                      <a:pt x="636" y="945"/>
                    </a:cubicBezTo>
                    <a:cubicBezTo>
                      <a:pt x="636" y="861"/>
                      <a:pt x="636" y="777"/>
                      <a:pt x="636" y="692"/>
                    </a:cubicBezTo>
                    <a:cubicBezTo>
                      <a:pt x="636" y="688"/>
                      <a:pt x="636" y="684"/>
                      <a:pt x="636" y="679"/>
                    </a:cubicBezTo>
                    <a:cubicBezTo>
                      <a:pt x="424" y="679"/>
                      <a:pt x="212" y="679"/>
                      <a:pt x="0" y="679"/>
                    </a:cubicBezTo>
                    <a:close/>
                  </a:path>
                </a:pathLst>
              </a:custGeom>
              <a:grpFill/>
              <a:ln>
                <a:noFill/>
              </a:ln>
            </p:spPr>
            <p:txBody>
              <a:bodyPr vert="horz" wrap="square" lIns="91416" tIns="45708" rIns="91416" bIns="45708" numCol="1" anchor="t" anchorCtr="0" compatLnSpc="1">
                <a:prstTxWarp prst="textNoShape">
                  <a:avLst/>
                </a:prstTxWarp>
              </a:bodyPr>
              <a:lstStyle/>
              <a:p>
                <a:endParaRPr lang="en-US" sz="1799" dirty="0"/>
              </a:p>
            </p:txBody>
          </p:sp>
        </p:grpSp>
        <p:grpSp>
          <p:nvGrpSpPr>
            <p:cNvPr id="94" name="Group 93">
              <a:extLst>
                <a:ext uri="{FF2B5EF4-FFF2-40B4-BE49-F238E27FC236}">
                  <a16:creationId xmlns:a16="http://schemas.microsoft.com/office/drawing/2014/main" id="{94B21945-9D80-06D0-69A4-63D9963D5A88}"/>
                </a:ext>
              </a:extLst>
            </p:cNvPr>
            <p:cNvGrpSpPr/>
            <p:nvPr/>
          </p:nvGrpSpPr>
          <p:grpSpPr>
            <a:xfrm>
              <a:off x="1530035" y="2331799"/>
              <a:ext cx="677309" cy="943685"/>
              <a:chOff x="1419224" y="2678854"/>
              <a:chExt cx="697599" cy="971954"/>
            </a:xfrm>
          </p:grpSpPr>
          <p:grpSp>
            <p:nvGrpSpPr>
              <p:cNvPr id="304" name="Group 303">
                <a:extLst>
                  <a:ext uri="{FF2B5EF4-FFF2-40B4-BE49-F238E27FC236}">
                    <a16:creationId xmlns:a16="http://schemas.microsoft.com/office/drawing/2014/main" id="{B4B52CF7-9158-3B16-55C1-BEE3012C7213}"/>
                  </a:ext>
                </a:extLst>
              </p:cNvPr>
              <p:cNvGrpSpPr>
                <a:grpSpLocks noChangeAspect="1"/>
              </p:cNvGrpSpPr>
              <p:nvPr/>
            </p:nvGrpSpPr>
            <p:grpSpPr>
              <a:xfrm>
                <a:off x="1665776" y="2678854"/>
                <a:ext cx="204494" cy="456694"/>
                <a:chOff x="2027536" y="2797468"/>
                <a:chExt cx="479559" cy="1070994"/>
              </a:xfrm>
              <a:solidFill>
                <a:schemeClr val="accent1"/>
              </a:solidFill>
            </p:grpSpPr>
            <p:sp>
              <p:nvSpPr>
                <p:cNvPr id="320" name="Freeform 9">
                  <a:extLst>
                    <a:ext uri="{FF2B5EF4-FFF2-40B4-BE49-F238E27FC236}">
                      <a16:creationId xmlns:a16="http://schemas.microsoft.com/office/drawing/2014/main" id="{19E9566E-8221-D60E-CC6F-D1665051EC25}"/>
                    </a:ext>
                  </a:extLst>
                </p:cNvPr>
                <p:cNvSpPr>
                  <a:spLocks/>
                </p:cNvSpPr>
                <p:nvPr/>
              </p:nvSpPr>
              <p:spPr bwMode="auto">
                <a:xfrm>
                  <a:off x="2027536" y="3038229"/>
                  <a:ext cx="479559" cy="830233"/>
                </a:xfrm>
                <a:custGeom>
                  <a:avLst/>
                  <a:gdLst>
                    <a:gd name="T0" fmla="*/ 300 w 390"/>
                    <a:gd name="T1" fmla="*/ 484 h 675"/>
                    <a:gd name="T2" fmla="*/ 304 w 390"/>
                    <a:gd name="T3" fmla="*/ 541 h 675"/>
                    <a:gd name="T4" fmla="*/ 311 w 390"/>
                    <a:gd name="T5" fmla="*/ 616 h 675"/>
                    <a:gd name="T6" fmla="*/ 309 w 390"/>
                    <a:gd name="T7" fmla="*/ 644 h 675"/>
                    <a:gd name="T8" fmla="*/ 262 w 390"/>
                    <a:gd name="T9" fmla="*/ 672 h 675"/>
                    <a:gd name="T10" fmla="*/ 226 w 390"/>
                    <a:gd name="T11" fmla="*/ 635 h 675"/>
                    <a:gd name="T12" fmla="*/ 221 w 390"/>
                    <a:gd name="T13" fmla="*/ 586 h 675"/>
                    <a:gd name="T14" fmla="*/ 214 w 390"/>
                    <a:gd name="T15" fmla="*/ 501 h 675"/>
                    <a:gd name="T16" fmla="*/ 212 w 390"/>
                    <a:gd name="T17" fmla="*/ 482 h 675"/>
                    <a:gd name="T18" fmla="*/ 183 w 390"/>
                    <a:gd name="T19" fmla="*/ 482 h 675"/>
                    <a:gd name="T20" fmla="*/ 180 w 390"/>
                    <a:gd name="T21" fmla="*/ 510 h 675"/>
                    <a:gd name="T22" fmla="*/ 171 w 390"/>
                    <a:gd name="T23" fmla="*/ 628 h 675"/>
                    <a:gd name="T24" fmla="*/ 135 w 390"/>
                    <a:gd name="T25" fmla="*/ 671 h 675"/>
                    <a:gd name="T26" fmla="*/ 85 w 390"/>
                    <a:gd name="T27" fmla="*/ 622 h 675"/>
                    <a:gd name="T28" fmla="*/ 93 w 390"/>
                    <a:gd name="T29" fmla="*/ 518 h 675"/>
                    <a:gd name="T30" fmla="*/ 96 w 390"/>
                    <a:gd name="T31" fmla="*/ 483 h 675"/>
                    <a:gd name="T32" fmla="*/ 80 w 390"/>
                    <a:gd name="T33" fmla="*/ 483 h 675"/>
                    <a:gd name="T34" fmla="*/ 52 w 390"/>
                    <a:gd name="T35" fmla="*/ 435 h 675"/>
                    <a:gd name="T36" fmla="*/ 109 w 390"/>
                    <a:gd name="T37" fmla="*/ 232 h 675"/>
                    <a:gd name="T38" fmla="*/ 111 w 390"/>
                    <a:gd name="T39" fmla="*/ 219 h 675"/>
                    <a:gd name="T40" fmla="*/ 110 w 390"/>
                    <a:gd name="T41" fmla="*/ 175 h 675"/>
                    <a:gd name="T42" fmla="*/ 108 w 390"/>
                    <a:gd name="T43" fmla="*/ 180 h 675"/>
                    <a:gd name="T44" fmla="*/ 73 w 390"/>
                    <a:gd name="T45" fmla="*/ 258 h 675"/>
                    <a:gd name="T46" fmla="*/ 31 w 390"/>
                    <a:gd name="T47" fmla="*/ 280 h 675"/>
                    <a:gd name="T48" fmla="*/ 10 w 390"/>
                    <a:gd name="T49" fmla="*/ 230 h 675"/>
                    <a:gd name="T50" fmla="*/ 64 w 390"/>
                    <a:gd name="T51" fmla="*/ 107 h 675"/>
                    <a:gd name="T52" fmla="*/ 93 w 390"/>
                    <a:gd name="T53" fmla="*/ 41 h 675"/>
                    <a:gd name="T54" fmla="*/ 136 w 390"/>
                    <a:gd name="T55" fmla="*/ 1 h 675"/>
                    <a:gd name="T56" fmla="*/ 143 w 390"/>
                    <a:gd name="T57" fmla="*/ 2 h 675"/>
                    <a:gd name="T58" fmla="*/ 201 w 390"/>
                    <a:gd name="T59" fmla="*/ 14 h 675"/>
                    <a:gd name="T60" fmla="*/ 250 w 390"/>
                    <a:gd name="T61" fmla="*/ 2 h 675"/>
                    <a:gd name="T62" fmla="*/ 259 w 390"/>
                    <a:gd name="T63" fmla="*/ 1 h 675"/>
                    <a:gd name="T64" fmla="*/ 297 w 390"/>
                    <a:gd name="T65" fmla="*/ 34 h 675"/>
                    <a:gd name="T66" fmla="*/ 335 w 390"/>
                    <a:gd name="T67" fmla="*/ 118 h 675"/>
                    <a:gd name="T68" fmla="*/ 384 w 390"/>
                    <a:gd name="T69" fmla="*/ 229 h 675"/>
                    <a:gd name="T70" fmla="*/ 385 w 390"/>
                    <a:gd name="T71" fmla="*/ 261 h 675"/>
                    <a:gd name="T72" fmla="*/ 356 w 390"/>
                    <a:gd name="T73" fmla="*/ 282 h 675"/>
                    <a:gd name="T74" fmla="*/ 327 w 390"/>
                    <a:gd name="T75" fmla="*/ 268 h 675"/>
                    <a:gd name="T76" fmla="*/ 314 w 390"/>
                    <a:gd name="T77" fmla="*/ 243 h 675"/>
                    <a:gd name="T78" fmla="*/ 283 w 390"/>
                    <a:gd name="T79" fmla="*/ 174 h 675"/>
                    <a:gd name="T80" fmla="*/ 283 w 390"/>
                    <a:gd name="T81" fmla="*/ 179 h 675"/>
                    <a:gd name="T82" fmla="*/ 283 w 390"/>
                    <a:gd name="T83" fmla="*/ 222 h 675"/>
                    <a:gd name="T84" fmla="*/ 288 w 390"/>
                    <a:gd name="T85" fmla="*/ 241 h 675"/>
                    <a:gd name="T86" fmla="*/ 344 w 390"/>
                    <a:gd name="T87" fmla="*/ 436 h 675"/>
                    <a:gd name="T88" fmla="*/ 307 w 390"/>
                    <a:gd name="T89" fmla="*/ 484 h 675"/>
                    <a:gd name="T90" fmla="*/ 300 w 390"/>
                    <a:gd name="T91" fmla="*/ 484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 h="675">
                      <a:moveTo>
                        <a:pt x="300" y="484"/>
                      </a:moveTo>
                      <a:cubicBezTo>
                        <a:pt x="301" y="503"/>
                        <a:pt x="303" y="522"/>
                        <a:pt x="304" y="541"/>
                      </a:cubicBezTo>
                      <a:cubicBezTo>
                        <a:pt x="306" y="566"/>
                        <a:pt x="308" y="591"/>
                        <a:pt x="311" y="616"/>
                      </a:cubicBezTo>
                      <a:cubicBezTo>
                        <a:pt x="311" y="625"/>
                        <a:pt x="312" y="635"/>
                        <a:pt x="309" y="644"/>
                      </a:cubicBezTo>
                      <a:cubicBezTo>
                        <a:pt x="301" y="664"/>
                        <a:pt x="284" y="674"/>
                        <a:pt x="262" y="672"/>
                      </a:cubicBezTo>
                      <a:cubicBezTo>
                        <a:pt x="244" y="670"/>
                        <a:pt x="229" y="655"/>
                        <a:pt x="226" y="635"/>
                      </a:cubicBezTo>
                      <a:cubicBezTo>
                        <a:pt x="224" y="619"/>
                        <a:pt x="223" y="603"/>
                        <a:pt x="221" y="586"/>
                      </a:cubicBezTo>
                      <a:cubicBezTo>
                        <a:pt x="219" y="558"/>
                        <a:pt x="216" y="529"/>
                        <a:pt x="214" y="501"/>
                      </a:cubicBezTo>
                      <a:cubicBezTo>
                        <a:pt x="214" y="495"/>
                        <a:pt x="213" y="489"/>
                        <a:pt x="212" y="482"/>
                      </a:cubicBezTo>
                      <a:cubicBezTo>
                        <a:pt x="203" y="482"/>
                        <a:pt x="193" y="482"/>
                        <a:pt x="183" y="482"/>
                      </a:cubicBezTo>
                      <a:cubicBezTo>
                        <a:pt x="182" y="491"/>
                        <a:pt x="181" y="501"/>
                        <a:pt x="180" y="510"/>
                      </a:cubicBezTo>
                      <a:cubicBezTo>
                        <a:pt x="177" y="549"/>
                        <a:pt x="174" y="588"/>
                        <a:pt x="171" y="628"/>
                      </a:cubicBezTo>
                      <a:cubicBezTo>
                        <a:pt x="169" y="654"/>
                        <a:pt x="151" y="668"/>
                        <a:pt x="135" y="671"/>
                      </a:cubicBezTo>
                      <a:cubicBezTo>
                        <a:pt x="106" y="675"/>
                        <a:pt x="82" y="653"/>
                        <a:pt x="85" y="622"/>
                      </a:cubicBezTo>
                      <a:cubicBezTo>
                        <a:pt x="88" y="588"/>
                        <a:pt x="90" y="553"/>
                        <a:pt x="93" y="518"/>
                      </a:cubicBezTo>
                      <a:cubicBezTo>
                        <a:pt x="94" y="507"/>
                        <a:pt x="95" y="495"/>
                        <a:pt x="96" y="483"/>
                      </a:cubicBezTo>
                      <a:cubicBezTo>
                        <a:pt x="91" y="483"/>
                        <a:pt x="86" y="483"/>
                        <a:pt x="80" y="483"/>
                      </a:cubicBezTo>
                      <a:cubicBezTo>
                        <a:pt x="58" y="478"/>
                        <a:pt x="46" y="458"/>
                        <a:pt x="52" y="435"/>
                      </a:cubicBezTo>
                      <a:cubicBezTo>
                        <a:pt x="71" y="367"/>
                        <a:pt x="90" y="299"/>
                        <a:pt x="109" y="232"/>
                      </a:cubicBezTo>
                      <a:cubicBezTo>
                        <a:pt x="110" y="228"/>
                        <a:pt x="111" y="223"/>
                        <a:pt x="111" y="219"/>
                      </a:cubicBezTo>
                      <a:cubicBezTo>
                        <a:pt x="111" y="205"/>
                        <a:pt x="111" y="190"/>
                        <a:pt x="110" y="175"/>
                      </a:cubicBezTo>
                      <a:cubicBezTo>
                        <a:pt x="109" y="177"/>
                        <a:pt x="108" y="179"/>
                        <a:pt x="108" y="180"/>
                      </a:cubicBezTo>
                      <a:cubicBezTo>
                        <a:pt x="96" y="206"/>
                        <a:pt x="85" y="232"/>
                        <a:pt x="73" y="258"/>
                      </a:cubicBezTo>
                      <a:cubicBezTo>
                        <a:pt x="65" y="276"/>
                        <a:pt x="49" y="284"/>
                        <a:pt x="31" y="280"/>
                      </a:cubicBezTo>
                      <a:cubicBezTo>
                        <a:pt x="10" y="275"/>
                        <a:pt x="0" y="252"/>
                        <a:pt x="10" y="230"/>
                      </a:cubicBezTo>
                      <a:cubicBezTo>
                        <a:pt x="28" y="189"/>
                        <a:pt x="46" y="148"/>
                        <a:pt x="64" y="107"/>
                      </a:cubicBezTo>
                      <a:cubicBezTo>
                        <a:pt x="74" y="85"/>
                        <a:pt x="84" y="63"/>
                        <a:pt x="93" y="41"/>
                      </a:cubicBezTo>
                      <a:cubicBezTo>
                        <a:pt x="102" y="22"/>
                        <a:pt x="116" y="8"/>
                        <a:pt x="136" y="1"/>
                      </a:cubicBezTo>
                      <a:cubicBezTo>
                        <a:pt x="138" y="0"/>
                        <a:pt x="141" y="1"/>
                        <a:pt x="143" y="2"/>
                      </a:cubicBezTo>
                      <a:cubicBezTo>
                        <a:pt x="162" y="10"/>
                        <a:pt x="181" y="15"/>
                        <a:pt x="201" y="14"/>
                      </a:cubicBezTo>
                      <a:cubicBezTo>
                        <a:pt x="218" y="14"/>
                        <a:pt x="234" y="9"/>
                        <a:pt x="250" y="2"/>
                      </a:cubicBezTo>
                      <a:cubicBezTo>
                        <a:pt x="253" y="1"/>
                        <a:pt x="256" y="0"/>
                        <a:pt x="259" y="1"/>
                      </a:cubicBezTo>
                      <a:cubicBezTo>
                        <a:pt x="276" y="7"/>
                        <a:pt x="290" y="17"/>
                        <a:pt x="297" y="34"/>
                      </a:cubicBezTo>
                      <a:cubicBezTo>
                        <a:pt x="310" y="62"/>
                        <a:pt x="322" y="90"/>
                        <a:pt x="335" y="118"/>
                      </a:cubicBezTo>
                      <a:cubicBezTo>
                        <a:pt x="351" y="155"/>
                        <a:pt x="367" y="192"/>
                        <a:pt x="384" y="229"/>
                      </a:cubicBezTo>
                      <a:cubicBezTo>
                        <a:pt x="388" y="239"/>
                        <a:pt x="390" y="250"/>
                        <a:pt x="385" y="261"/>
                      </a:cubicBezTo>
                      <a:cubicBezTo>
                        <a:pt x="380" y="273"/>
                        <a:pt x="370" y="281"/>
                        <a:pt x="356" y="282"/>
                      </a:cubicBezTo>
                      <a:cubicBezTo>
                        <a:pt x="344" y="283"/>
                        <a:pt x="334" y="278"/>
                        <a:pt x="327" y="268"/>
                      </a:cubicBezTo>
                      <a:cubicBezTo>
                        <a:pt x="321" y="260"/>
                        <a:pt x="318" y="251"/>
                        <a:pt x="314" y="243"/>
                      </a:cubicBezTo>
                      <a:cubicBezTo>
                        <a:pt x="304" y="220"/>
                        <a:pt x="294" y="198"/>
                        <a:pt x="283" y="174"/>
                      </a:cubicBezTo>
                      <a:cubicBezTo>
                        <a:pt x="283" y="176"/>
                        <a:pt x="283" y="178"/>
                        <a:pt x="283" y="179"/>
                      </a:cubicBezTo>
                      <a:cubicBezTo>
                        <a:pt x="283" y="193"/>
                        <a:pt x="282" y="207"/>
                        <a:pt x="283" y="222"/>
                      </a:cubicBezTo>
                      <a:cubicBezTo>
                        <a:pt x="283" y="228"/>
                        <a:pt x="286" y="235"/>
                        <a:pt x="288" y="241"/>
                      </a:cubicBezTo>
                      <a:cubicBezTo>
                        <a:pt x="306" y="306"/>
                        <a:pt x="325" y="371"/>
                        <a:pt x="344" y="436"/>
                      </a:cubicBezTo>
                      <a:cubicBezTo>
                        <a:pt x="351" y="459"/>
                        <a:pt x="335" y="484"/>
                        <a:pt x="307" y="484"/>
                      </a:cubicBezTo>
                      <a:cubicBezTo>
                        <a:pt x="305" y="484"/>
                        <a:pt x="302" y="484"/>
                        <a:pt x="300" y="484"/>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321" name="Oval 10">
                  <a:extLst>
                    <a:ext uri="{FF2B5EF4-FFF2-40B4-BE49-F238E27FC236}">
                      <a16:creationId xmlns:a16="http://schemas.microsoft.com/office/drawing/2014/main" id="{EFA87140-784F-BD0A-DD95-CC2E9ECEE3BC}"/>
                    </a:ext>
                  </a:extLst>
                </p:cNvPr>
                <p:cNvSpPr>
                  <a:spLocks noChangeArrowheads="1"/>
                </p:cNvSpPr>
                <p:nvPr/>
              </p:nvSpPr>
              <p:spPr bwMode="auto">
                <a:xfrm>
                  <a:off x="2161655" y="2797468"/>
                  <a:ext cx="219171" cy="217209"/>
                </a:xfrm>
                <a:prstGeom prst="ellipse">
                  <a:avLst/>
                </a:pr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grpSp>
          <p:grpSp>
            <p:nvGrpSpPr>
              <p:cNvPr id="305" name="Group 304">
                <a:extLst>
                  <a:ext uri="{FF2B5EF4-FFF2-40B4-BE49-F238E27FC236}">
                    <a16:creationId xmlns:a16="http://schemas.microsoft.com/office/drawing/2014/main" id="{3C94C1DD-B246-9DD4-FD70-64848D6CC186}"/>
                  </a:ext>
                </a:extLst>
              </p:cNvPr>
              <p:cNvGrpSpPr>
                <a:grpSpLocks noChangeAspect="1"/>
              </p:cNvGrpSpPr>
              <p:nvPr/>
            </p:nvGrpSpPr>
            <p:grpSpPr>
              <a:xfrm>
                <a:off x="1430729" y="3193204"/>
                <a:ext cx="204494" cy="456694"/>
                <a:chOff x="2027536" y="2797468"/>
                <a:chExt cx="479559" cy="1070994"/>
              </a:xfrm>
              <a:solidFill>
                <a:schemeClr val="accent1"/>
              </a:solidFill>
            </p:grpSpPr>
            <p:sp>
              <p:nvSpPr>
                <p:cNvPr id="318" name="Freeform 9">
                  <a:extLst>
                    <a:ext uri="{FF2B5EF4-FFF2-40B4-BE49-F238E27FC236}">
                      <a16:creationId xmlns:a16="http://schemas.microsoft.com/office/drawing/2014/main" id="{58D08189-2FCF-89C6-2283-0E6EFE0BCA4F}"/>
                    </a:ext>
                  </a:extLst>
                </p:cNvPr>
                <p:cNvSpPr>
                  <a:spLocks/>
                </p:cNvSpPr>
                <p:nvPr/>
              </p:nvSpPr>
              <p:spPr bwMode="auto">
                <a:xfrm>
                  <a:off x="2027536" y="3038229"/>
                  <a:ext cx="479559" cy="830233"/>
                </a:xfrm>
                <a:custGeom>
                  <a:avLst/>
                  <a:gdLst>
                    <a:gd name="T0" fmla="*/ 300 w 390"/>
                    <a:gd name="T1" fmla="*/ 484 h 675"/>
                    <a:gd name="T2" fmla="*/ 304 w 390"/>
                    <a:gd name="T3" fmla="*/ 541 h 675"/>
                    <a:gd name="T4" fmla="*/ 311 w 390"/>
                    <a:gd name="T5" fmla="*/ 616 h 675"/>
                    <a:gd name="T6" fmla="*/ 309 w 390"/>
                    <a:gd name="T7" fmla="*/ 644 h 675"/>
                    <a:gd name="T8" fmla="*/ 262 w 390"/>
                    <a:gd name="T9" fmla="*/ 672 h 675"/>
                    <a:gd name="T10" fmla="*/ 226 w 390"/>
                    <a:gd name="T11" fmla="*/ 635 h 675"/>
                    <a:gd name="T12" fmla="*/ 221 w 390"/>
                    <a:gd name="T13" fmla="*/ 586 h 675"/>
                    <a:gd name="T14" fmla="*/ 214 w 390"/>
                    <a:gd name="T15" fmla="*/ 501 h 675"/>
                    <a:gd name="T16" fmla="*/ 212 w 390"/>
                    <a:gd name="T17" fmla="*/ 482 h 675"/>
                    <a:gd name="T18" fmla="*/ 183 w 390"/>
                    <a:gd name="T19" fmla="*/ 482 h 675"/>
                    <a:gd name="T20" fmla="*/ 180 w 390"/>
                    <a:gd name="T21" fmla="*/ 510 h 675"/>
                    <a:gd name="T22" fmla="*/ 171 w 390"/>
                    <a:gd name="T23" fmla="*/ 628 h 675"/>
                    <a:gd name="T24" fmla="*/ 135 w 390"/>
                    <a:gd name="T25" fmla="*/ 671 h 675"/>
                    <a:gd name="T26" fmla="*/ 85 w 390"/>
                    <a:gd name="T27" fmla="*/ 622 h 675"/>
                    <a:gd name="T28" fmla="*/ 93 w 390"/>
                    <a:gd name="T29" fmla="*/ 518 h 675"/>
                    <a:gd name="T30" fmla="*/ 96 w 390"/>
                    <a:gd name="T31" fmla="*/ 483 h 675"/>
                    <a:gd name="T32" fmla="*/ 80 w 390"/>
                    <a:gd name="T33" fmla="*/ 483 h 675"/>
                    <a:gd name="T34" fmla="*/ 52 w 390"/>
                    <a:gd name="T35" fmla="*/ 435 h 675"/>
                    <a:gd name="T36" fmla="*/ 109 w 390"/>
                    <a:gd name="T37" fmla="*/ 232 h 675"/>
                    <a:gd name="T38" fmla="*/ 111 w 390"/>
                    <a:gd name="T39" fmla="*/ 219 h 675"/>
                    <a:gd name="T40" fmla="*/ 110 w 390"/>
                    <a:gd name="T41" fmla="*/ 175 h 675"/>
                    <a:gd name="T42" fmla="*/ 108 w 390"/>
                    <a:gd name="T43" fmla="*/ 180 h 675"/>
                    <a:gd name="T44" fmla="*/ 73 w 390"/>
                    <a:gd name="T45" fmla="*/ 258 h 675"/>
                    <a:gd name="T46" fmla="*/ 31 w 390"/>
                    <a:gd name="T47" fmla="*/ 280 h 675"/>
                    <a:gd name="T48" fmla="*/ 10 w 390"/>
                    <a:gd name="T49" fmla="*/ 230 h 675"/>
                    <a:gd name="T50" fmla="*/ 64 w 390"/>
                    <a:gd name="T51" fmla="*/ 107 h 675"/>
                    <a:gd name="T52" fmla="*/ 93 w 390"/>
                    <a:gd name="T53" fmla="*/ 41 h 675"/>
                    <a:gd name="T54" fmla="*/ 136 w 390"/>
                    <a:gd name="T55" fmla="*/ 1 h 675"/>
                    <a:gd name="T56" fmla="*/ 143 w 390"/>
                    <a:gd name="T57" fmla="*/ 2 h 675"/>
                    <a:gd name="T58" fmla="*/ 201 w 390"/>
                    <a:gd name="T59" fmla="*/ 14 h 675"/>
                    <a:gd name="T60" fmla="*/ 250 w 390"/>
                    <a:gd name="T61" fmla="*/ 2 h 675"/>
                    <a:gd name="T62" fmla="*/ 259 w 390"/>
                    <a:gd name="T63" fmla="*/ 1 h 675"/>
                    <a:gd name="T64" fmla="*/ 297 w 390"/>
                    <a:gd name="T65" fmla="*/ 34 h 675"/>
                    <a:gd name="T66" fmla="*/ 335 w 390"/>
                    <a:gd name="T67" fmla="*/ 118 h 675"/>
                    <a:gd name="T68" fmla="*/ 384 w 390"/>
                    <a:gd name="T69" fmla="*/ 229 h 675"/>
                    <a:gd name="T70" fmla="*/ 385 w 390"/>
                    <a:gd name="T71" fmla="*/ 261 h 675"/>
                    <a:gd name="T72" fmla="*/ 356 w 390"/>
                    <a:gd name="T73" fmla="*/ 282 h 675"/>
                    <a:gd name="T74" fmla="*/ 327 w 390"/>
                    <a:gd name="T75" fmla="*/ 268 h 675"/>
                    <a:gd name="T76" fmla="*/ 314 w 390"/>
                    <a:gd name="T77" fmla="*/ 243 h 675"/>
                    <a:gd name="T78" fmla="*/ 283 w 390"/>
                    <a:gd name="T79" fmla="*/ 174 h 675"/>
                    <a:gd name="T80" fmla="*/ 283 w 390"/>
                    <a:gd name="T81" fmla="*/ 179 h 675"/>
                    <a:gd name="T82" fmla="*/ 283 w 390"/>
                    <a:gd name="T83" fmla="*/ 222 h 675"/>
                    <a:gd name="T84" fmla="*/ 288 w 390"/>
                    <a:gd name="T85" fmla="*/ 241 h 675"/>
                    <a:gd name="T86" fmla="*/ 344 w 390"/>
                    <a:gd name="T87" fmla="*/ 436 h 675"/>
                    <a:gd name="T88" fmla="*/ 307 w 390"/>
                    <a:gd name="T89" fmla="*/ 484 h 675"/>
                    <a:gd name="T90" fmla="*/ 300 w 390"/>
                    <a:gd name="T91" fmla="*/ 484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 h="675">
                      <a:moveTo>
                        <a:pt x="300" y="484"/>
                      </a:moveTo>
                      <a:cubicBezTo>
                        <a:pt x="301" y="503"/>
                        <a:pt x="303" y="522"/>
                        <a:pt x="304" y="541"/>
                      </a:cubicBezTo>
                      <a:cubicBezTo>
                        <a:pt x="306" y="566"/>
                        <a:pt x="308" y="591"/>
                        <a:pt x="311" y="616"/>
                      </a:cubicBezTo>
                      <a:cubicBezTo>
                        <a:pt x="311" y="625"/>
                        <a:pt x="312" y="635"/>
                        <a:pt x="309" y="644"/>
                      </a:cubicBezTo>
                      <a:cubicBezTo>
                        <a:pt x="301" y="664"/>
                        <a:pt x="284" y="674"/>
                        <a:pt x="262" y="672"/>
                      </a:cubicBezTo>
                      <a:cubicBezTo>
                        <a:pt x="244" y="670"/>
                        <a:pt x="229" y="655"/>
                        <a:pt x="226" y="635"/>
                      </a:cubicBezTo>
                      <a:cubicBezTo>
                        <a:pt x="224" y="619"/>
                        <a:pt x="223" y="603"/>
                        <a:pt x="221" y="586"/>
                      </a:cubicBezTo>
                      <a:cubicBezTo>
                        <a:pt x="219" y="558"/>
                        <a:pt x="216" y="529"/>
                        <a:pt x="214" y="501"/>
                      </a:cubicBezTo>
                      <a:cubicBezTo>
                        <a:pt x="214" y="495"/>
                        <a:pt x="213" y="489"/>
                        <a:pt x="212" y="482"/>
                      </a:cubicBezTo>
                      <a:cubicBezTo>
                        <a:pt x="203" y="482"/>
                        <a:pt x="193" y="482"/>
                        <a:pt x="183" y="482"/>
                      </a:cubicBezTo>
                      <a:cubicBezTo>
                        <a:pt x="182" y="491"/>
                        <a:pt x="181" y="501"/>
                        <a:pt x="180" y="510"/>
                      </a:cubicBezTo>
                      <a:cubicBezTo>
                        <a:pt x="177" y="549"/>
                        <a:pt x="174" y="588"/>
                        <a:pt x="171" y="628"/>
                      </a:cubicBezTo>
                      <a:cubicBezTo>
                        <a:pt x="169" y="654"/>
                        <a:pt x="151" y="668"/>
                        <a:pt x="135" y="671"/>
                      </a:cubicBezTo>
                      <a:cubicBezTo>
                        <a:pt x="106" y="675"/>
                        <a:pt x="82" y="653"/>
                        <a:pt x="85" y="622"/>
                      </a:cubicBezTo>
                      <a:cubicBezTo>
                        <a:pt x="88" y="588"/>
                        <a:pt x="90" y="553"/>
                        <a:pt x="93" y="518"/>
                      </a:cubicBezTo>
                      <a:cubicBezTo>
                        <a:pt x="94" y="507"/>
                        <a:pt x="95" y="495"/>
                        <a:pt x="96" y="483"/>
                      </a:cubicBezTo>
                      <a:cubicBezTo>
                        <a:pt x="91" y="483"/>
                        <a:pt x="86" y="483"/>
                        <a:pt x="80" y="483"/>
                      </a:cubicBezTo>
                      <a:cubicBezTo>
                        <a:pt x="58" y="478"/>
                        <a:pt x="46" y="458"/>
                        <a:pt x="52" y="435"/>
                      </a:cubicBezTo>
                      <a:cubicBezTo>
                        <a:pt x="71" y="367"/>
                        <a:pt x="90" y="299"/>
                        <a:pt x="109" y="232"/>
                      </a:cubicBezTo>
                      <a:cubicBezTo>
                        <a:pt x="110" y="228"/>
                        <a:pt x="111" y="223"/>
                        <a:pt x="111" y="219"/>
                      </a:cubicBezTo>
                      <a:cubicBezTo>
                        <a:pt x="111" y="205"/>
                        <a:pt x="111" y="190"/>
                        <a:pt x="110" y="175"/>
                      </a:cubicBezTo>
                      <a:cubicBezTo>
                        <a:pt x="109" y="177"/>
                        <a:pt x="108" y="179"/>
                        <a:pt x="108" y="180"/>
                      </a:cubicBezTo>
                      <a:cubicBezTo>
                        <a:pt x="96" y="206"/>
                        <a:pt x="85" y="232"/>
                        <a:pt x="73" y="258"/>
                      </a:cubicBezTo>
                      <a:cubicBezTo>
                        <a:pt x="65" y="276"/>
                        <a:pt x="49" y="284"/>
                        <a:pt x="31" y="280"/>
                      </a:cubicBezTo>
                      <a:cubicBezTo>
                        <a:pt x="10" y="275"/>
                        <a:pt x="0" y="252"/>
                        <a:pt x="10" y="230"/>
                      </a:cubicBezTo>
                      <a:cubicBezTo>
                        <a:pt x="28" y="189"/>
                        <a:pt x="46" y="148"/>
                        <a:pt x="64" y="107"/>
                      </a:cubicBezTo>
                      <a:cubicBezTo>
                        <a:pt x="74" y="85"/>
                        <a:pt x="84" y="63"/>
                        <a:pt x="93" y="41"/>
                      </a:cubicBezTo>
                      <a:cubicBezTo>
                        <a:pt x="102" y="22"/>
                        <a:pt x="116" y="8"/>
                        <a:pt x="136" y="1"/>
                      </a:cubicBezTo>
                      <a:cubicBezTo>
                        <a:pt x="138" y="0"/>
                        <a:pt x="141" y="1"/>
                        <a:pt x="143" y="2"/>
                      </a:cubicBezTo>
                      <a:cubicBezTo>
                        <a:pt x="162" y="10"/>
                        <a:pt x="181" y="15"/>
                        <a:pt x="201" y="14"/>
                      </a:cubicBezTo>
                      <a:cubicBezTo>
                        <a:pt x="218" y="14"/>
                        <a:pt x="234" y="9"/>
                        <a:pt x="250" y="2"/>
                      </a:cubicBezTo>
                      <a:cubicBezTo>
                        <a:pt x="253" y="1"/>
                        <a:pt x="256" y="0"/>
                        <a:pt x="259" y="1"/>
                      </a:cubicBezTo>
                      <a:cubicBezTo>
                        <a:pt x="276" y="7"/>
                        <a:pt x="290" y="17"/>
                        <a:pt x="297" y="34"/>
                      </a:cubicBezTo>
                      <a:cubicBezTo>
                        <a:pt x="310" y="62"/>
                        <a:pt x="322" y="90"/>
                        <a:pt x="335" y="118"/>
                      </a:cubicBezTo>
                      <a:cubicBezTo>
                        <a:pt x="351" y="155"/>
                        <a:pt x="367" y="192"/>
                        <a:pt x="384" y="229"/>
                      </a:cubicBezTo>
                      <a:cubicBezTo>
                        <a:pt x="388" y="239"/>
                        <a:pt x="390" y="250"/>
                        <a:pt x="385" y="261"/>
                      </a:cubicBezTo>
                      <a:cubicBezTo>
                        <a:pt x="380" y="273"/>
                        <a:pt x="370" y="281"/>
                        <a:pt x="356" y="282"/>
                      </a:cubicBezTo>
                      <a:cubicBezTo>
                        <a:pt x="344" y="283"/>
                        <a:pt x="334" y="278"/>
                        <a:pt x="327" y="268"/>
                      </a:cubicBezTo>
                      <a:cubicBezTo>
                        <a:pt x="321" y="260"/>
                        <a:pt x="318" y="251"/>
                        <a:pt x="314" y="243"/>
                      </a:cubicBezTo>
                      <a:cubicBezTo>
                        <a:pt x="304" y="220"/>
                        <a:pt x="294" y="198"/>
                        <a:pt x="283" y="174"/>
                      </a:cubicBezTo>
                      <a:cubicBezTo>
                        <a:pt x="283" y="176"/>
                        <a:pt x="283" y="178"/>
                        <a:pt x="283" y="179"/>
                      </a:cubicBezTo>
                      <a:cubicBezTo>
                        <a:pt x="283" y="193"/>
                        <a:pt x="282" y="207"/>
                        <a:pt x="283" y="222"/>
                      </a:cubicBezTo>
                      <a:cubicBezTo>
                        <a:pt x="283" y="228"/>
                        <a:pt x="286" y="235"/>
                        <a:pt x="288" y="241"/>
                      </a:cubicBezTo>
                      <a:cubicBezTo>
                        <a:pt x="306" y="306"/>
                        <a:pt x="325" y="371"/>
                        <a:pt x="344" y="436"/>
                      </a:cubicBezTo>
                      <a:cubicBezTo>
                        <a:pt x="351" y="459"/>
                        <a:pt x="335" y="484"/>
                        <a:pt x="307" y="484"/>
                      </a:cubicBezTo>
                      <a:cubicBezTo>
                        <a:pt x="305" y="484"/>
                        <a:pt x="302" y="484"/>
                        <a:pt x="300" y="484"/>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319" name="Oval 10">
                  <a:extLst>
                    <a:ext uri="{FF2B5EF4-FFF2-40B4-BE49-F238E27FC236}">
                      <a16:creationId xmlns:a16="http://schemas.microsoft.com/office/drawing/2014/main" id="{CCEBBBF9-20CD-06C1-85FA-7D4E4B254EA7}"/>
                    </a:ext>
                  </a:extLst>
                </p:cNvPr>
                <p:cNvSpPr>
                  <a:spLocks noChangeArrowheads="1"/>
                </p:cNvSpPr>
                <p:nvPr/>
              </p:nvSpPr>
              <p:spPr bwMode="auto">
                <a:xfrm>
                  <a:off x="2161655" y="2797468"/>
                  <a:ext cx="219171" cy="217209"/>
                </a:xfrm>
                <a:prstGeom prst="ellipse">
                  <a:avLst/>
                </a:pr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grpSp>
          <p:grpSp>
            <p:nvGrpSpPr>
              <p:cNvPr id="306" name="Group 305">
                <a:extLst>
                  <a:ext uri="{FF2B5EF4-FFF2-40B4-BE49-F238E27FC236}">
                    <a16:creationId xmlns:a16="http://schemas.microsoft.com/office/drawing/2014/main" id="{D25133F5-7F43-6D1B-5FEB-7FEB9D9755E0}"/>
                  </a:ext>
                </a:extLst>
              </p:cNvPr>
              <p:cNvGrpSpPr>
                <a:grpSpLocks noChangeAspect="1"/>
              </p:cNvGrpSpPr>
              <p:nvPr/>
            </p:nvGrpSpPr>
            <p:grpSpPr>
              <a:xfrm>
                <a:off x="1891006" y="3193204"/>
                <a:ext cx="204494" cy="456694"/>
                <a:chOff x="2027536" y="2797468"/>
                <a:chExt cx="479559" cy="1070994"/>
              </a:xfrm>
              <a:solidFill>
                <a:schemeClr val="accent1"/>
              </a:solidFill>
            </p:grpSpPr>
            <p:sp>
              <p:nvSpPr>
                <p:cNvPr id="316" name="Freeform 9">
                  <a:extLst>
                    <a:ext uri="{FF2B5EF4-FFF2-40B4-BE49-F238E27FC236}">
                      <a16:creationId xmlns:a16="http://schemas.microsoft.com/office/drawing/2014/main" id="{C256B848-FB9F-170A-B43E-240C94C24EDB}"/>
                    </a:ext>
                  </a:extLst>
                </p:cNvPr>
                <p:cNvSpPr>
                  <a:spLocks/>
                </p:cNvSpPr>
                <p:nvPr/>
              </p:nvSpPr>
              <p:spPr bwMode="auto">
                <a:xfrm>
                  <a:off x="2027536" y="3038229"/>
                  <a:ext cx="479559" cy="830233"/>
                </a:xfrm>
                <a:custGeom>
                  <a:avLst/>
                  <a:gdLst>
                    <a:gd name="T0" fmla="*/ 300 w 390"/>
                    <a:gd name="T1" fmla="*/ 484 h 675"/>
                    <a:gd name="T2" fmla="*/ 304 w 390"/>
                    <a:gd name="T3" fmla="*/ 541 h 675"/>
                    <a:gd name="T4" fmla="*/ 311 w 390"/>
                    <a:gd name="T5" fmla="*/ 616 h 675"/>
                    <a:gd name="T6" fmla="*/ 309 w 390"/>
                    <a:gd name="T7" fmla="*/ 644 h 675"/>
                    <a:gd name="T8" fmla="*/ 262 w 390"/>
                    <a:gd name="T9" fmla="*/ 672 h 675"/>
                    <a:gd name="T10" fmla="*/ 226 w 390"/>
                    <a:gd name="T11" fmla="*/ 635 h 675"/>
                    <a:gd name="T12" fmla="*/ 221 w 390"/>
                    <a:gd name="T13" fmla="*/ 586 h 675"/>
                    <a:gd name="T14" fmla="*/ 214 w 390"/>
                    <a:gd name="T15" fmla="*/ 501 h 675"/>
                    <a:gd name="T16" fmla="*/ 212 w 390"/>
                    <a:gd name="T17" fmla="*/ 482 h 675"/>
                    <a:gd name="T18" fmla="*/ 183 w 390"/>
                    <a:gd name="T19" fmla="*/ 482 h 675"/>
                    <a:gd name="T20" fmla="*/ 180 w 390"/>
                    <a:gd name="T21" fmla="*/ 510 h 675"/>
                    <a:gd name="T22" fmla="*/ 171 w 390"/>
                    <a:gd name="T23" fmla="*/ 628 h 675"/>
                    <a:gd name="T24" fmla="*/ 135 w 390"/>
                    <a:gd name="T25" fmla="*/ 671 h 675"/>
                    <a:gd name="T26" fmla="*/ 85 w 390"/>
                    <a:gd name="T27" fmla="*/ 622 h 675"/>
                    <a:gd name="T28" fmla="*/ 93 w 390"/>
                    <a:gd name="T29" fmla="*/ 518 h 675"/>
                    <a:gd name="T30" fmla="*/ 96 w 390"/>
                    <a:gd name="T31" fmla="*/ 483 h 675"/>
                    <a:gd name="T32" fmla="*/ 80 w 390"/>
                    <a:gd name="T33" fmla="*/ 483 h 675"/>
                    <a:gd name="T34" fmla="*/ 52 w 390"/>
                    <a:gd name="T35" fmla="*/ 435 h 675"/>
                    <a:gd name="T36" fmla="*/ 109 w 390"/>
                    <a:gd name="T37" fmla="*/ 232 h 675"/>
                    <a:gd name="T38" fmla="*/ 111 w 390"/>
                    <a:gd name="T39" fmla="*/ 219 h 675"/>
                    <a:gd name="T40" fmla="*/ 110 w 390"/>
                    <a:gd name="T41" fmla="*/ 175 h 675"/>
                    <a:gd name="T42" fmla="*/ 108 w 390"/>
                    <a:gd name="T43" fmla="*/ 180 h 675"/>
                    <a:gd name="T44" fmla="*/ 73 w 390"/>
                    <a:gd name="T45" fmla="*/ 258 h 675"/>
                    <a:gd name="T46" fmla="*/ 31 w 390"/>
                    <a:gd name="T47" fmla="*/ 280 h 675"/>
                    <a:gd name="T48" fmla="*/ 10 w 390"/>
                    <a:gd name="T49" fmla="*/ 230 h 675"/>
                    <a:gd name="T50" fmla="*/ 64 w 390"/>
                    <a:gd name="T51" fmla="*/ 107 h 675"/>
                    <a:gd name="T52" fmla="*/ 93 w 390"/>
                    <a:gd name="T53" fmla="*/ 41 h 675"/>
                    <a:gd name="T54" fmla="*/ 136 w 390"/>
                    <a:gd name="T55" fmla="*/ 1 h 675"/>
                    <a:gd name="T56" fmla="*/ 143 w 390"/>
                    <a:gd name="T57" fmla="*/ 2 h 675"/>
                    <a:gd name="T58" fmla="*/ 201 w 390"/>
                    <a:gd name="T59" fmla="*/ 14 h 675"/>
                    <a:gd name="T60" fmla="*/ 250 w 390"/>
                    <a:gd name="T61" fmla="*/ 2 h 675"/>
                    <a:gd name="T62" fmla="*/ 259 w 390"/>
                    <a:gd name="T63" fmla="*/ 1 h 675"/>
                    <a:gd name="T64" fmla="*/ 297 w 390"/>
                    <a:gd name="T65" fmla="*/ 34 h 675"/>
                    <a:gd name="T66" fmla="*/ 335 w 390"/>
                    <a:gd name="T67" fmla="*/ 118 h 675"/>
                    <a:gd name="T68" fmla="*/ 384 w 390"/>
                    <a:gd name="T69" fmla="*/ 229 h 675"/>
                    <a:gd name="T70" fmla="*/ 385 w 390"/>
                    <a:gd name="T71" fmla="*/ 261 h 675"/>
                    <a:gd name="T72" fmla="*/ 356 w 390"/>
                    <a:gd name="T73" fmla="*/ 282 h 675"/>
                    <a:gd name="T74" fmla="*/ 327 w 390"/>
                    <a:gd name="T75" fmla="*/ 268 h 675"/>
                    <a:gd name="T76" fmla="*/ 314 w 390"/>
                    <a:gd name="T77" fmla="*/ 243 h 675"/>
                    <a:gd name="T78" fmla="*/ 283 w 390"/>
                    <a:gd name="T79" fmla="*/ 174 h 675"/>
                    <a:gd name="T80" fmla="*/ 283 w 390"/>
                    <a:gd name="T81" fmla="*/ 179 h 675"/>
                    <a:gd name="T82" fmla="*/ 283 w 390"/>
                    <a:gd name="T83" fmla="*/ 222 h 675"/>
                    <a:gd name="T84" fmla="*/ 288 w 390"/>
                    <a:gd name="T85" fmla="*/ 241 h 675"/>
                    <a:gd name="T86" fmla="*/ 344 w 390"/>
                    <a:gd name="T87" fmla="*/ 436 h 675"/>
                    <a:gd name="T88" fmla="*/ 307 w 390"/>
                    <a:gd name="T89" fmla="*/ 484 h 675"/>
                    <a:gd name="T90" fmla="*/ 300 w 390"/>
                    <a:gd name="T91" fmla="*/ 484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 h="675">
                      <a:moveTo>
                        <a:pt x="300" y="484"/>
                      </a:moveTo>
                      <a:cubicBezTo>
                        <a:pt x="301" y="503"/>
                        <a:pt x="303" y="522"/>
                        <a:pt x="304" y="541"/>
                      </a:cubicBezTo>
                      <a:cubicBezTo>
                        <a:pt x="306" y="566"/>
                        <a:pt x="308" y="591"/>
                        <a:pt x="311" y="616"/>
                      </a:cubicBezTo>
                      <a:cubicBezTo>
                        <a:pt x="311" y="625"/>
                        <a:pt x="312" y="635"/>
                        <a:pt x="309" y="644"/>
                      </a:cubicBezTo>
                      <a:cubicBezTo>
                        <a:pt x="301" y="664"/>
                        <a:pt x="284" y="674"/>
                        <a:pt x="262" y="672"/>
                      </a:cubicBezTo>
                      <a:cubicBezTo>
                        <a:pt x="244" y="670"/>
                        <a:pt x="229" y="655"/>
                        <a:pt x="226" y="635"/>
                      </a:cubicBezTo>
                      <a:cubicBezTo>
                        <a:pt x="224" y="619"/>
                        <a:pt x="223" y="603"/>
                        <a:pt x="221" y="586"/>
                      </a:cubicBezTo>
                      <a:cubicBezTo>
                        <a:pt x="219" y="558"/>
                        <a:pt x="216" y="529"/>
                        <a:pt x="214" y="501"/>
                      </a:cubicBezTo>
                      <a:cubicBezTo>
                        <a:pt x="214" y="495"/>
                        <a:pt x="213" y="489"/>
                        <a:pt x="212" y="482"/>
                      </a:cubicBezTo>
                      <a:cubicBezTo>
                        <a:pt x="203" y="482"/>
                        <a:pt x="193" y="482"/>
                        <a:pt x="183" y="482"/>
                      </a:cubicBezTo>
                      <a:cubicBezTo>
                        <a:pt x="182" y="491"/>
                        <a:pt x="181" y="501"/>
                        <a:pt x="180" y="510"/>
                      </a:cubicBezTo>
                      <a:cubicBezTo>
                        <a:pt x="177" y="549"/>
                        <a:pt x="174" y="588"/>
                        <a:pt x="171" y="628"/>
                      </a:cubicBezTo>
                      <a:cubicBezTo>
                        <a:pt x="169" y="654"/>
                        <a:pt x="151" y="668"/>
                        <a:pt x="135" y="671"/>
                      </a:cubicBezTo>
                      <a:cubicBezTo>
                        <a:pt x="106" y="675"/>
                        <a:pt x="82" y="653"/>
                        <a:pt x="85" y="622"/>
                      </a:cubicBezTo>
                      <a:cubicBezTo>
                        <a:pt x="88" y="588"/>
                        <a:pt x="90" y="553"/>
                        <a:pt x="93" y="518"/>
                      </a:cubicBezTo>
                      <a:cubicBezTo>
                        <a:pt x="94" y="507"/>
                        <a:pt x="95" y="495"/>
                        <a:pt x="96" y="483"/>
                      </a:cubicBezTo>
                      <a:cubicBezTo>
                        <a:pt x="91" y="483"/>
                        <a:pt x="86" y="483"/>
                        <a:pt x="80" y="483"/>
                      </a:cubicBezTo>
                      <a:cubicBezTo>
                        <a:pt x="58" y="478"/>
                        <a:pt x="46" y="458"/>
                        <a:pt x="52" y="435"/>
                      </a:cubicBezTo>
                      <a:cubicBezTo>
                        <a:pt x="71" y="367"/>
                        <a:pt x="90" y="299"/>
                        <a:pt x="109" y="232"/>
                      </a:cubicBezTo>
                      <a:cubicBezTo>
                        <a:pt x="110" y="228"/>
                        <a:pt x="111" y="223"/>
                        <a:pt x="111" y="219"/>
                      </a:cubicBezTo>
                      <a:cubicBezTo>
                        <a:pt x="111" y="205"/>
                        <a:pt x="111" y="190"/>
                        <a:pt x="110" y="175"/>
                      </a:cubicBezTo>
                      <a:cubicBezTo>
                        <a:pt x="109" y="177"/>
                        <a:pt x="108" y="179"/>
                        <a:pt x="108" y="180"/>
                      </a:cubicBezTo>
                      <a:cubicBezTo>
                        <a:pt x="96" y="206"/>
                        <a:pt x="85" y="232"/>
                        <a:pt x="73" y="258"/>
                      </a:cubicBezTo>
                      <a:cubicBezTo>
                        <a:pt x="65" y="276"/>
                        <a:pt x="49" y="284"/>
                        <a:pt x="31" y="280"/>
                      </a:cubicBezTo>
                      <a:cubicBezTo>
                        <a:pt x="10" y="275"/>
                        <a:pt x="0" y="252"/>
                        <a:pt x="10" y="230"/>
                      </a:cubicBezTo>
                      <a:cubicBezTo>
                        <a:pt x="28" y="189"/>
                        <a:pt x="46" y="148"/>
                        <a:pt x="64" y="107"/>
                      </a:cubicBezTo>
                      <a:cubicBezTo>
                        <a:pt x="74" y="85"/>
                        <a:pt x="84" y="63"/>
                        <a:pt x="93" y="41"/>
                      </a:cubicBezTo>
                      <a:cubicBezTo>
                        <a:pt x="102" y="22"/>
                        <a:pt x="116" y="8"/>
                        <a:pt x="136" y="1"/>
                      </a:cubicBezTo>
                      <a:cubicBezTo>
                        <a:pt x="138" y="0"/>
                        <a:pt x="141" y="1"/>
                        <a:pt x="143" y="2"/>
                      </a:cubicBezTo>
                      <a:cubicBezTo>
                        <a:pt x="162" y="10"/>
                        <a:pt x="181" y="15"/>
                        <a:pt x="201" y="14"/>
                      </a:cubicBezTo>
                      <a:cubicBezTo>
                        <a:pt x="218" y="14"/>
                        <a:pt x="234" y="9"/>
                        <a:pt x="250" y="2"/>
                      </a:cubicBezTo>
                      <a:cubicBezTo>
                        <a:pt x="253" y="1"/>
                        <a:pt x="256" y="0"/>
                        <a:pt x="259" y="1"/>
                      </a:cubicBezTo>
                      <a:cubicBezTo>
                        <a:pt x="276" y="7"/>
                        <a:pt x="290" y="17"/>
                        <a:pt x="297" y="34"/>
                      </a:cubicBezTo>
                      <a:cubicBezTo>
                        <a:pt x="310" y="62"/>
                        <a:pt x="322" y="90"/>
                        <a:pt x="335" y="118"/>
                      </a:cubicBezTo>
                      <a:cubicBezTo>
                        <a:pt x="351" y="155"/>
                        <a:pt x="367" y="192"/>
                        <a:pt x="384" y="229"/>
                      </a:cubicBezTo>
                      <a:cubicBezTo>
                        <a:pt x="388" y="239"/>
                        <a:pt x="390" y="250"/>
                        <a:pt x="385" y="261"/>
                      </a:cubicBezTo>
                      <a:cubicBezTo>
                        <a:pt x="380" y="273"/>
                        <a:pt x="370" y="281"/>
                        <a:pt x="356" y="282"/>
                      </a:cubicBezTo>
                      <a:cubicBezTo>
                        <a:pt x="344" y="283"/>
                        <a:pt x="334" y="278"/>
                        <a:pt x="327" y="268"/>
                      </a:cubicBezTo>
                      <a:cubicBezTo>
                        <a:pt x="321" y="260"/>
                        <a:pt x="318" y="251"/>
                        <a:pt x="314" y="243"/>
                      </a:cubicBezTo>
                      <a:cubicBezTo>
                        <a:pt x="304" y="220"/>
                        <a:pt x="294" y="198"/>
                        <a:pt x="283" y="174"/>
                      </a:cubicBezTo>
                      <a:cubicBezTo>
                        <a:pt x="283" y="176"/>
                        <a:pt x="283" y="178"/>
                        <a:pt x="283" y="179"/>
                      </a:cubicBezTo>
                      <a:cubicBezTo>
                        <a:pt x="283" y="193"/>
                        <a:pt x="282" y="207"/>
                        <a:pt x="283" y="222"/>
                      </a:cubicBezTo>
                      <a:cubicBezTo>
                        <a:pt x="283" y="228"/>
                        <a:pt x="286" y="235"/>
                        <a:pt x="288" y="241"/>
                      </a:cubicBezTo>
                      <a:cubicBezTo>
                        <a:pt x="306" y="306"/>
                        <a:pt x="325" y="371"/>
                        <a:pt x="344" y="436"/>
                      </a:cubicBezTo>
                      <a:cubicBezTo>
                        <a:pt x="351" y="459"/>
                        <a:pt x="335" y="484"/>
                        <a:pt x="307" y="484"/>
                      </a:cubicBezTo>
                      <a:cubicBezTo>
                        <a:pt x="305" y="484"/>
                        <a:pt x="302" y="484"/>
                        <a:pt x="300" y="484"/>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317" name="Oval 10">
                  <a:extLst>
                    <a:ext uri="{FF2B5EF4-FFF2-40B4-BE49-F238E27FC236}">
                      <a16:creationId xmlns:a16="http://schemas.microsoft.com/office/drawing/2014/main" id="{C0FDD4BA-A83C-0E0B-D3BB-1D31CB164E83}"/>
                    </a:ext>
                  </a:extLst>
                </p:cNvPr>
                <p:cNvSpPr>
                  <a:spLocks noChangeArrowheads="1"/>
                </p:cNvSpPr>
                <p:nvPr/>
              </p:nvSpPr>
              <p:spPr bwMode="auto">
                <a:xfrm>
                  <a:off x="2161655" y="2797468"/>
                  <a:ext cx="219171" cy="217209"/>
                </a:xfrm>
                <a:prstGeom prst="ellipse">
                  <a:avLst/>
                </a:pr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grpSp>
          <p:grpSp>
            <p:nvGrpSpPr>
              <p:cNvPr id="307" name="Group 306">
                <a:extLst>
                  <a:ext uri="{FF2B5EF4-FFF2-40B4-BE49-F238E27FC236}">
                    <a16:creationId xmlns:a16="http://schemas.microsoft.com/office/drawing/2014/main" id="{321E78D8-AA5C-BB8A-10A1-EF26905DF6F3}"/>
                  </a:ext>
                </a:extLst>
              </p:cNvPr>
              <p:cNvGrpSpPr/>
              <p:nvPr/>
            </p:nvGrpSpPr>
            <p:grpSpPr>
              <a:xfrm>
                <a:off x="1419224" y="2678854"/>
                <a:ext cx="237322" cy="457604"/>
                <a:chOff x="2432051" y="1824038"/>
                <a:chExt cx="1525588" cy="2941637"/>
              </a:xfrm>
              <a:solidFill>
                <a:schemeClr val="accent1"/>
              </a:solidFill>
            </p:grpSpPr>
            <p:sp>
              <p:nvSpPr>
                <p:cNvPr id="314" name="Freeform 6">
                  <a:extLst>
                    <a:ext uri="{FF2B5EF4-FFF2-40B4-BE49-F238E27FC236}">
                      <a16:creationId xmlns:a16="http://schemas.microsoft.com/office/drawing/2014/main" id="{3E325FF2-643B-6BF6-4751-51DCC3463613}"/>
                    </a:ext>
                  </a:extLst>
                </p:cNvPr>
                <p:cNvSpPr>
                  <a:spLocks/>
                </p:cNvSpPr>
                <p:nvPr/>
              </p:nvSpPr>
              <p:spPr bwMode="auto">
                <a:xfrm>
                  <a:off x="2432051" y="2482850"/>
                  <a:ext cx="1525588" cy="2282825"/>
                </a:xfrm>
                <a:custGeom>
                  <a:avLst/>
                  <a:gdLst>
                    <a:gd name="T0" fmla="*/ 132 w 426"/>
                    <a:gd name="T1" fmla="*/ 152 h 637"/>
                    <a:gd name="T2" fmla="*/ 92 w 426"/>
                    <a:gd name="T3" fmla="*/ 221 h 637"/>
                    <a:gd name="T4" fmla="*/ 72 w 426"/>
                    <a:gd name="T5" fmla="*/ 256 h 637"/>
                    <a:gd name="T6" fmla="*/ 12 w 426"/>
                    <a:gd name="T7" fmla="*/ 263 h 637"/>
                    <a:gd name="T8" fmla="*/ 6 w 426"/>
                    <a:gd name="T9" fmla="*/ 225 h 637"/>
                    <a:gd name="T10" fmla="*/ 33 w 426"/>
                    <a:gd name="T11" fmla="*/ 177 h 637"/>
                    <a:gd name="T12" fmla="*/ 96 w 426"/>
                    <a:gd name="T13" fmla="*/ 70 h 637"/>
                    <a:gd name="T14" fmla="*/ 196 w 426"/>
                    <a:gd name="T15" fmla="*/ 6 h 637"/>
                    <a:gd name="T16" fmla="*/ 314 w 426"/>
                    <a:gd name="T17" fmla="*/ 48 h 637"/>
                    <a:gd name="T18" fmla="*/ 332 w 426"/>
                    <a:gd name="T19" fmla="*/ 73 h 637"/>
                    <a:gd name="T20" fmla="*/ 417 w 426"/>
                    <a:gd name="T21" fmla="*/ 218 h 637"/>
                    <a:gd name="T22" fmla="*/ 418 w 426"/>
                    <a:gd name="T23" fmla="*/ 257 h 637"/>
                    <a:gd name="T24" fmla="*/ 356 w 426"/>
                    <a:gd name="T25" fmla="*/ 258 h 637"/>
                    <a:gd name="T26" fmla="*/ 324 w 426"/>
                    <a:gd name="T27" fmla="*/ 204 h 637"/>
                    <a:gd name="T28" fmla="*/ 293 w 426"/>
                    <a:gd name="T29" fmla="*/ 151 h 637"/>
                    <a:gd name="T30" fmla="*/ 293 w 426"/>
                    <a:gd name="T31" fmla="*/ 156 h 637"/>
                    <a:gd name="T32" fmla="*/ 293 w 426"/>
                    <a:gd name="T33" fmla="*/ 276 h 637"/>
                    <a:gd name="T34" fmla="*/ 300 w 426"/>
                    <a:gd name="T35" fmla="*/ 308 h 637"/>
                    <a:gd name="T36" fmla="*/ 364 w 426"/>
                    <a:gd name="T37" fmla="*/ 576 h 637"/>
                    <a:gd name="T38" fmla="*/ 335 w 426"/>
                    <a:gd name="T39" fmla="*/ 629 h 637"/>
                    <a:gd name="T40" fmla="*/ 280 w 426"/>
                    <a:gd name="T41" fmla="*/ 602 h 637"/>
                    <a:gd name="T42" fmla="*/ 264 w 426"/>
                    <a:gd name="T43" fmla="*/ 538 h 637"/>
                    <a:gd name="T44" fmla="*/ 215 w 426"/>
                    <a:gd name="T45" fmla="*/ 333 h 637"/>
                    <a:gd name="T46" fmla="*/ 213 w 426"/>
                    <a:gd name="T47" fmla="*/ 328 h 637"/>
                    <a:gd name="T48" fmla="*/ 209 w 426"/>
                    <a:gd name="T49" fmla="*/ 342 h 637"/>
                    <a:gd name="T50" fmla="*/ 149 w 426"/>
                    <a:gd name="T51" fmla="*/ 594 h 637"/>
                    <a:gd name="T52" fmla="*/ 96 w 426"/>
                    <a:gd name="T53" fmla="*/ 631 h 637"/>
                    <a:gd name="T54" fmla="*/ 61 w 426"/>
                    <a:gd name="T55" fmla="*/ 582 h 637"/>
                    <a:gd name="T56" fmla="*/ 78 w 426"/>
                    <a:gd name="T57" fmla="*/ 512 h 637"/>
                    <a:gd name="T58" fmla="*/ 133 w 426"/>
                    <a:gd name="T59" fmla="*/ 282 h 637"/>
                    <a:gd name="T60" fmla="*/ 133 w 426"/>
                    <a:gd name="T61" fmla="*/ 277 h 637"/>
                    <a:gd name="T62" fmla="*/ 133 w 426"/>
                    <a:gd name="T63" fmla="*/ 155 h 637"/>
                    <a:gd name="T64" fmla="*/ 133 w 426"/>
                    <a:gd name="T65" fmla="*/ 153 h 637"/>
                    <a:gd name="T66" fmla="*/ 132 w 426"/>
                    <a:gd name="T67" fmla="*/ 152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6" h="637">
                      <a:moveTo>
                        <a:pt x="132" y="152"/>
                      </a:moveTo>
                      <a:cubicBezTo>
                        <a:pt x="119" y="175"/>
                        <a:pt x="105" y="198"/>
                        <a:pt x="92" y="221"/>
                      </a:cubicBezTo>
                      <a:cubicBezTo>
                        <a:pt x="85" y="233"/>
                        <a:pt x="79" y="245"/>
                        <a:pt x="72" y="256"/>
                      </a:cubicBezTo>
                      <a:cubicBezTo>
                        <a:pt x="58" y="279"/>
                        <a:pt x="30" y="282"/>
                        <a:pt x="12" y="263"/>
                      </a:cubicBezTo>
                      <a:cubicBezTo>
                        <a:pt x="3" y="253"/>
                        <a:pt x="0" y="237"/>
                        <a:pt x="6" y="225"/>
                      </a:cubicBezTo>
                      <a:cubicBezTo>
                        <a:pt x="15" y="209"/>
                        <a:pt x="24" y="193"/>
                        <a:pt x="33" y="177"/>
                      </a:cubicBezTo>
                      <a:cubicBezTo>
                        <a:pt x="54" y="141"/>
                        <a:pt x="75" y="106"/>
                        <a:pt x="96" y="70"/>
                      </a:cubicBezTo>
                      <a:cubicBezTo>
                        <a:pt x="119" y="33"/>
                        <a:pt x="152" y="11"/>
                        <a:pt x="196" y="6"/>
                      </a:cubicBezTo>
                      <a:cubicBezTo>
                        <a:pt x="242" y="0"/>
                        <a:pt x="281" y="15"/>
                        <a:pt x="314" y="48"/>
                      </a:cubicBezTo>
                      <a:cubicBezTo>
                        <a:pt x="321" y="56"/>
                        <a:pt x="327" y="64"/>
                        <a:pt x="332" y="73"/>
                      </a:cubicBezTo>
                      <a:cubicBezTo>
                        <a:pt x="360" y="121"/>
                        <a:pt x="388" y="169"/>
                        <a:pt x="417" y="218"/>
                      </a:cubicBezTo>
                      <a:cubicBezTo>
                        <a:pt x="424" y="231"/>
                        <a:pt x="426" y="244"/>
                        <a:pt x="418" y="257"/>
                      </a:cubicBezTo>
                      <a:cubicBezTo>
                        <a:pt x="406" y="277"/>
                        <a:pt x="372" y="284"/>
                        <a:pt x="356" y="258"/>
                      </a:cubicBezTo>
                      <a:cubicBezTo>
                        <a:pt x="344" y="240"/>
                        <a:pt x="334" y="222"/>
                        <a:pt x="324" y="204"/>
                      </a:cubicBezTo>
                      <a:cubicBezTo>
                        <a:pt x="314" y="187"/>
                        <a:pt x="304" y="170"/>
                        <a:pt x="293" y="151"/>
                      </a:cubicBezTo>
                      <a:cubicBezTo>
                        <a:pt x="293" y="154"/>
                        <a:pt x="293" y="155"/>
                        <a:pt x="293" y="156"/>
                      </a:cubicBezTo>
                      <a:cubicBezTo>
                        <a:pt x="293" y="196"/>
                        <a:pt x="292" y="236"/>
                        <a:pt x="293" y="276"/>
                      </a:cubicBezTo>
                      <a:cubicBezTo>
                        <a:pt x="293" y="287"/>
                        <a:pt x="297" y="297"/>
                        <a:pt x="300" y="308"/>
                      </a:cubicBezTo>
                      <a:cubicBezTo>
                        <a:pt x="321" y="397"/>
                        <a:pt x="343" y="486"/>
                        <a:pt x="364" y="576"/>
                      </a:cubicBezTo>
                      <a:cubicBezTo>
                        <a:pt x="370" y="600"/>
                        <a:pt x="358" y="621"/>
                        <a:pt x="335" y="629"/>
                      </a:cubicBezTo>
                      <a:cubicBezTo>
                        <a:pt x="314" y="637"/>
                        <a:pt x="286" y="624"/>
                        <a:pt x="280" y="602"/>
                      </a:cubicBezTo>
                      <a:cubicBezTo>
                        <a:pt x="274" y="581"/>
                        <a:pt x="269" y="559"/>
                        <a:pt x="264" y="538"/>
                      </a:cubicBezTo>
                      <a:cubicBezTo>
                        <a:pt x="248" y="470"/>
                        <a:pt x="231" y="402"/>
                        <a:pt x="215" y="333"/>
                      </a:cubicBezTo>
                      <a:cubicBezTo>
                        <a:pt x="215" y="332"/>
                        <a:pt x="214" y="330"/>
                        <a:pt x="213" y="328"/>
                      </a:cubicBezTo>
                      <a:cubicBezTo>
                        <a:pt x="211" y="333"/>
                        <a:pt x="210" y="338"/>
                        <a:pt x="209" y="342"/>
                      </a:cubicBezTo>
                      <a:cubicBezTo>
                        <a:pt x="189" y="426"/>
                        <a:pt x="169" y="510"/>
                        <a:pt x="149" y="594"/>
                      </a:cubicBezTo>
                      <a:cubicBezTo>
                        <a:pt x="143" y="620"/>
                        <a:pt x="122" y="635"/>
                        <a:pt x="96" y="631"/>
                      </a:cubicBezTo>
                      <a:cubicBezTo>
                        <a:pt x="73" y="627"/>
                        <a:pt x="57" y="604"/>
                        <a:pt x="61" y="582"/>
                      </a:cubicBezTo>
                      <a:cubicBezTo>
                        <a:pt x="66" y="559"/>
                        <a:pt x="72" y="535"/>
                        <a:pt x="78" y="512"/>
                      </a:cubicBezTo>
                      <a:cubicBezTo>
                        <a:pt x="96" y="435"/>
                        <a:pt x="114" y="359"/>
                        <a:pt x="133" y="282"/>
                      </a:cubicBezTo>
                      <a:cubicBezTo>
                        <a:pt x="133" y="280"/>
                        <a:pt x="133" y="279"/>
                        <a:pt x="133" y="277"/>
                      </a:cubicBezTo>
                      <a:cubicBezTo>
                        <a:pt x="133" y="236"/>
                        <a:pt x="133" y="196"/>
                        <a:pt x="133" y="155"/>
                      </a:cubicBezTo>
                      <a:cubicBezTo>
                        <a:pt x="133" y="154"/>
                        <a:pt x="133" y="153"/>
                        <a:pt x="133" y="153"/>
                      </a:cubicBezTo>
                      <a:cubicBezTo>
                        <a:pt x="133" y="153"/>
                        <a:pt x="132" y="152"/>
                        <a:pt x="132" y="152"/>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315" name="Freeform 7">
                  <a:extLst>
                    <a:ext uri="{FF2B5EF4-FFF2-40B4-BE49-F238E27FC236}">
                      <a16:creationId xmlns:a16="http://schemas.microsoft.com/office/drawing/2014/main" id="{6D4665FA-D0E1-6D63-5471-4B677B1B2C23}"/>
                    </a:ext>
                  </a:extLst>
                </p:cNvPr>
                <p:cNvSpPr>
                  <a:spLocks/>
                </p:cNvSpPr>
                <p:nvPr/>
              </p:nvSpPr>
              <p:spPr bwMode="auto">
                <a:xfrm>
                  <a:off x="2894013" y="1824038"/>
                  <a:ext cx="601663" cy="604838"/>
                </a:xfrm>
                <a:custGeom>
                  <a:avLst/>
                  <a:gdLst>
                    <a:gd name="T0" fmla="*/ 168 w 168"/>
                    <a:gd name="T1" fmla="*/ 85 h 169"/>
                    <a:gd name="T2" fmla="*/ 84 w 168"/>
                    <a:gd name="T3" fmla="*/ 169 h 169"/>
                    <a:gd name="T4" fmla="*/ 0 w 168"/>
                    <a:gd name="T5" fmla="*/ 84 h 169"/>
                    <a:gd name="T6" fmla="*/ 85 w 168"/>
                    <a:gd name="T7" fmla="*/ 1 h 169"/>
                    <a:gd name="T8" fmla="*/ 168 w 168"/>
                    <a:gd name="T9" fmla="*/ 85 h 169"/>
                  </a:gdLst>
                  <a:ahLst/>
                  <a:cxnLst>
                    <a:cxn ang="0">
                      <a:pos x="T0" y="T1"/>
                    </a:cxn>
                    <a:cxn ang="0">
                      <a:pos x="T2" y="T3"/>
                    </a:cxn>
                    <a:cxn ang="0">
                      <a:pos x="T4" y="T5"/>
                    </a:cxn>
                    <a:cxn ang="0">
                      <a:pos x="T6" y="T7"/>
                    </a:cxn>
                    <a:cxn ang="0">
                      <a:pos x="T8" y="T9"/>
                    </a:cxn>
                  </a:cxnLst>
                  <a:rect l="0" t="0" r="r" b="b"/>
                  <a:pathLst>
                    <a:path w="168" h="169">
                      <a:moveTo>
                        <a:pt x="168" y="85"/>
                      </a:moveTo>
                      <a:cubicBezTo>
                        <a:pt x="168" y="131"/>
                        <a:pt x="130" y="169"/>
                        <a:pt x="84" y="169"/>
                      </a:cubicBezTo>
                      <a:cubicBezTo>
                        <a:pt x="37" y="169"/>
                        <a:pt x="0" y="131"/>
                        <a:pt x="0" y="84"/>
                      </a:cubicBezTo>
                      <a:cubicBezTo>
                        <a:pt x="0" y="38"/>
                        <a:pt x="38" y="0"/>
                        <a:pt x="85" y="1"/>
                      </a:cubicBezTo>
                      <a:cubicBezTo>
                        <a:pt x="131" y="1"/>
                        <a:pt x="168" y="38"/>
                        <a:pt x="168" y="85"/>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grpSp>
          <p:grpSp>
            <p:nvGrpSpPr>
              <p:cNvPr id="308" name="Group 307">
                <a:extLst>
                  <a:ext uri="{FF2B5EF4-FFF2-40B4-BE49-F238E27FC236}">
                    <a16:creationId xmlns:a16="http://schemas.microsoft.com/office/drawing/2014/main" id="{E7C4EBDC-CC3A-384C-A386-221D2122AA0E}"/>
                  </a:ext>
                </a:extLst>
              </p:cNvPr>
              <p:cNvGrpSpPr/>
              <p:nvPr/>
            </p:nvGrpSpPr>
            <p:grpSpPr>
              <a:xfrm>
                <a:off x="1879501" y="2678854"/>
                <a:ext cx="237322" cy="457604"/>
                <a:chOff x="2432051" y="1824038"/>
                <a:chExt cx="1525588" cy="2941637"/>
              </a:xfrm>
              <a:solidFill>
                <a:schemeClr val="accent1"/>
              </a:solidFill>
            </p:grpSpPr>
            <p:sp>
              <p:nvSpPr>
                <p:cNvPr id="312" name="Freeform 6">
                  <a:extLst>
                    <a:ext uri="{FF2B5EF4-FFF2-40B4-BE49-F238E27FC236}">
                      <a16:creationId xmlns:a16="http://schemas.microsoft.com/office/drawing/2014/main" id="{747BBD6A-7F91-D3EB-FCBF-E49C6917BB4D}"/>
                    </a:ext>
                  </a:extLst>
                </p:cNvPr>
                <p:cNvSpPr>
                  <a:spLocks/>
                </p:cNvSpPr>
                <p:nvPr/>
              </p:nvSpPr>
              <p:spPr bwMode="auto">
                <a:xfrm>
                  <a:off x="2432051" y="2482850"/>
                  <a:ext cx="1525588" cy="2282825"/>
                </a:xfrm>
                <a:custGeom>
                  <a:avLst/>
                  <a:gdLst>
                    <a:gd name="T0" fmla="*/ 132 w 426"/>
                    <a:gd name="T1" fmla="*/ 152 h 637"/>
                    <a:gd name="T2" fmla="*/ 92 w 426"/>
                    <a:gd name="T3" fmla="*/ 221 h 637"/>
                    <a:gd name="T4" fmla="*/ 72 w 426"/>
                    <a:gd name="T5" fmla="*/ 256 h 637"/>
                    <a:gd name="T6" fmla="*/ 12 w 426"/>
                    <a:gd name="T7" fmla="*/ 263 h 637"/>
                    <a:gd name="T8" fmla="*/ 6 w 426"/>
                    <a:gd name="T9" fmla="*/ 225 h 637"/>
                    <a:gd name="T10" fmla="*/ 33 w 426"/>
                    <a:gd name="T11" fmla="*/ 177 h 637"/>
                    <a:gd name="T12" fmla="*/ 96 w 426"/>
                    <a:gd name="T13" fmla="*/ 70 h 637"/>
                    <a:gd name="T14" fmla="*/ 196 w 426"/>
                    <a:gd name="T15" fmla="*/ 6 h 637"/>
                    <a:gd name="T16" fmla="*/ 314 w 426"/>
                    <a:gd name="T17" fmla="*/ 48 h 637"/>
                    <a:gd name="T18" fmla="*/ 332 w 426"/>
                    <a:gd name="T19" fmla="*/ 73 h 637"/>
                    <a:gd name="T20" fmla="*/ 417 w 426"/>
                    <a:gd name="T21" fmla="*/ 218 h 637"/>
                    <a:gd name="T22" fmla="*/ 418 w 426"/>
                    <a:gd name="T23" fmla="*/ 257 h 637"/>
                    <a:gd name="T24" fmla="*/ 356 w 426"/>
                    <a:gd name="T25" fmla="*/ 258 h 637"/>
                    <a:gd name="T26" fmla="*/ 324 w 426"/>
                    <a:gd name="T27" fmla="*/ 204 h 637"/>
                    <a:gd name="T28" fmla="*/ 293 w 426"/>
                    <a:gd name="T29" fmla="*/ 151 h 637"/>
                    <a:gd name="T30" fmla="*/ 293 w 426"/>
                    <a:gd name="T31" fmla="*/ 156 h 637"/>
                    <a:gd name="T32" fmla="*/ 293 w 426"/>
                    <a:gd name="T33" fmla="*/ 276 h 637"/>
                    <a:gd name="T34" fmla="*/ 300 w 426"/>
                    <a:gd name="T35" fmla="*/ 308 h 637"/>
                    <a:gd name="T36" fmla="*/ 364 w 426"/>
                    <a:gd name="T37" fmla="*/ 576 h 637"/>
                    <a:gd name="T38" fmla="*/ 335 w 426"/>
                    <a:gd name="T39" fmla="*/ 629 h 637"/>
                    <a:gd name="T40" fmla="*/ 280 w 426"/>
                    <a:gd name="T41" fmla="*/ 602 h 637"/>
                    <a:gd name="T42" fmla="*/ 264 w 426"/>
                    <a:gd name="T43" fmla="*/ 538 h 637"/>
                    <a:gd name="T44" fmla="*/ 215 w 426"/>
                    <a:gd name="T45" fmla="*/ 333 h 637"/>
                    <a:gd name="T46" fmla="*/ 213 w 426"/>
                    <a:gd name="T47" fmla="*/ 328 h 637"/>
                    <a:gd name="T48" fmla="*/ 209 w 426"/>
                    <a:gd name="T49" fmla="*/ 342 h 637"/>
                    <a:gd name="T50" fmla="*/ 149 w 426"/>
                    <a:gd name="T51" fmla="*/ 594 h 637"/>
                    <a:gd name="T52" fmla="*/ 96 w 426"/>
                    <a:gd name="T53" fmla="*/ 631 h 637"/>
                    <a:gd name="T54" fmla="*/ 61 w 426"/>
                    <a:gd name="T55" fmla="*/ 582 h 637"/>
                    <a:gd name="T56" fmla="*/ 78 w 426"/>
                    <a:gd name="T57" fmla="*/ 512 h 637"/>
                    <a:gd name="T58" fmla="*/ 133 w 426"/>
                    <a:gd name="T59" fmla="*/ 282 h 637"/>
                    <a:gd name="T60" fmla="*/ 133 w 426"/>
                    <a:gd name="T61" fmla="*/ 277 h 637"/>
                    <a:gd name="T62" fmla="*/ 133 w 426"/>
                    <a:gd name="T63" fmla="*/ 155 h 637"/>
                    <a:gd name="T64" fmla="*/ 133 w 426"/>
                    <a:gd name="T65" fmla="*/ 153 h 637"/>
                    <a:gd name="T66" fmla="*/ 132 w 426"/>
                    <a:gd name="T67" fmla="*/ 152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6" h="637">
                      <a:moveTo>
                        <a:pt x="132" y="152"/>
                      </a:moveTo>
                      <a:cubicBezTo>
                        <a:pt x="119" y="175"/>
                        <a:pt x="105" y="198"/>
                        <a:pt x="92" y="221"/>
                      </a:cubicBezTo>
                      <a:cubicBezTo>
                        <a:pt x="85" y="233"/>
                        <a:pt x="79" y="245"/>
                        <a:pt x="72" y="256"/>
                      </a:cubicBezTo>
                      <a:cubicBezTo>
                        <a:pt x="58" y="279"/>
                        <a:pt x="30" y="282"/>
                        <a:pt x="12" y="263"/>
                      </a:cubicBezTo>
                      <a:cubicBezTo>
                        <a:pt x="3" y="253"/>
                        <a:pt x="0" y="237"/>
                        <a:pt x="6" y="225"/>
                      </a:cubicBezTo>
                      <a:cubicBezTo>
                        <a:pt x="15" y="209"/>
                        <a:pt x="24" y="193"/>
                        <a:pt x="33" y="177"/>
                      </a:cubicBezTo>
                      <a:cubicBezTo>
                        <a:pt x="54" y="141"/>
                        <a:pt x="75" y="106"/>
                        <a:pt x="96" y="70"/>
                      </a:cubicBezTo>
                      <a:cubicBezTo>
                        <a:pt x="119" y="33"/>
                        <a:pt x="152" y="11"/>
                        <a:pt x="196" y="6"/>
                      </a:cubicBezTo>
                      <a:cubicBezTo>
                        <a:pt x="242" y="0"/>
                        <a:pt x="281" y="15"/>
                        <a:pt x="314" y="48"/>
                      </a:cubicBezTo>
                      <a:cubicBezTo>
                        <a:pt x="321" y="56"/>
                        <a:pt x="327" y="64"/>
                        <a:pt x="332" y="73"/>
                      </a:cubicBezTo>
                      <a:cubicBezTo>
                        <a:pt x="360" y="121"/>
                        <a:pt x="388" y="169"/>
                        <a:pt x="417" y="218"/>
                      </a:cubicBezTo>
                      <a:cubicBezTo>
                        <a:pt x="424" y="231"/>
                        <a:pt x="426" y="244"/>
                        <a:pt x="418" y="257"/>
                      </a:cubicBezTo>
                      <a:cubicBezTo>
                        <a:pt x="406" y="277"/>
                        <a:pt x="372" y="284"/>
                        <a:pt x="356" y="258"/>
                      </a:cubicBezTo>
                      <a:cubicBezTo>
                        <a:pt x="344" y="240"/>
                        <a:pt x="334" y="222"/>
                        <a:pt x="324" y="204"/>
                      </a:cubicBezTo>
                      <a:cubicBezTo>
                        <a:pt x="314" y="187"/>
                        <a:pt x="304" y="170"/>
                        <a:pt x="293" y="151"/>
                      </a:cubicBezTo>
                      <a:cubicBezTo>
                        <a:pt x="293" y="154"/>
                        <a:pt x="293" y="155"/>
                        <a:pt x="293" y="156"/>
                      </a:cubicBezTo>
                      <a:cubicBezTo>
                        <a:pt x="293" y="196"/>
                        <a:pt x="292" y="236"/>
                        <a:pt x="293" y="276"/>
                      </a:cubicBezTo>
                      <a:cubicBezTo>
                        <a:pt x="293" y="287"/>
                        <a:pt x="297" y="297"/>
                        <a:pt x="300" y="308"/>
                      </a:cubicBezTo>
                      <a:cubicBezTo>
                        <a:pt x="321" y="397"/>
                        <a:pt x="343" y="486"/>
                        <a:pt x="364" y="576"/>
                      </a:cubicBezTo>
                      <a:cubicBezTo>
                        <a:pt x="370" y="600"/>
                        <a:pt x="358" y="621"/>
                        <a:pt x="335" y="629"/>
                      </a:cubicBezTo>
                      <a:cubicBezTo>
                        <a:pt x="314" y="637"/>
                        <a:pt x="286" y="624"/>
                        <a:pt x="280" y="602"/>
                      </a:cubicBezTo>
                      <a:cubicBezTo>
                        <a:pt x="274" y="581"/>
                        <a:pt x="269" y="559"/>
                        <a:pt x="264" y="538"/>
                      </a:cubicBezTo>
                      <a:cubicBezTo>
                        <a:pt x="248" y="470"/>
                        <a:pt x="231" y="402"/>
                        <a:pt x="215" y="333"/>
                      </a:cubicBezTo>
                      <a:cubicBezTo>
                        <a:pt x="215" y="332"/>
                        <a:pt x="214" y="330"/>
                        <a:pt x="213" y="328"/>
                      </a:cubicBezTo>
                      <a:cubicBezTo>
                        <a:pt x="211" y="333"/>
                        <a:pt x="210" y="338"/>
                        <a:pt x="209" y="342"/>
                      </a:cubicBezTo>
                      <a:cubicBezTo>
                        <a:pt x="189" y="426"/>
                        <a:pt x="169" y="510"/>
                        <a:pt x="149" y="594"/>
                      </a:cubicBezTo>
                      <a:cubicBezTo>
                        <a:pt x="143" y="620"/>
                        <a:pt x="122" y="635"/>
                        <a:pt x="96" y="631"/>
                      </a:cubicBezTo>
                      <a:cubicBezTo>
                        <a:pt x="73" y="627"/>
                        <a:pt x="57" y="604"/>
                        <a:pt x="61" y="582"/>
                      </a:cubicBezTo>
                      <a:cubicBezTo>
                        <a:pt x="66" y="559"/>
                        <a:pt x="72" y="535"/>
                        <a:pt x="78" y="512"/>
                      </a:cubicBezTo>
                      <a:cubicBezTo>
                        <a:pt x="96" y="435"/>
                        <a:pt x="114" y="359"/>
                        <a:pt x="133" y="282"/>
                      </a:cubicBezTo>
                      <a:cubicBezTo>
                        <a:pt x="133" y="280"/>
                        <a:pt x="133" y="279"/>
                        <a:pt x="133" y="277"/>
                      </a:cubicBezTo>
                      <a:cubicBezTo>
                        <a:pt x="133" y="236"/>
                        <a:pt x="133" y="196"/>
                        <a:pt x="133" y="155"/>
                      </a:cubicBezTo>
                      <a:cubicBezTo>
                        <a:pt x="133" y="154"/>
                        <a:pt x="133" y="153"/>
                        <a:pt x="133" y="153"/>
                      </a:cubicBezTo>
                      <a:cubicBezTo>
                        <a:pt x="133" y="153"/>
                        <a:pt x="132" y="152"/>
                        <a:pt x="132" y="152"/>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313" name="Freeform 7">
                  <a:extLst>
                    <a:ext uri="{FF2B5EF4-FFF2-40B4-BE49-F238E27FC236}">
                      <a16:creationId xmlns:a16="http://schemas.microsoft.com/office/drawing/2014/main" id="{6D6E898C-3D10-7269-98D7-FE7BEB064656}"/>
                    </a:ext>
                  </a:extLst>
                </p:cNvPr>
                <p:cNvSpPr>
                  <a:spLocks/>
                </p:cNvSpPr>
                <p:nvPr/>
              </p:nvSpPr>
              <p:spPr bwMode="auto">
                <a:xfrm>
                  <a:off x="2894013" y="1824038"/>
                  <a:ext cx="601663" cy="604838"/>
                </a:xfrm>
                <a:custGeom>
                  <a:avLst/>
                  <a:gdLst>
                    <a:gd name="T0" fmla="*/ 168 w 168"/>
                    <a:gd name="T1" fmla="*/ 85 h 169"/>
                    <a:gd name="T2" fmla="*/ 84 w 168"/>
                    <a:gd name="T3" fmla="*/ 169 h 169"/>
                    <a:gd name="T4" fmla="*/ 0 w 168"/>
                    <a:gd name="T5" fmla="*/ 84 h 169"/>
                    <a:gd name="T6" fmla="*/ 85 w 168"/>
                    <a:gd name="T7" fmla="*/ 1 h 169"/>
                    <a:gd name="T8" fmla="*/ 168 w 168"/>
                    <a:gd name="T9" fmla="*/ 85 h 169"/>
                  </a:gdLst>
                  <a:ahLst/>
                  <a:cxnLst>
                    <a:cxn ang="0">
                      <a:pos x="T0" y="T1"/>
                    </a:cxn>
                    <a:cxn ang="0">
                      <a:pos x="T2" y="T3"/>
                    </a:cxn>
                    <a:cxn ang="0">
                      <a:pos x="T4" y="T5"/>
                    </a:cxn>
                    <a:cxn ang="0">
                      <a:pos x="T6" y="T7"/>
                    </a:cxn>
                    <a:cxn ang="0">
                      <a:pos x="T8" y="T9"/>
                    </a:cxn>
                  </a:cxnLst>
                  <a:rect l="0" t="0" r="r" b="b"/>
                  <a:pathLst>
                    <a:path w="168" h="169">
                      <a:moveTo>
                        <a:pt x="168" y="85"/>
                      </a:moveTo>
                      <a:cubicBezTo>
                        <a:pt x="168" y="131"/>
                        <a:pt x="130" y="169"/>
                        <a:pt x="84" y="169"/>
                      </a:cubicBezTo>
                      <a:cubicBezTo>
                        <a:pt x="37" y="169"/>
                        <a:pt x="0" y="131"/>
                        <a:pt x="0" y="84"/>
                      </a:cubicBezTo>
                      <a:cubicBezTo>
                        <a:pt x="0" y="38"/>
                        <a:pt x="38" y="0"/>
                        <a:pt x="85" y="1"/>
                      </a:cubicBezTo>
                      <a:cubicBezTo>
                        <a:pt x="131" y="1"/>
                        <a:pt x="168" y="38"/>
                        <a:pt x="168" y="85"/>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grpSp>
          <p:grpSp>
            <p:nvGrpSpPr>
              <p:cNvPr id="309" name="Group 308">
                <a:extLst>
                  <a:ext uri="{FF2B5EF4-FFF2-40B4-BE49-F238E27FC236}">
                    <a16:creationId xmlns:a16="http://schemas.microsoft.com/office/drawing/2014/main" id="{25E76391-971D-5C14-6931-154F275E4F25}"/>
                  </a:ext>
                </a:extLst>
              </p:cNvPr>
              <p:cNvGrpSpPr/>
              <p:nvPr/>
            </p:nvGrpSpPr>
            <p:grpSpPr>
              <a:xfrm>
                <a:off x="1644453" y="3193204"/>
                <a:ext cx="237322" cy="457604"/>
                <a:chOff x="2432051" y="1824038"/>
                <a:chExt cx="1525588" cy="2941637"/>
              </a:xfrm>
              <a:solidFill>
                <a:schemeClr val="accent1"/>
              </a:solidFill>
            </p:grpSpPr>
            <p:sp>
              <p:nvSpPr>
                <p:cNvPr id="310" name="Freeform 6">
                  <a:extLst>
                    <a:ext uri="{FF2B5EF4-FFF2-40B4-BE49-F238E27FC236}">
                      <a16:creationId xmlns:a16="http://schemas.microsoft.com/office/drawing/2014/main" id="{640C7E24-A1D3-4BA7-3990-2AF70BA38A16}"/>
                    </a:ext>
                  </a:extLst>
                </p:cNvPr>
                <p:cNvSpPr>
                  <a:spLocks/>
                </p:cNvSpPr>
                <p:nvPr/>
              </p:nvSpPr>
              <p:spPr bwMode="auto">
                <a:xfrm>
                  <a:off x="2432051" y="2482850"/>
                  <a:ext cx="1525588" cy="2282825"/>
                </a:xfrm>
                <a:custGeom>
                  <a:avLst/>
                  <a:gdLst>
                    <a:gd name="T0" fmla="*/ 132 w 426"/>
                    <a:gd name="T1" fmla="*/ 152 h 637"/>
                    <a:gd name="T2" fmla="*/ 92 w 426"/>
                    <a:gd name="T3" fmla="*/ 221 h 637"/>
                    <a:gd name="T4" fmla="*/ 72 w 426"/>
                    <a:gd name="T5" fmla="*/ 256 h 637"/>
                    <a:gd name="T6" fmla="*/ 12 w 426"/>
                    <a:gd name="T7" fmla="*/ 263 h 637"/>
                    <a:gd name="T8" fmla="*/ 6 w 426"/>
                    <a:gd name="T9" fmla="*/ 225 h 637"/>
                    <a:gd name="T10" fmla="*/ 33 w 426"/>
                    <a:gd name="T11" fmla="*/ 177 h 637"/>
                    <a:gd name="T12" fmla="*/ 96 w 426"/>
                    <a:gd name="T13" fmla="*/ 70 h 637"/>
                    <a:gd name="T14" fmla="*/ 196 w 426"/>
                    <a:gd name="T15" fmla="*/ 6 h 637"/>
                    <a:gd name="T16" fmla="*/ 314 w 426"/>
                    <a:gd name="T17" fmla="*/ 48 h 637"/>
                    <a:gd name="T18" fmla="*/ 332 w 426"/>
                    <a:gd name="T19" fmla="*/ 73 h 637"/>
                    <a:gd name="T20" fmla="*/ 417 w 426"/>
                    <a:gd name="T21" fmla="*/ 218 h 637"/>
                    <a:gd name="T22" fmla="*/ 418 w 426"/>
                    <a:gd name="T23" fmla="*/ 257 h 637"/>
                    <a:gd name="T24" fmla="*/ 356 w 426"/>
                    <a:gd name="T25" fmla="*/ 258 h 637"/>
                    <a:gd name="T26" fmla="*/ 324 w 426"/>
                    <a:gd name="T27" fmla="*/ 204 h 637"/>
                    <a:gd name="T28" fmla="*/ 293 w 426"/>
                    <a:gd name="T29" fmla="*/ 151 h 637"/>
                    <a:gd name="T30" fmla="*/ 293 w 426"/>
                    <a:gd name="T31" fmla="*/ 156 h 637"/>
                    <a:gd name="T32" fmla="*/ 293 w 426"/>
                    <a:gd name="T33" fmla="*/ 276 h 637"/>
                    <a:gd name="T34" fmla="*/ 300 w 426"/>
                    <a:gd name="T35" fmla="*/ 308 h 637"/>
                    <a:gd name="T36" fmla="*/ 364 w 426"/>
                    <a:gd name="T37" fmla="*/ 576 h 637"/>
                    <a:gd name="T38" fmla="*/ 335 w 426"/>
                    <a:gd name="T39" fmla="*/ 629 h 637"/>
                    <a:gd name="T40" fmla="*/ 280 w 426"/>
                    <a:gd name="T41" fmla="*/ 602 h 637"/>
                    <a:gd name="T42" fmla="*/ 264 w 426"/>
                    <a:gd name="T43" fmla="*/ 538 h 637"/>
                    <a:gd name="T44" fmla="*/ 215 w 426"/>
                    <a:gd name="T45" fmla="*/ 333 h 637"/>
                    <a:gd name="T46" fmla="*/ 213 w 426"/>
                    <a:gd name="T47" fmla="*/ 328 h 637"/>
                    <a:gd name="T48" fmla="*/ 209 w 426"/>
                    <a:gd name="T49" fmla="*/ 342 h 637"/>
                    <a:gd name="T50" fmla="*/ 149 w 426"/>
                    <a:gd name="T51" fmla="*/ 594 h 637"/>
                    <a:gd name="T52" fmla="*/ 96 w 426"/>
                    <a:gd name="T53" fmla="*/ 631 h 637"/>
                    <a:gd name="T54" fmla="*/ 61 w 426"/>
                    <a:gd name="T55" fmla="*/ 582 h 637"/>
                    <a:gd name="T56" fmla="*/ 78 w 426"/>
                    <a:gd name="T57" fmla="*/ 512 h 637"/>
                    <a:gd name="T58" fmla="*/ 133 w 426"/>
                    <a:gd name="T59" fmla="*/ 282 h 637"/>
                    <a:gd name="T60" fmla="*/ 133 w 426"/>
                    <a:gd name="T61" fmla="*/ 277 h 637"/>
                    <a:gd name="T62" fmla="*/ 133 w 426"/>
                    <a:gd name="T63" fmla="*/ 155 h 637"/>
                    <a:gd name="T64" fmla="*/ 133 w 426"/>
                    <a:gd name="T65" fmla="*/ 153 h 637"/>
                    <a:gd name="T66" fmla="*/ 132 w 426"/>
                    <a:gd name="T67" fmla="*/ 152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6" h="637">
                      <a:moveTo>
                        <a:pt x="132" y="152"/>
                      </a:moveTo>
                      <a:cubicBezTo>
                        <a:pt x="119" y="175"/>
                        <a:pt x="105" y="198"/>
                        <a:pt x="92" y="221"/>
                      </a:cubicBezTo>
                      <a:cubicBezTo>
                        <a:pt x="85" y="233"/>
                        <a:pt x="79" y="245"/>
                        <a:pt x="72" y="256"/>
                      </a:cubicBezTo>
                      <a:cubicBezTo>
                        <a:pt x="58" y="279"/>
                        <a:pt x="30" y="282"/>
                        <a:pt x="12" y="263"/>
                      </a:cubicBezTo>
                      <a:cubicBezTo>
                        <a:pt x="3" y="253"/>
                        <a:pt x="0" y="237"/>
                        <a:pt x="6" y="225"/>
                      </a:cubicBezTo>
                      <a:cubicBezTo>
                        <a:pt x="15" y="209"/>
                        <a:pt x="24" y="193"/>
                        <a:pt x="33" y="177"/>
                      </a:cubicBezTo>
                      <a:cubicBezTo>
                        <a:pt x="54" y="141"/>
                        <a:pt x="75" y="106"/>
                        <a:pt x="96" y="70"/>
                      </a:cubicBezTo>
                      <a:cubicBezTo>
                        <a:pt x="119" y="33"/>
                        <a:pt x="152" y="11"/>
                        <a:pt x="196" y="6"/>
                      </a:cubicBezTo>
                      <a:cubicBezTo>
                        <a:pt x="242" y="0"/>
                        <a:pt x="281" y="15"/>
                        <a:pt x="314" y="48"/>
                      </a:cubicBezTo>
                      <a:cubicBezTo>
                        <a:pt x="321" y="56"/>
                        <a:pt x="327" y="64"/>
                        <a:pt x="332" y="73"/>
                      </a:cubicBezTo>
                      <a:cubicBezTo>
                        <a:pt x="360" y="121"/>
                        <a:pt x="388" y="169"/>
                        <a:pt x="417" y="218"/>
                      </a:cubicBezTo>
                      <a:cubicBezTo>
                        <a:pt x="424" y="231"/>
                        <a:pt x="426" y="244"/>
                        <a:pt x="418" y="257"/>
                      </a:cubicBezTo>
                      <a:cubicBezTo>
                        <a:pt x="406" y="277"/>
                        <a:pt x="372" y="284"/>
                        <a:pt x="356" y="258"/>
                      </a:cubicBezTo>
                      <a:cubicBezTo>
                        <a:pt x="344" y="240"/>
                        <a:pt x="334" y="222"/>
                        <a:pt x="324" y="204"/>
                      </a:cubicBezTo>
                      <a:cubicBezTo>
                        <a:pt x="314" y="187"/>
                        <a:pt x="304" y="170"/>
                        <a:pt x="293" y="151"/>
                      </a:cubicBezTo>
                      <a:cubicBezTo>
                        <a:pt x="293" y="154"/>
                        <a:pt x="293" y="155"/>
                        <a:pt x="293" y="156"/>
                      </a:cubicBezTo>
                      <a:cubicBezTo>
                        <a:pt x="293" y="196"/>
                        <a:pt x="292" y="236"/>
                        <a:pt x="293" y="276"/>
                      </a:cubicBezTo>
                      <a:cubicBezTo>
                        <a:pt x="293" y="287"/>
                        <a:pt x="297" y="297"/>
                        <a:pt x="300" y="308"/>
                      </a:cubicBezTo>
                      <a:cubicBezTo>
                        <a:pt x="321" y="397"/>
                        <a:pt x="343" y="486"/>
                        <a:pt x="364" y="576"/>
                      </a:cubicBezTo>
                      <a:cubicBezTo>
                        <a:pt x="370" y="600"/>
                        <a:pt x="358" y="621"/>
                        <a:pt x="335" y="629"/>
                      </a:cubicBezTo>
                      <a:cubicBezTo>
                        <a:pt x="314" y="637"/>
                        <a:pt x="286" y="624"/>
                        <a:pt x="280" y="602"/>
                      </a:cubicBezTo>
                      <a:cubicBezTo>
                        <a:pt x="274" y="581"/>
                        <a:pt x="269" y="559"/>
                        <a:pt x="264" y="538"/>
                      </a:cubicBezTo>
                      <a:cubicBezTo>
                        <a:pt x="248" y="470"/>
                        <a:pt x="231" y="402"/>
                        <a:pt x="215" y="333"/>
                      </a:cubicBezTo>
                      <a:cubicBezTo>
                        <a:pt x="215" y="332"/>
                        <a:pt x="214" y="330"/>
                        <a:pt x="213" y="328"/>
                      </a:cubicBezTo>
                      <a:cubicBezTo>
                        <a:pt x="211" y="333"/>
                        <a:pt x="210" y="338"/>
                        <a:pt x="209" y="342"/>
                      </a:cubicBezTo>
                      <a:cubicBezTo>
                        <a:pt x="189" y="426"/>
                        <a:pt x="169" y="510"/>
                        <a:pt x="149" y="594"/>
                      </a:cubicBezTo>
                      <a:cubicBezTo>
                        <a:pt x="143" y="620"/>
                        <a:pt x="122" y="635"/>
                        <a:pt x="96" y="631"/>
                      </a:cubicBezTo>
                      <a:cubicBezTo>
                        <a:pt x="73" y="627"/>
                        <a:pt x="57" y="604"/>
                        <a:pt x="61" y="582"/>
                      </a:cubicBezTo>
                      <a:cubicBezTo>
                        <a:pt x="66" y="559"/>
                        <a:pt x="72" y="535"/>
                        <a:pt x="78" y="512"/>
                      </a:cubicBezTo>
                      <a:cubicBezTo>
                        <a:pt x="96" y="435"/>
                        <a:pt x="114" y="359"/>
                        <a:pt x="133" y="282"/>
                      </a:cubicBezTo>
                      <a:cubicBezTo>
                        <a:pt x="133" y="280"/>
                        <a:pt x="133" y="279"/>
                        <a:pt x="133" y="277"/>
                      </a:cubicBezTo>
                      <a:cubicBezTo>
                        <a:pt x="133" y="236"/>
                        <a:pt x="133" y="196"/>
                        <a:pt x="133" y="155"/>
                      </a:cubicBezTo>
                      <a:cubicBezTo>
                        <a:pt x="133" y="154"/>
                        <a:pt x="133" y="153"/>
                        <a:pt x="133" y="153"/>
                      </a:cubicBezTo>
                      <a:cubicBezTo>
                        <a:pt x="133" y="153"/>
                        <a:pt x="132" y="152"/>
                        <a:pt x="132" y="152"/>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311" name="Freeform 7">
                  <a:extLst>
                    <a:ext uri="{FF2B5EF4-FFF2-40B4-BE49-F238E27FC236}">
                      <a16:creationId xmlns:a16="http://schemas.microsoft.com/office/drawing/2014/main" id="{F59D0595-3528-AEFA-6F66-2169D13CEE29}"/>
                    </a:ext>
                  </a:extLst>
                </p:cNvPr>
                <p:cNvSpPr>
                  <a:spLocks/>
                </p:cNvSpPr>
                <p:nvPr/>
              </p:nvSpPr>
              <p:spPr bwMode="auto">
                <a:xfrm>
                  <a:off x="2894013" y="1824038"/>
                  <a:ext cx="601663" cy="604838"/>
                </a:xfrm>
                <a:custGeom>
                  <a:avLst/>
                  <a:gdLst>
                    <a:gd name="T0" fmla="*/ 168 w 168"/>
                    <a:gd name="T1" fmla="*/ 85 h 169"/>
                    <a:gd name="T2" fmla="*/ 84 w 168"/>
                    <a:gd name="T3" fmla="*/ 169 h 169"/>
                    <a:gd name="T4" fmla="*/ 0 w 168"/>
                    <a:gd name="T5" fmla="*/ 84 h 169"/>
                    <a:gd name="T6" fmla="*/ 85 w 168"/>
                    <a:gd name="T7" fmla="*/ 1 h 169"/>
                    <a:gd name="T8" fmla="*/ 168 w 168"/>
                    <a:gd name="T9" fmla="*/ 85 h 169"/>
                  </a:gdLst>
                  <a:ahLst/>
                  <a:cxnLst>
                    <a:cxn ang="0">
                      <a:pos x="T0" y="T1"/>
                    </a:cxn>
                    <a:cxn ang="0">
                      <a:pos x="T2" y="T3"/>
                    </a:cxn>
                    <a:cxn ang="0">
                      <a:pos x="T4" y="T5"/>
                    </a:cxn>
                    <a:cxn ang="0">
                      <a:pos x="T6" y="T7"/>
                    </a:cxn>
                    <a:cxn ang="0">
                      <a:pos x="T8" y="T9"/>
                    </a:cxn>
                  </a:cxnLst>
                  <a:rect l="0" t="0" r="r" b="b"/>
                  <a:pathLst>
                    <a:path w="168" h="169">
                      <a:moveTo>
                        <a:pt x="168" y="85"/>
                      </a:moveTo>
                      <a:cubicBezTo>
                        <a:pt x="168" y="131"/>
                        <a:pt x="130" y="169"/>
                        <a:pt x="84" y="169"/>
                      </a:cubicBezTo>
                      <a:cubicBezTo>
                        <a:pt x="37" y="169"/>
                        <a:pt x="0" y="131"/>
                        <a:pt x="0" y="84"/>
                      </a:cubicBezTo>
                      <a:cubicBezTo>
                        <a:pt x="0" y="38"/>
                        <a:pt x="38" y="0"/>
                        <a:pt x="85" y="1"/>
                      </a:cubicBezTo>
                      <a:cubicBezTo>
                        <a:pt x="131" y="1"/>
                        <a:pt x="168" y="38"/>
                        <a:pt x="168" y="85"/>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grpSp>
        </p:grpSp>
        <p:grpSp>
          <p:nvGrpSpPr>
            <p:cNvPr id="95" name="Group 94">
              <a:extLst>
                <a:ext uri="{FF2B5EF4-FFF2-40B4-BE49-F238E27FC236}">
                  <a16:creationId xmlns:a16="http://schemas.microsoft.com/office/drawing/2014/main" id="{4E351E38-ADD5-AAF9-11AC-C2FEF1BC5E41}"/>
                </a:ext>
              </a:extLst>
            </p:cNvPr>
            <p:cNvGrpSpPr/>
            <p:nvPr/>
          </p:nvGrpSpPr>
          <p:grpSpPr>
            <a:xfrm>
              <a:off x="5865812" y="2362200"/>
              <a:ext cx="835536" cy="835536"/>
              <a:chOff x="5908432" y="1066529"/>
              <a:chExt cx="936905" cy="936905"/>
            </a:xfrm>
          </p:grpSpPr>
          <p:sp>
            <p:nvSpPr>
              <p:cNvPr id="301" name="Freeform 8">
                <a:extLst>
                  <a:ext uri="{FF2B5EF4-FFF2-40B4-BE49-F238E27FC236}">
                    <a16:creationId xmlns:a16="http://schemas.microsoft.com/office/drawing/2014/main" id="{097715FB-F96D-6760-32A4-B8CE7C7C5DC1}"/>
                  </a:ext>
                </a:extLst>
              </p:cNvPr>
              <p:cNvSpPr>
                <a:spLocks/>
              </p:cNvSpPr>
              <p:nvPr/>
            </p:nvSpPr>
            <p:spPr bwMode="auto">
              <a:xfrm>
                <a:off x="6158533" y="1577314"/>
                <a:ext cx="176018" cy="173233"/>
              </a:xfrm>
              <a:custGeom>
                <a:avLst/>
                <a:gdLst>
                  <a:gd name="T0" fmla="*/ 19 w 133"/>
                  <a:gd name="T1" fmla="*/ 0 h 131"/>
                  <a:gd name="T2" fmla="*/ 25 w 133"/>
                  <a:gd name="T3" fmla="*/ 4 h 131"/>
                  <a:gd name="T4" fmla="*/ 129 w 133"/>
                  <a:gd name="T5" fmla="*/ 108 h 131"/>
                  <a:gd name="T6" fmla="*/ 129 w 133"/>
                  <a:gd name="T7" fmla="*/ 119 h 131"/>
                  <a:gd name="T8" fmla="*/ 120 w 133"/>
                  <a:gd name="T9" fmla="*/ 128 h 131"/>
                  <a:gd name="T10" fmla="*/ 110 w 133"/>
                  <a:gd name="T11" fmla="*/ 128 h 131"/>
                  <a:gd name="T12" fmla="*/ 108 w 133"/>
                  <a:gd name="T13" fmla="*/ 126 h 131"/>
                  <a:gd name="T14" fmla="*/ 7 w 133"/>
                  <a:gd name="T15" fmla="*/ 25 h 131"/>
                  <a:gd name="T16" fmla="*/ 7 w 133"/>
                  <a:gd name="T17" fmla="*/ 10 h 131"/>
                  <a:gd name="T18" fmla="*/ 14 w 133"/>
                  <a:gd name="T19" fmla="*/ 3 h 131"/>
                  <a:gd name="T20" fmla="*/ 19 w 133"/>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31">
                    <a:moveTo>
                      <a:pt x="19" y="0"/>
                    </a:moveTo>
                    <a:cubicBezTo>
                      <a:pt x="21" y="1"/>
                      <a:pt x="23" y="2"/>
                      <a:pt x="25" y="4"/>
                    </a:cubicBezTo>
                    <a:cubicBezTo>
                      <a:pt x="60" y="38"/>
                      <a:pt x="94" y="73"/>
                      <a:pt x="129" y="108"/>
                    </a:cubicBezTo>
                    <a:cubicBezTo>
                      <a:pt x="133" y="112"/>
                      <a:pt x="133" y="115"/>
                      <a:pt x="129" y="119"/>
                    </a:cubicBezTo>
                    <a:cubicBezTo>
                      <a:pt x="126" y="122"/>
                      <a:pt x="123" y="125"/>
                      <a:pt x="120" y="128"/>
                    </a:cubicBezTo>
                    <a:cubicBezTo>
                      <a:pt x="117" y="131"/>
                      <a:pt x="114" y="131"/>
                      <a:pt x="110" y="128"/>
                    </a:cubicBezTo>
                    <a:cubicBezTo>
                      <a:pt x="109" y="127"/>
                      <a:pt x="109" y="126"/>
                      <a:pt x="108" y="126"/>
                    </a:cubicBezTo>
                    <a:cubicBezTo>
                      <a:pt x="74" y="92"/>
                      <a:pt x="41" y="58"/>
                      <a:pt x="7" y="25"/>
                    </a:cubicBezTo>
                    <a:cubicBezTo>
                      <a:pt x="0" y="18"/>
                      <a:pt x="0" y="16"/>
                      <a:pt x="7" y="10"/>
                    </a:cubicBezTo>
                    <a:cubicBezTo>
                      <a:pt x="9" y="7"/>
                      <a:pt x="11" y="5"/>
                      <a:pt x="14" y="3"/>
                    </a:cubicBezTo>
                    <a:cubicBezTo>
                      <a:pt x="15" y="2"/>
                      <a:pt x="17" y="1"/>
                      <a:pt x="19" y="0"/>
                    </a:cubicBezTo>
                    <a:close/>
                  </a:path>
                </a:pathLst>
              </a:custGeom>
              <a:solidFill>
                <a:schemeClr val="accent2"/>
              </a:solidFill>
              <a:ln w="19050">
                <a:solidFill>
                  <a:srgbClr val="CCD2E2"/>
                </a:solidFill>
              </a:ln>
            </p:spPr>
            <p:txBody>
              <a:bodyPr vert="horz" wrap="square" lIns="91416" tIns="45708" rIns="91416" bIns="45708" numCol="1" anchor="t" anchorCtr="0" compatLnSpc="1">
                <a:prstTxWarp prst="textNoShape">
                  <a:avLst/>
                </a:prstTxWarp>
              </a:bodyPr>
              <a:lstStyle/>
              <a:p>
                <a:endParaRPr lang="en-US" sz="1799" dirty="0"/>
              </a:p>
            </p:txBody>
          </p:sp>
          <p:sp>
            <p:nvSpPr>
              <p:cNvPr id="302" name="Freeform 6">
                <a:extLst>
                  <a:ext uri="{FF2B5EF4-FFF2-40B4-BE49-F238E27FC236}">
                    <a16:creationId xmlns:a16="http://schemas.microsoft.com/office/drawing/2014/main" id="{E5B74F83-C81E-F831-BC5E-6778E0C18D67}"/>
                  </a:ext>
                </a:extLst>
              </p:cNvPr>
              <p:cNvSpPr>
                <a:spLocks noEditPoints="1"/>
              </p:cNvSpPr>
              <p:nvPr/>
            </p:nvSpPr>
            <p:spPr bwMode="auto">
              <a:xfrm>
                <a:off x="5908432" y="1066529"/>
                <a:ext cx="936905" cy="936905"/>
              </a:xfrm>
              <a:custGeom>
                <a:avLst/>
                <a:gdLst>
                  <a:gd name="T0" fmla="*/ 170 w 708"/>
                  <a:gd name="T1" fmla="*/ 427 h 708"/>
                  <a:gd name="T2" fmla="*/ 175 w 708"/>
                  <a:gd name="T3" fmla="*/ 375 h 708"/>
                  <a:gd name="T4" fmla="*/ 196 w 708"/>
                  <a:gd name="T5" fmla="*/ 359 h 708"/>
                  <a:gd name="T6" fmla="*/ 235 w 708"/>
                  <a:gd name="T7" fmla="*/ 369 h 708"/>
                  <a:gd name="T8" fmla="*/ 273 w 708"/>
                  <a:gd name="T9" fmla="*/ 406 h 708"/>
                  <a:gd name="T10" fmla="*/ 276 w 708"/>
                  <a:gd name="T11" fmla="*/ 409 h 708"/>
                  <a:gd name="T12" fmla="*/ 293 w 708"/>
                  <a:gd name="T13" fmla="*/ 393 h 708"/>
                  <a:gd name="T14" fmla="*/ 320 w 708"/>
                  <a:gd name="T15" fmla="*/ 73 h 708"/>
                  <a:gd name="T16" fmla="*/ 620 w 708"/>
                  <a:gd name="T17" fmla="*/ 88 h 708"/>
                  <a:gd name="T18" fmla="*/ 635 w 708"/>
                  <a:gd name="T19" fmla="*/ 387 h 708"/>
                  <a:gd name="T20" fmla="*/ 480 w 708"/>
                  <a:gd name="T21" fmla="*/ 468 h 708"/>
                  <a:gd name="T22" fmla="*/ 314 w 708"/>
                  <a:gd name="T23" fmla="*/ 414 h 708"/>
                  <a:gd name="T24" fmla="*/ 298 w 708"/>
                  <a:gd name="T25" fmla="*/ 431 h 708"/>
                  <a:gd name="T26" fmla="*/ 302 w 708"/>
                  <a:gd name="T27" fmla="*/ 435 h 708"/>
                  <a:gd name="T28" fmla="*/ 339 w 708"/>
                  <a:gd name="T29" fmla="*/ 472 h 708"/>
                  <a:gd name="T30" fmla="*/ 346 w 708"/>
                  <a:gd name="T31" fmla="*/ 518 h 708"/>
                  <a:gd name="T32" fmla="*/ 307 w 708"/>
                  <a:gd name="T33" fmla="*/ 546 h 708"/>
                  <a:gd name="T34" fmla="*/ 280 w 708"/>
                  <a:gd name="T35" fmla="*/ 537 h 708"/>
                  <a:gd name="T36" fmla="*/ 273 w 708"/>
                  <a:gd name="T37" fmla="*/ 545 h 708"/>
                  <a:gd name="T38" fmla="*/ 128 w 708"/>
                  <a:gd name="T39" fmla="*/ 690 h 708"/>
                  <a:gd name="T40" fmla="*/ 71 w 708"/>
                  <a:gd name="T41" fmla="*/ 690 h 708"/>
                  <a:gd name="T42" fmla="*/ 17 w 708"/>
                  <a:gd name="T43" fmla="*/ 636 h 708"/>
                  <a:gd name="T44" fmla="*/ 17 w 708"/>
                  <a:gd name="T45" fmla="*/ 580 h 708"/>
                  <a:gd name="T46" fmla="*/ 163 w 708"/>
                  <a:gd name="T47" fmla="*/ 434 h 708"/>
                  <a:gd name="T48" fmla="*/ 170 w 708"/>
                  <a:gd name="T49" fmla="*/ 427 h 708"/>
                  <a:gd name="T50" fmla="*/ 608 w 708"/>
                  <a:gd name="T51" fmla="*/ 246 h 708"/>
                  <a:gd name="T52" fmla="*/ 461 w 708"/>
                  <a:gd name="T53" fmla="*/ 100 h 708"/>
                  <a:gd name="T54" fmla="*/ 316 w 708"/>
                  <a:gd name="T55" fmla="*/ 246 h 708"/>
                  <a:gd name="T56" fmla="*/ 462 w 708"/>
                  <a:gd name="T57" fmla="*/ 392 h 708"/>
                  <a:gd name="T58" fmla="*/ 608 w 708"/>
                  <a:gd name="T59" fmla="*/ 246 h 708"/>
                  <a:gd name="T60" fmla="*/ 208 w 708"/>
                  <a:gd name="T61" fmla="*/ 386 h 708"/>
                  <a:gd name="T62" fmla="*/ 203 w 708"/>
                  <a:gd name="T63" fmla="*/ 389 h 708"/>
                  <a:gd name="T64" fmla="*/ 196 w 708"/>
                  <a:gd name="T65" fmla="*/ 396 h 708"/>
                  <a:gd name="T66" fmla="*/ 196 w 708"/>
                  <a:gd name="T67" fmla="*/ 411 h 708"/>
                  <a:gd name="T68" fmla="*/ 297 w 708"/>
                  <a:gd name="T69" fmla="*/ 512 h 708"/>
                  <a:gd name="T70" fmla="*/ 299 w 708"/>
                  <a:gd name="T71" fmla="*/ 514 h 708"/>
                  <a:gd name="T72" fmla="*/ 309 w 708"/>
                  <a:gd name="T73" fmla="*/ 514 h 708"/>
                  <a:gd name="T74" fmla="*/ 318 w 708"/>
                  <a:gd name="T75" fmla="*/ 505 h 708"/>
                  <a:gd name="T76" fmla="*/ 318 w 708"/>
                  <a:gd name="T77" fmla="*/ 494 h 708"/>
                  <a:gd name="T78" fmla="*/ 214 w 708"/>
                  <a:gd name="T79" fmla="*/ 390 h 708"/>
                  <a:gd name="T80" fmla="*/ 208 w 708"/>
                  <a:gd name="T81" fmla="*/ 386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8" h="708">
                    <a:moveTo>
                      <a:pt x="170" y="427"/>
                    </a:moveTo>
                    <a:cubicBezTo>
                      <a:pt x="157" y="408"/>
                      <a:pt x="158" y="391"/>
                      <a:pt x="175" y="375"/>
                    </a:cubicBezTo>
                    <a:cubicBezTo>
                      <a:pt x="181" y="369"/>
                      <a:pt x="188" y="362"/>
                      <a:pt x="196" y="359"/>
                    </a:cubicBezTo>
                    <a:cubicBezTo>
                      <a:pt x="211" y="353"/>
                      <a:pt x="224" y="357"/>
                      <a:pt x="235" y="369"/>
                    </a:cubicBezTo>
                    <a:cubicBezTo>
                      <a:pt x="248" y="381"/>
                      <a:pt x="260" y="394"/>
                      <a:pt x="273" y="406"/>
                    </a:cubicBezTo>
                    <a:cubicBezTo>
                      <a:pt x="274" y="407"/>
                      <a:pt x="275" y="409"/>
                      <a:pt x="276" y="409"/>
                    </a:cubicBezTo>
                    <a:cubicBezTo>
                      <a:pt x="282" y="404"/>
                      <a:pt x="287" y="398"/>
                      <a:pt x="293" y="393"/>
                    </a:cubicBezTo>
                    <a:cubicBezTo>
                      <a:pt x="205" y="292"/>
                      <a:pt x="230" y="146"/>
                      <a:pt x="320" y="73"/>
                    </a:cubicBezTo>
                    <a:cubicBezTo>
                      <a:pt x="410" y="0"/>
                      <a:pt x="539" y="7"/>
                      <a:pt x="620" y="88"/>
                    </a:cubicBezTo>
                    <a:cubicBezTo>
                      <a:pt x="701" y="169"/>
                      <a:pt x="708" y="297"/>
                      <a:pt x="635" y="387"/>
                    </a:cubicBezTo>
                    <a:cubicBezTo>
                      <a:pt x="595" y="436"/>
                      <a:pt x="543" y="463"/>
                      <a:pt x="480" y="468"/>
                    </a:cubicBezTo>
                    <a:cubicBezTo>
                      <a:pt x="418" y="474"/>
                      <a:pt x="362" y="455"/>
                      <a:pt x="314" y="414"/>
                    </a:cubicBezTo>
                    <a:cubicBezTo>
                      <a:pt x="309" y="420"/>
                      <a:pt x="304" y="425"/>
                      <a:pt x="298" y="431"/>
                    </a:cubicBezTo>
                    <a:cubicBezTo>
                      <a:pt x="299" y="432"/>
                      <a:pt x="300" y="434"/>
                      <a:pt x="302" y="435"/>
                    </a:cubicBezTo>
                    <a:cubicBezTo>
                      <a:pt x="314" y="447"/>
                      <a:pt x="327" y="460"/>
                      <a:pt x="339" y="472"/>
                    </a:cubicBezTo>
                    <a:cubicBezTo>
                      <a:pt x="352" y="486"/>
                      <a:pt x="356" y="503"/>
                      <a:pt x="346" y="518"/>
                    </a:cubicBezTo>
                    <a:cubicBezTo>
                      <a:pt x="336" y="531"/>
                      <a:pt x="326" y="544"/>
                      <a:pt x="307" y="546"/>
                    </a:cubicBezTo>
                    <a:cubicBezTo>
                      <a:pt x="297" y="547"/>
                      <a:pt x="288" y="544"/>
                      <a:pt x="280" y="537"/>
                    </a:cubicBezTo>
                    <a:cubicBezTo>
                      <a:pt x="278" y="540"/>
                      <a:pt x="276" y="542"/>
                      <a:pt x="273" y="545"/>
                    </a:cubicBezTo>
                    <a:cubicBezTo>
                      <a:pt x="225" y="593"/>
                      <a:pt x="176" y="642"/>
                      <a:pt x="128" y="690"/>
                    </a:cubicBezTo>
                    <a:cubicBezTo>
                      <a:pt x="110" y="708"/>
                      <a:pt x="89" y="708"/>
                      <a:pt x="71" y="690"/>
                    </a:cubicBezTo>
                    <a:cubicBezTo>
                      <a:pt x="53" y="672"/>
                      <a:pt x="35" y="654"/>
                      <a:pt x="17" y="636"/>
                    </a:cubicBezTo>
                    <a:cubicBezTo>
                      <a:pt x="0" y="619"/>
                      <a:pt x="0" y="597"/>
                      <a:pt x="17" y="580"/>
                    </a:cubicBezTo>
                    <a:cubicBezTo>
                      <a:pt x="66" y="531"/>
                      <a:pt x="114" y="483"/>
                      <a:pt x="163" y="434"/>
                    </a:cubicBezTo>
                    <a:cubicBezTo>
                      <a:pt x="165" y="432"/>
                      <a:pt x="168" y="430"/>
                      <a:pt x="170" y="427"/>
                    </a:cubicBezTo>
                    <a:close/>
                    <a:moveTo>
                      <a:pt x="608" y="246"/>
                    </a:moveTo>
                    <a:cubicBezTo>
                      <a:pt x="607" y="165"/>
                      <a:pt x="542" y="100"/>
                      <a:pt x="461" y="100"/>
                    </a:cubicBezTo>
                    <a:cubicBezTo>
                      <a:pt x="381" y="100"/>
                      <a:pt x="316" y="166"/>
                      <a:pt x="316" y="246"/>
                    </a:cubicBezTo>
                    <a:cubicBezTo>
                      <a:pt x="316" y="326"/>
                      <a:pt x="381" y="392"/>
                      <a:pt x="462" y="392"/>
                    </a:cubicBezTo>
                    <a:cubicBezTo>
                      <a:pt x="542" y="392"/>
                      <a:pt x="608" y="326"/>
                      <a:pt x="608" y="246"/>
                    </a:cubicBezTo>
                    <a:close/>
                    <a:moveTo>
                      <a:pt x="208" y="386"/>
                    </a:moveTo>
                    <a:cubicBezTo>
                      <a:pt x="206" y="387"/>
                      <a:pt x="204" y="388"/>
                      <a:pt x="203" y="389"/>
                    </a:cubicBezTo>
                    <a:cubicBezTo>
                      <a:pt x="200" y="391"/>
                      <a:pt x="198" y="393"/>
                      <a:pt x="196" y="396"/>
                    </a:cubicBezTo>
                    <a:cubicBezTo>
                      <a:pt x="189" y="402"/>
                      <a:pt x="189" y="404"/>
                      <a:pt x="196" y="411"/>
                    </a:cubicBezTo>
                    <a:cubicBezTo>
                      <a:pt x="230" y="444"/>
                      <a:pt x="263" y="478"/>
                      <a:pt x="297" y="512"/>
                    </a:cubicBezTo>
                    <a:cubicBezTo>
                      <a:pt x="298" y="512"/>
                      <a:pt x="298" y="513"/>
                      <a:pt x="299" y="514"/>
                    </a:cubicBezTo>
                    <a:cubicBezTo>
                      <a:pt x="303" y="517"/>
                      <a:pt x="306" y="517"/>
                      <a:pt x="309" y="514"/>
                    </a:cubicBezTo>
                    <a:cubicBezTo>
                      <a:pt x="312" y="511"/>
                      <a:pt x="315" y="508"/>
                      <a:pt x="318" y="505"/>
                    </a:cubicBezTo>
                    <a:cubicBezTo>
                      <a:pt x="322" y="501"/>
                      <a:pt x="322" y="498"/>
                      <a:pt x="318" y="494"/>
                    </a:cubicBezTo>
                    <a:cubicBezTo>
                      <a:pt x="283" y="459"/>
                      <a:pt x="249" y="424"/>
                      <a:pt x="214" y="390"/>
                    </a:cubicBezTo>
                    <a:cubicBezTo>
                      <a:pt x="212" y="388"/>
                      <a:pt x="210" y="387"/>
                      <a:pt x="208" y="386"/>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303" name="Freeform 9">
                <a:extLst>
                  <a:ext uri="{FF2B5EF4-FFF2-40B4-BE49-F238E27FC236}">
                    <a16:creationId xmlns:a16="http://schemas.microsoft.com/office/drawing/2014/main" id="{F50F8790-45F6-F032-6057-F3CAA242C15E}"/>
                  </a:ext>
                </a:extLst>
              </p:cNvPr>
              <p:cNvSpPr>
                <a:spLocks noEditPoints="1"/>
              </p:cNvSpPr>
              <p:nvPr/>
            </p:nvSpPr>
            <p:spPr bwMode="auto">
              <a:xfrm>
                <a:off x="6365187" y="1236977"/>
                <a:ext cx="308031" cy="309702"/>
              </a:xfrm>
              <a:custGeom>
                <a:avLst/>
                <a:gdLst>
                  <a:gd name="T0" fmla="*/ 117 w 233"/>
                  <a:gd name="T1" fmla="*/ 233 h 234"/>
                  <a:gd name="T2" fmla="*/ 0 w 233"/>
                  <a:gd name="T3" fmla="*/ 117 h 234"/>
                  <a:gd name="T4" fmla="*/ 117 w 233"/>
                  <a:gd name="T5" fmla="*/ 1 h 234"/>
                  <a:gd name="T6" fmla="*/ 233 w 233"/>
                  <a:gd name="T7" fmla="*/ 117 h 234"/>
                  <a:gd name="T8" fmla="*/ 117 w 233"/>
                  <a:gd name="T9" fmla="*/ 233 h 234"/>
                  <a:gd name="T10" fmla="*/ 111 w 233"/>
                  <a:gd name="T11" fmla="*/ 109 h 234"/>
                  <a:gd name="T12" fmla="*/ 33 w 233"/>
                  <a:gd name="T13" fmla="*/ 109 h 234"/>
                  <a:gd name="T14" fmla="*/ 17 w 233"/>
                  <a:gd name="T15" fmla="*/ 123 h 234"/>
                  <a:gd name="T16" fmla="*/ 32 w 233"/>
                  <a:gd name="T17" fmla="*/ 138 h 234"/>
                  <a:gd name="T18" fmla="*/ 189 w 233"/>
                  <a:gd name="T19" fmla="*/ 138 h 234"/>
                  <a:gd name="T20" fmla="*/ 200 w 233"/>
                  <a:gd name="T21" fmla="*/ 135 h 234"/>
                  <a:gd name="T22" fmla="*/ 204 w 233"/>
                  <a:gd name="T23" fmla="*/ 118 h 234"/>
                  <a:gd name="T24" fmla="*/ 190 w 233"/>
                  <a:gd name="T25" fmla="*/ 109 h 234"/>
                  <a:gd name="T26" fmla="*/ 111 w 233"/>
                  <a:gd name="T27" fmla="*/ 109 h 234"/>
                  <a:gd name="T28" fmla="*/ 122 w 233"/>
                  <a:gd name="T29" fmla="*/ 77 h 234"/>
                  <a:gd name="T30" fmla="*/ 180 w 233"/>
                  <a:gd name="T31" fmla="*/ 77 h 234"/>
                  <a:gd name="T32" fmla="*/ 194 w 233"/>
                  <a:gd name="T33" fmla="*/ 69 h 234"/>
                  <a:gd name="T34" fmla="*/ 180 w 233"/>
                  <a:gd name="T35" fmla="*/ 47 h 234"/>
                  <a:gd name="T36" fmla="*/ 83 w 233"/>
                  <a:gd name="T37" fmla="*/ 47 h 234"/>
                  <a:gd name="T38" fmla="*/ 63 w 233"/>
                  <a:gd name="T39" fmla="*/ 47 h 234"/>
                  <a:gd name="T40" fmla="*/ 48 w 233"/>
                  <a:gd name="T41" fmla="*/ 64 h 234"/>
                  <a:gd name="T42" fmla="*/ 64 w 233"/>
                  <a:gd name="T43" fmla="*/ 77 h 234"/>
                  <a:gd name="T44" fmla="*/ 122 w 233"/>
                  <a:gd name="T45" fmla="*/ 77 h 234"/>
                  <a:gd name="T46" fmla="*/ 112 w 233"/>
                  <a:gd name="T47" fmla="*/ 197 h 234"/>
                  <a:gd name="T48" fmla="*/ 161 w 233"/>
                  <a:gd name="T49" fmla="*/ 197 h 234"/>
                  <a:gd name="T50" fmla="*/ 175 w 233"/>
                  <a:gd name="T51" fmla="*/ 178 h 234"/>
                  <a:gd name="T52" fmla="*/ 158 w 233"/>
                  <a:gd name="T53" fmla="*/ 167 h 234"/>
                  <a:gd name="T54" fmla="*/ 101 w 233"/>
                  <a:gd name="T55" fmla="*/ 167 h 234"/>
                  <a:gd name="T56" fmla="*/ 62 w 233"/>
                  <a:gd name="T57" fmla="*/ 168 h 234"/>
                  <a:gd name="T58" fmla="*/ 48 w 233"/>
                  <a:gd name="T59" fmla="*/ 183 h 234"/>
                  <a:gd name="T60" fmla="*/ 63 w 233"/>
                  <a:gd name="T61" fmla="*/ 197 h 234"/>
                  <a:gd name="T62" fmla="*/ 112 w 233"/>
                  <a:gd name="T63" fmla="*/ 19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3" h="234">
                    <a:moveTo>
                      <a:pt x="117" y="233"/>
                    </a:moveTo>
                    <a:cubicBezTo>
                      <a:pt x="57" y="234"/>
                      <a:pt x="0" y="185"/>
                      <a:pt x="0" y="117"/>
                    </a:cubicBezTo>
                    <a:cubicBezTo>
                      <a:pt x="1" y="52"/>
                      <a:pt x="53" y="1"/>
                      <a:pt x="117" y="1"/>
                    </a:cubicBezTo>
                    <a:cubicBezTo>
                      <a:pt x="178" y="0"/>
                      <a:pt x="233" y="51"/>
                      <a:pt x="233" y="117"/>
                    </a:cubicBezTo>
                    <a:cubicBezTo>
                      <a:pt x="233" y="181"/>
                      <a:pt x="180" y="234"/>
                      <a:pt x="117" y="233"/>
                    </a:cubicBezTo>
                    <a:close/>
                    <a:moveTo>
                      <a:pt x="111" y="109"/>
                    </a:moveTo>
                    <a:cubicBezTo>
                      <a:pt x="85" y="109"/>
                      <a:pt x="59" y="109"/>
                      <a:pt x="33" y="109"/>
                    </a:cubicBezTo>
                    <a:cubicBezTo>
                      <a:pt x="23" y="109"/>
                      <a:pt x="17" y="115"/>
                      <a:pt x="17" y="123"/>
                    </a:cubicBezTo>
                    <a:cubicBezTo>
                      <a:pt x="17" y="132"/>
                      <a:pt x="23" y="138"/>
                      <a:pt x="32" y="138"/>
                    </a:cubicBezTo>
                    <a:cubicBezTo>
                      <a:pt x="85" y="139"/>
                      <a:pt x="137" y="139"/>
                      <a:pt x="189" y="138"/>
                    </a:cubicBezTo>
                    <a:cubicBezTo>
                      <a:pt x="193" y="138"/>
                      <a:pt x="197" y="137"/>
                      <a:pt x="200" y="135"/>
                    </a:cubicBezTo>
                    <a:cubicBezTo>
                      <a:pt x="205" y="131"/>
                      <a:pt x="207" y="124"/>
                      <a:pt x="204" y="118"/>
                    </a:cubicBezTo>
                    <a:cubicBezTo>
                      <a:pt x="203" y="113"/>
                      <a:pt x="197" y="109"/>
                      <a:pt x="190" y="109"/>
                    </a:cubicBezTo>
                    <a:cubicBezTo>
                      <a:pt x="164" y="109"/>
                      <a:pt x="137" y="109"/>
                      <a:pt x="111" y="109"/>
                    </a:cubicBezTo>
                    <a:close/>
                    <a:moveTo>
                      <a:pt x="122" y="77"/>
                    </a:moveTo>
                    <a:cubicBezTo>
                      <a:pt x="141" y="77"/>
                      <a:pt x="160" y="77"/>
                      <a:pt x="180" y="77"/>
                    </a:cubicBezTo>
                    <a:cubicBezTo>
                      <a:pt x="186" y="77"/>
                      <a:pt x="191" y="75"/>
                      <a:pt x="194" y="69"/>
                    </a:cubicBezTo>
                    <a:cubicBezTo>
                      <a:pt x="200" y="59"/>
                      <a:pt x="193" y="47"/>
                      <a:pt x="180" y="47"/>
                    </a:cubicBezTo>
                    <a:cubicBezTo>
                      <a:pt x="148" y="47"/>
                      <a:pt x="115" y="47"/>
                      <a:pt x="83" y="47"/>
                    </a:cubicBezTo>
                    <a:cubicBezTo>
                      <a:pt x="77" y="47"/>
                      <a:pt x="70" y="47"/>
                      <a:pt x="63" y="47"/>
                    </a:cubicBezTo>
                    <a:cubicBezTo>
                      <a:pt x="53" y="48"/>
                      <a:pt x="47" y="54"/>
                      <a:pt x="48" y="64"/>
                    </a:cubicBezTo>
                    <a:cubicBezTo>
                      <a:pt x="49" y="71"/>
                      <a:pt x="55" y="77"/>
                      <a:pt x="64" y="77"/>
                    </a:cubicBezTo>
                    <a:cubicBezTo>
                      <a:pt x="83" y="77"/>
                      <a:pt x="103" y="77"/>
                      <a:pt x="122" y="77"/>
                    </a:cubicBezTo>
                    <a:close/>
                    <a:moveTo>
                      <a:pt x="112" y="197"/>
                    </a:moveTo>
                    <a:cubicBezTo>
                      <a:pt x="128" y="197"/>
                      <a:pt x="145" y="197"/>
                      <a:pt x="161" y="197"/>
                    </a:cubicBezTo>
                    <a:cubicBezTo>
                      <a:pt x="171" y="197"/>
                      <a:pt x="177" y="188"/>
                      <a:pt x="175" y="178"/>
                    </a:cubicBezTo>
                    <a:cubicBezTo>
                      <a:pt x="173" y="171"/>
                      <a:pt x="168" y="167"/>
                      <a:pt x="158" y="167"/>
                    </a:cubicBezTo>
                    <a:cubicBezTo>
                      <a:pt x="139" y="167"/>
                      <a:pt x="120" y="167"/>
                      <a:pt x="101" y="167"/>
                    </a:cubicBezTo>
                    <a:cubicBezTo>
                      <a:pt x="88" y="167"/>
                      <a:pt x="75" y="167"/>
                      <a:pt x="62" y="168"/>
                    </a:cubicBezTo>
                    <a:cubicBezTo>
                      <a:pt x="53" y="168"/>
                      <a:pt x="47" y="174"/>
                      <a:pt x="48" y="183"/>
                    </a:cubicBezTo>
                    <a:cubicBezTo>
                      <a:pt x="48" y="191"/>
                      <a:pt x="54" y="197"/>
                      <a:pt x="63" y="197"/>
                    </a:cubicBezTo>
                    <a:cubicBezTo>
                      <a:pt x="79" y="197"/>
                      <a:pt x="95" y="197"/>
                      <a:pt x="112" y="197"/>
                    </a:cubicBezTo>
                    <a:close/>
                  </a:path>
                </a:pathLst>
              </a:custGeom>
              <a:solidFill>
                <a:schemeClr val="accent2"/>
              </a:solidFill>
              <a:ln>
                <a:noFill/>
              </a:ln>
            </p:spPr>
            <p:txBody>
              <a:bodyPr vert="horz" wrap="square" lIns="91416" tIns="45708" rIns="91416" bIns="45708" numCol="1" anchor="t" anchorCtr="0" compatLnSpc="1">
                <a:prstTxWarp prst="textNoShape">
                  <a:avLst/>
                </a:prstTxWarp>
              </a:bodyPr>
              <a:lstStyle/>
              <a:p>
                <a:endParaRPr lang="en-US" sz="1799" dirty="0"/>
              </a:p>
            </p:txBody>
          </p:sp>
        </p:grpSp>
        <p:grpSp>
          <p:nvGrpSpPr>
            <p:cNvPr id="96" name="Group 95">
              <a:extLst>
                <a:ext uri="{FF2B5EF4-FFF2-40B4-BE49-F238E27FC236}">
                  <a16:creationId xmlns:a16="http://schemas.microsoft.com/office/drawing/2014/main" id="{66818C8E-509E-C2CC-7718-F61E3E61805A}"/>
                </a:ext>
              </a:extLst>
            </p:cNvPr>
            <p:cNvGrpSpPr/>
            <p:nvPr/>
          </p:nvGrpSpPr>
          <p:grpSpPr>
            <a:xfrm>
              <a:off x="3538475" y="2589876"/>
              <a:ext cx="1051631" cy="451435"/>
              <a:chOff x="-4305301" y="2876550"/>
              <a:chExt cx="2592388" cy="1112838"/>
            </a:xfrm>
          </p:grpSpPr>
          <p:sp>
            <p:nvSpPr>
              <p:cNvPr id="294" name="Freeform 6">
                <a:extLst>
                  <a:ext uri="{FF2B5EF4-FFF2-40B4-BE49-F238E27FC236}">
                    <a16:creationId xmlns:a16="http://schemas.microsoft.com/office/drawing/2014/main" id="{124C0FEA-B74A-AA10-B29C-3564C70E83A6}"/>
                  </a:ext>
                </a:extLst>
              </p:cNvPr>
              <p:cNvSpPr>
                <a:spLocks/>
              </p:cNvSpPr>
              <p:nvPr/>
            </p:nvSpPr>
            <p:spPr bwMode="auto">
              <a:xfrm>
                <a:off x="-3384551" y="2876550"/>
                <a:ext cx="1577975" cy="685800"/>
              </a:xfrm>
              <a:custGeom>
                <a:avLst/>
                <a:gdLst>
                  <a:gd name="T0" fmla="*/ 209 w 418"/>
                  <a:gd name="T1" fmla="*/ 182 h 182"/>
                  <a:gd name="T2" fmla="*/ 0 w 418"/>
                  <a:gd name="T3" fmla="*/ 0 h 182"/>
                  <a:gd name="T4" fmla="*/ 418 w 418"/>
                  <a:gd name="T5" fmla="*/ 0 h 182"/>
                  <a:gd name="T6" fmla="*/ 209 w 418"/>
                  <a:gd name="T7" fmla="*/ 182 h 182"/>
                </a:gdLst>
                <a:ahLst/>
                <a:cxnLst>
                  <a:cxn ang="0">
                    <a:pos x="T0" y="T1"/>
                  </a:cxn>
                  <a:cxn ang="0">
                    <a:pos x="T2" y="T3"/>
                  </a:cxn>
                  <a:cxn ang="0">
                    <a:pos x="T4" y="T5"/>
                  </a:cxn>
                  <a:cxn ang="0">
                    <a:pos x="T6" y="T7"/>
                  </a:cxn>
                </a:cxnLst>
                <a:rect l="0" t="0" r="r" b="b"/>
                <a:pathLst>
                  <a:path w="418" h="182">
                    <a:moveTo>
                      <a:pt x="209" y="182"/>
                    </a:moveTo>
                    <a:cubicBezTo>
                      <a:pt x="139" y="121"/>
                      <a:pt x="70" y="61"/>
                      <a:pt x="0" y="0"/>
                    </a:cubicBezTo>
                    <a:cubicBezTo>
                      <a:pt x="140" y="0"/>
                      <a:pt x="279" y="0"/>
                      <a:pt x="418" y="0"/>
                    </a:cubicBezTo>
                    <a:cubicBezTo>
                      <a:pt x="348" y="61"/>
                      <a:pt x="279" y="121"/>
                      <a:pt x="209" y="182"/>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295" name="Freeform 7">
                <a:extLst>
                  <a:ext uri="{FF2B5EF4-FFF2-40B4-BE49-F238E27FC236}">
                    <a16:creationId xmlns:a16="http://schemas.microsoft.com/office/drawing/2014/main" id="{844D2CC5-BD95-22E7-D478-E03B6D3DD2E9}"/>
                  </a:ext>
                </a:extLst>
              </p:cNvPr>
              <p:cNvSpPr>
                <a:spLocks/>
              </p:cNvSpPr>
              <p:nvPr/>
            </p:nvSpPr>
            <p:spPr bwMode="auto">
              <a:xfrm>
                <a:off x="-3392488" y="3502025"/>
                <a:ext cx="1592263" cy="487363"/>
              </a:xfrm>
              <a:custGeom>
                <a:avLst/>
                <a:gdLst>
                  <a:gd name="T0" fmla="*/ 422 w 422"/>
                  <a:gd name="T1" fmla="*/ 129 h 129"/>
                  <a:gd name="T2" fmla="*/ 0 w 422"/>
                  <a:gd name="T3" fmla="*/ 129 h 129"/>
                  <a:gd name="T4" fmla="*/ 145 w 422"/>
                  <a:gd name="T5" fmla="*/ 0 h 129"/>
                  <a:gd name="T6" fmla="*/ 175 w 422"/>
                  <a:gd name="T7" fmla="*/ 26 h 129"/>
                  <a:gd name="T8" fmla="*/ 199 w 422"/>
                  <a:gd name="T9" fmla="*/ 46 h 129"/>
                  <a:gd name="T10" fmla="*/ 223 w 422"/>
                  <a:gd name="T11" fmla="*/ 46 h 129"/>
                  <a:gd name="T12" fmla="*/ 270 w 422"/>
                  <a:gd name="T13" fmla="*/ 6 h 129"/>
                  <a:gd name="T14" fmla="*/ 277 w 422"/>
                  <a:gd name="T15" fmla="*/ 0 h 129"/>
                  <a:gd name="T16" fmla="*/ 422 w 422"/>
                  <a:gd name="T1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129">
                    <a:moveTo>
                      <a:pt x="422" y="129"/>
                    </a:moveTo>
                    <a:cubicBezTo>
                      <a:pt x="281" y="129"/>
                      <a:pt x="141" y="129"/>
                      <a:pt x="0" y="129"/>
                    </a:cubicBezTo>
                    <a:cubicBezTo>
                      <a:pt x="49" y="86"/>
                      <a:pt x="97" y="43"/>
                      <a:pt x="145" y="0"/>
                    </a:cubicBezTo>
                    <a:cubicBezTo>
                      <a:pt x="155" y="8"/>
                      <a:pt x="165" y="17"/>
                      <a:pt x="175" y="26"/>
                    </a:cubicBezTo>
                    <a:cubicBezTo>
                      <a:pt x="183" y="32"/>
                      <a:pt x="191" y="39"/>
                      <a:pt x="199" y="46"/>
                    </a:cubicBezTo>
                    <a:cubicBezTo>
                      <a:pt x="207" y="54"/>
                      <a:pt x="215" y="54"/>
                      <a:pt x="223" y="46"/>
                    </a:cubicBezTo>
                    <a:cubicBezTo>
                      <a:pt x="239" y="33"/>
                      <a:pt x="254" y="19"/>
                      <a:pt x="270" y="6"/>
                    </a:cubicBezTo>
                    <a:cubicBezTo>
                      <a:pt x="272" y="4"/>
                      <a:pt x="274" y="2"/>
                      <a:pt x="277" y="0"/>
                    </a:cubicBezTo>
                    <a:cubicBezTo>
                      <a:pt x="325" y="43"/>
                      <a:pt x="373" y="86"/>
                      <a:pt x="422" y="129"/>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296" name="Freeform 8">
                <a:extLst>
                  <a:ext uri="{FF2B5EF4-FFF2-40B4-BE49-F238E27FC236}">
                    <a16:creationId xmlns:a16="http://schemas.microsoft.com/office/drawing/2014/main" id="{0C08A477-9DCD-4F84-9ABF-4DE5EF6EB195}"/>
                  </a:ext>
                </a:extLst>
              </p:cNvPr>
              <p:cNvSpPr>
                <a:spLocks/>
              </p:cNvSpPr>
              <p:nvPr/>
            </p:nvSpPr>
            <p:spPr bwMode="auto">
              <a:xfrm>
                <a:off x="-3478213" y="2951163"/>
                <a:ext cx="542925" cy="958850"/>
              </a:xfrm>
              <a:custGeom>
                <a:avLst/>
                <a:gdLst>
                  <a:gd name="T0" fmla="*/ 0 w 144"/>
                  <a:gd name="T1" fmla="*/ 254 h 254"/>
                  <a:gd name="T2" fmla="*/ 0 w 144"/>
                  <a:gd name="T3" fmla="*/ 0 h 254"/>
                  <a:gd name="T4" fmla="*/ 144 w 144"/>
                  <a:gd name="T5" fmla="*/ 125 h 254"/>
                  <a:gd name="T6" fmla="*/ 0 w 144"/>
                  <a:gd name="T7" fmla="*/ 254 h 254"/>
                </a:gdLst>
                <a:ahLst/>
                <a:cxnLst>
                  <a:cxn ang="0">
                    <a:pos x="T0" y="T1"/>
                  </a:cxn>
                  <a:cxn ang="0">
                    <a:pos x="T2" y="T3"/>
                  </a:cxn>
                  <a:cxn ang="0">
                    <a:pos x="T4" y="T5"/>
                  </a:cxn>
                  <a:cxn ang="0">
                    <a:pos x="T6" y="T7"/>
                  </a:cxn>
                </a:cxnLst>
                <a:rect l="0" t="0" r="r" b="b"/>
                <a:pathLst>
                  <a:path w="144" h="254">
                    <a:moveTo>
                      <a:pt x="0" y="254"/>
                    </a:moveTo>
                    <a:cubicBezTo>
                      <a:pt x="0" y="169"/>
                      <a:pt x="0" y="85"/>
                      <a:pt x="0" y="0"/>
                    </a:cubicBezTo>
                    <a:cubicBezTo>
                      <a:pt x="49" y="42"/>
                      <a:pt x="96" y="83"/>
                      <a:pt x="144" y="125"/>
                    </a:cubicBezTo>
                    <a:cubicBezTo>
                      <a:pt x="96" y="168"/>
                      <a:pt x="49" y="211"/>
                      <a:pt x="0" y="254"/>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297" name="Freeform 9">
                <a:extLst>
                  <a:ext uri="{FF2B5EF4-FFF2-40B4-BE49-F238E27FC236}">
                    <a16:creationId xmlns:a16="http://schemas.microsoft.com/office/drawing/2014/main" id="{91CF97E9-8F04-548D-5A01-68343B414002}"/>
                  </a:ext>
                </a:extLst>
              </p:cNvPr>
              <p:cNvSpPr>
                <a:spLocks/>
              </p:cNvSpPr>
              <p:nvPr/>
            </p:nvSpPr>
            <p:spPr bwMode="auto">
              <a:xfrm>
                <a:off x="-2255838" y="2951163"/>
                <a:ext cx="542925" cy="958850"/>
              </a:xfrm>
              <a:custGeom>
                <a:avLst/>
                <a:gdLst>
                  <a:gd name="T0" fmla="*/ 144 w 144"/>
                  <a:gd name="T1" fmla="*/ 0 h 254"/>
                  <a:gd name="T2" fmla="*/ 144 w 144"/>
                  <a:gd name="T3" fmla="*/ 254 h 254"/>
                  <a:gd name="T4" fmla="*/ 0 w 144"/>
                  <a:gd name="T5" fmla="*/ 125 h 254"/>
                  <a:gd name="T6" fmla="*/ 144 w 144"/>
                  <a:gd name="T7" fmla="*/ 0 h 254"/>
                </a:gdLst>
                <a:ahLst/>
                <a:cxnLst>
                  <a:cxn ang="0">
                    <a:pos x="T0" y="T1"/>
                  </a:cxn>
                  <a:cxn ang="0">
                    <a:pos x="T2" y="T3"/>
                  </a:cxn>
                  <a:cxn ang="0">
                    <a:pos x="T4" y="T5"/>
                  </a:cxn>
                  <a:cxn ang="0">
                    <a:pos x="T6" y="T7"/>
                  </a:cxn>
                </a:cxnLst>
                <a:rect l="0" t="0" r="r" b="b"/>
                <a:pathLst>
                  <a:path w="144" h="254">
                    <a:moveTo>
                      <a:pt x="144" y="0"/>
                    </a:moveTo>
                    <a:cubicBezTo>
                      <a:pt x="144" y="85"/>
                      <a:pt x="144" y="169"/>
                      <a:pt x="144" y="254"/>
                    </a:cubicBezTo>
                    <a:cubicBezTo>
                      <a:pt x="95" y="211"/>
                      <a:pt x="48" y="168"/>
                      <a:pt x="0" y="125"/>
                    </a:cubicBezTo>
                    <a:cubicBezTo>
                      <a:pt x="48" y="83"/>
                      <a:pt x="95" y="42"/>
                      <a:pt x="144" y="0"/>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298" name="Freeform 10">
                <a:extLst>
                  <a:ext uri="{FF2B5EF4-FFF2-40B4-BE49-F238E27FC236}">
                    <a16:creationId xmlns:a16="http://schemas.microsoft.com/office/drawing/2014/main" id="{7B940A6F-7EA7-5287-7367-5401EA2DF662}"/>
                  </a:ext>
                </a:extLst>
              </p:cNvPr>
              <p:cNvSpPr>
                <a:spLocks/>
              </p:cNvSpPr>
              <p:nvPr/>
            </p:nvSpPr>
            <p:spPr bwMode="auto">
              <a:xfrm>
                <a:off x="-4305301" y="3019425"/>
                <a:ext cx="717550" cy="120650"/>
              </a:xfrm>
              <a:custGeom>
                <a:avLst/>
                <a:gdLst>
                  <a:gd name="T0" fmla="*/ 94 w 190"/>
                  <a:gd name="T1" fmla="*/ 32 h 32"/>
                  <a:gd name="T2" fmla="*/ 18 w 190"/>
                  <a:gd name="T3" fmla="*/ 32 h 32"/>
                  <a:gd name="T4" fmla="*/ 1 w 190"/>
                  <a:gd name="T5" fmla="*/ 17 h 32"/>
                  <a:gd name="T6" fmla="*/ 15 w 190"/>
                  <a:gd name="T7" fmla="*/ 0 h 32"/>
                  <a:gd name="T8" fmla="*/ 18 w 190"/>
                  <a:gd name="T9" fmla="*/ 0 h 32"/>
                  <a:gd name="T10" fmla="*/ 170 w 190"/>
                  <a:gd name="T11" fmla="*/ 0 h 32"/>
                  <a:gd name="T12" fmla="*/ 187 w 190"/>
                  <a:gd name="T13" fmla="*/ 12 h 32"/>
                  <a:gd name="T14" fmla="*/ 173 w 190"/>
                  <a:gd name="T15" fmla="*/ 31 h 32"/>
                  <a:gd name="T16" fmla="*/ 146 w 190"/>
                  <a:gd name="T17" fmla="*/ 32 h 32"/>
                  <a:gd name="T18" fmla="*/ 94 w 19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32">
                    <a:moveTo>
                      <a:pt x="94" y="32"/>
                    </a:moveTo>
                    <a:cubicBezTo>
                      <a:pt x="69" y="32"/>
                      <a:pt x="43" y="32"/>
                      <a:pt x="18" y="32"/>
                    </a:cubicBezTo>
                    <a:cubicBezTo>
                      <a:pt x="8" y="32"/>
                      <a:pt x="1" y="26"/>
                      <a:pt x="1" y="17"/>
                    </a:cubicBezTo>
                    <a:cubicBezTo>
                      <a:pt x="0" y="8"/>
                      <a:pt x="6" y="2"/>
                      <a:pt x="15" y="0"/>
                    </a:cubicBezTo>
                    <a:cubicBezTo>
                      <a:pt x="16" y="0"/>
                      <a:pt x="17" y="0"/>
                      <a:pt x="18" y="0"/>
                    </a:cubicBezTo>
                    <a:cubicBezTo>
                      <a:pt x="69" y="0"/>
                      <a:pt x="119" y="0"/>
                      <a:pt x="170" y="0"/>
                    </a:cubicBezTo>
                    <a:cubicBezTo>
                      <a:pt x="179" y="0"/>
                      <a:pt x="185" y="4"/>
                      <a:pt x="187" y="12"/>
                    </a:cubicBezTo>
                    <a:cubicBezTo>
                      <a:pt x="190" y="21"/>
                      <a:pt x="183" y="31"/>
                      <a:pt x="173" y="31"/>
                    </a:cubicBezTo>
                    <a:cubicBezTo>
                      <a:pt x="164" y="32"/>
                      <a:pt x="155" y="32"/>
                      <a:pt x="146" y="32"/>
                    </a:cubicBezTo>
                    <a:cubicBezTo>
                      <a:pt x="129" y="32"/>
                      <a:pt x="112" y="32"/>
                      <a:pt x="94" y="32"/>
                    </a:cubicBezTo>
                    <a:close/>
                  </a:path>
                </a:pathLst>
              </a:custGeom>
              <a:solidFill>
                <a:schemeClr val="accent2"/>
              </a:solidFill>
              <a:ln w="25400">
                <a:no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299" name="Freeform 11">
                <a:extLst>
                  <a:ext uri="{FF2B5EF4-FFF2-40B4-BE49-F238E27FC236}">
                    <a16:creationId xmlns:a16="http://schemas.microsoft.com/office/drawing/2014/main" id="{BD8197B5-F06C-26FC-19A3-2DE39BD3A168}"/>
                  </a:ext>
                </a:extLst>
              </p:cNvPr>
              <p:cNvSpPr>
                <a:spLocks/>
              </p:cNvSpPr>
              <p:nvPr/>
            </p:nvSpPr>
            <p:spPr bwMode="auto">
              <a:xfrm>
                <a:off x="-4195763" y="3373438"/>
                <a:ext cx="603250" cy="117475"/>
              </a:xfrm>
              <a:custGeom>
                <a:avLst/>
                <a:gdLst>
                  <a:gd name="T0" fmla="*/ 81 w 160"/>
                  <a:gd name="T1" fmla="*/ 0 h 31"/>
                  <a:gd name="T2" fmla="*/ 142 w 160"/>
                  <a:gd name="T3" fmla="*/ 0 h 31"/>
                  <a:gd name="T4" fmla="*/ 159 w 160"/>
                  <a:gd name="T5" fmla="*/ 18 h 31"/>
                  <a:gd name="T6" fmla="*/ 145 w 160"/>
                  <a:gd name="T7" fmla="*/ 31 h 31"/>
                  <a:gd name="T8" fmla="*/ 140 w 160"/>
                  <a:gd name="T9" fmla="*/ 31 h 31"/>
                  <a:gd name="T10" fmla="*/ 21 w 160"/>
                  <a:gd name="T11" fmla="*/ 31 h 31"/>
                  <a:gd name="T12" fmla="*/ 4 w 160"/>
                  <a:gd name="T13" fmla="*/ 21 h 31"/>
                  <a:gd name="T14" fmla="*/ 20 w 160"/>
                  <a:gd name="T15" fmla="*/ 0 h 31"/>
                  <a:gd name="T16" fmla="*/ 77 w 160"/>
                  <a:gd name="T17" fmla="*/ 0 h 31"/>
                  <a:gd name="T18" fmla="*/ 81 w 160"/>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31">
                    <a:moveTo>
                      <a:pt x="81" y="0"/>
                    </a:moveTo>
                    <a:cubicBezTo>
                      <a:pt x="101" y="0"/>
                      <a:pt x="122" y="0"/>
                      <a:pt x="142" y="0"/>
                    </a:cubicBezTo>
                    <a:cubicBezTo>
                      <a:pt x="153" y="0"/>
                      <a:pt x="160" y="8"/>
                      <a:pt x="159" y="18"/>
                    </a:cubicBezTo>
                    <a:cubicBezTo>
                      <a:pt x="158" y="25"/>
                      <a:pt x="152" y="30"/>
                      <a:pt x="145" y="31"/>
                    </a:cubicBezTo>
                    <a:cubicBezTo>
                      <a:pt x="143" y="31"/>
                      <a:pt x="142" y="31"/>
                      <a:pt x="140" y="31"/>
                    </a:cubicBezTo>
                    <a:cubicBezTo>
                      <a:pt x="101" y="31"/>
                      <a:pt x="61" y="31"/>
                      <a:pt x="21" y="31"/>
                    </a:cubicBezTo>
                    <a:cubicBezTo>
                      <a:pt x="12" y="31"/>
                      <a:pt x="6" y="28"/>
                      <a:pt x="4" y="21"/>
                    </a:cubicBezTo>
                    <a:cubicBezTo>
                      <a:pt x="0" y="10"/>
                      <a:pt x="7" y="0"/>
                      <a:pt x="20" y="0"/>
                    </a:cubicBezTo>
                    <a:cubicBezTo>
                      <a:pt x="39" y="0"/>
                      <a:pt x="58" y="0"/>
                      <a:pt x="77" y="0"/>
                    </a:cubicBezTo>
                    <a:cubicBezTo>
                      <a:pt x="79" y="0"/>
                      <a:pt x="80" y="0"/>
                      <a:pt x="81" y="0"/>
                    </a:cubicBezTo>
                    <a:close/>
                  </a:path>
                </a:pathLst>
              </a:custGeom>
              <a:solidFill>
                <a:schemeClr val="accent2"/>
              </a:solidFill>
              <a:ln w="25400">
                <a:no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300" name="Freeform 12">
                <a:extLst>
                  <a:ext uri="{FF2B5EF4-FFF2-40B4-BE49-F238E27FC236}">
                    <a16:creationId xmlns:a16="http://schemas.microsoft.com/office/drawing/2014/main" id="{1A541DB7-698E-D843-DDF7-D3775BEC4F03}"/>
                  </a:ext>
                </a:extLst>
              </p:cNvPr>
              <p:cNvSpPr>
                <a:spLocks/>
              </p:cNvSpPr>
              <p:nvPr/>
            </p:nvSpPr>
            <p:spPr bwMode="auto">
              <a:xfrm>
                <a:off x="-4067176" y="3729038"/>
                <a:ext cx="474663" cy="117475"/>
              </a:xfrm>
              <a:custGeom>
                <a:avLst/>
                <a:gdLst>
                  <a:gd name="T0" fmla="*/ 62 w 126"/>
                  <a:gd name="T1" fmla="*/ 0 h 31"/>
                  <a:gd name="T2" fmla="*/ 109 w 126"/>
                  <a:gd name="T3" fmla="*/ 0 h 31"/>
                  <a:gd name="T4" fmla="*/ 124 w 126"/>
                  <a:gd name="T5" fmla="*/ 10 h 31"/>
                  <a:gd name="T6" fmla="*/ 120 w 126"/>
                  <a:gd name="T7" fmla="*/ 25 h 31"/>
                  <a:gd name="T8" fmla="*/ 108 w 126"/>
                  <a:gd name="T9" fmla="*/ 31 h 31"/>
                  <a:gd name="T10" fmla="*/ 17 w 126"/>
                  <a:gd name="T11" fmla="*/ 31 h 31"/>
                  <a:gd name="T12" fmla="*/ 0 w 126"/>
                  <a:gd name="T13" fmla="*/ 15 h 31"/>
                  <a:gd name="T14" fmla="*/ 17 w 126"/>
                  <a:gd name="T15" fmla="*/ 0 h 31"/>
                  <a:gd name="T16" fmla="*/ 62 w 126"/>
                  <a:gd name="T17" fmla="*/ 0 h 31"/>
                  <a:gd name="T18" fmla="*/ 62 w 126"/>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31">
                    <a:moveTo>
                      <a:pt x="62" y="0"/>
                    </a:moveTo>
                    <a:cubicBezTo>
                      <a:pt x="78" y="0"/>
                      <a:pt x="93" y="0"/>
                      <a:pt x="109" y="0"/>
                    </a:cubicBezTo>
                    <a:cubicBezTo>
                      <a:pt x="116" y="0"/>
                      <a:pt x="121" y="3"/>
                      <a:pt x="124" y="10"/>
                    </a:cubicBezTo>
                    <a:cubicBezTo>
                      <a:pt x="126" y="15"/>
                      <a:pt x="125" y="21"/>
                      <a:pt x="120" y="25"/>
                    </a:cubicBezTo>
                    <a:cubicBezTo>
                      <a:pt x="117" y="28"/>
                      <a:pt x="112" y="31"/>
                      <a:pt x="108" y="31"/>
                    </a:cubicBezTo>
                    <a:cubicBezTo>
                      <a:pt x="78" y="31"/>
                      <a:pt x="47" y="31"/>
                      <a:pt x="17" y="31"/>
                    </a:cubicBezTo>
                    <a:cubicBezTo>
                      <a:pt x="7" y="31"/>
                      <a:pt x="0" y="24"/>
                      <a:pt x="0" y="15"/>
                    </a:cubicBezTo>
                    <a:cubicBezTo>
                      <a:pt x="0" y="6"/>
                      <a:pt x="7" y="0"/>
                      <a:pt x="17" y="0"/>
                    </a:cubicBezTo>
                    <a:cubicBezTo>
                      <a:pt x="32" y="0"/>
                      <a:pt x="47" y="0"/>
                      <a:pt x="62" y="0"/>
                    </a:cubicBezTo>
                    <a:cubicBezTo>
                      <a:pt x="62" y="0"/>
                      <a:pt x="62" y="0"/>
                      <a:pt x="62" y="0"/>
                    </a:cubicBezTo>
                    <a:close/>
                  </a:path>
                </a:pathLst>
              </a:custGeom>
              <a:solidFill>
                <a:schemeClr val="accent2"/>
              </a:solidFill>
              <a:ln w="25400">
                <a:no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grpSp>
        <p:sp>
          <p:nvSpPr>
            <p:cNvPr id="97" name="Freeform 7">
              <a:extLst>
                <a:ext uri="{FF2B5EF4-FFF2-40B4-BE49-F238E27FC236}">
                  <a16:creationId xmlns:a16="http://schemas.microsoft.com/office/drawing/2014/main" id="{7EE8FE45-B71D-ADE8-8DFF-36760D69C98B}"/>
                </a:ext>
              </a:extLst>
            </p:cNvPr>
            <p:cNvSpPr>
              <a:spLocks/>
            </p:cNvSpPr>
            <p:nvPr/>
          </p:nvSpPr>
          <p:spPr bwMode="auto">
            <a:xfrm>
              <a:off x="4154188" y="2485415"/>
              <a:ext cx="345386" cy="314728"/>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2"/>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grpSp>
          <p:nvGrpSpPr>
            <p:cNvPr id="98" name="Group 97">
              <a:extLst>
                <a:ext uri="{FF2B5EF4-FFF2-40B4-BE49-F238E27FC236}">
                  <a16:creationId xmlns:a16="http://schemas.microsoft.com/office/drawing/2014/main" id="{BE81B607-71D6-281B-1766-2892C77935D9}"/>
                </a:ext>
              </a:extLst>
            </p:cNvPr>
            <p:cNvGrpSpPr>
              <a:grpSpLocks noChangeAspect="1"/>
            </p:cNvGrpSpPr>
            <p:nvPr/>
          </p:nvGrpSpPr>
          <p:grpSpPr>
            <a:xfrm>
              <a:off x="1140452" y="2109464"/>
              <a:ext cx="1448760" cy="1452494"/>
              <a:chOff x="-4083050" y="1579563"/>
              <a:chExt cx="3694112" cy="3703638"/>
            </a:xfrm>
            <a:solidFill>
              <a:schemeClr val="accent5"/>
            </a:solidFill>
          </p:grpSpPr>
          <p:sp>
            <p:nvSpPr>
              <p:cNvPr id="265" name="Freeform 5">
                <a:extLst>
                  <a:ext uri="{FF2B5EF4-FFF2-40B4-BE49-F238E27FC236}">
                    <a16:creationId xmlns:a16="http://schemas.microsoft.com/office/drawing/2014/main" id="{D957B034-FF5A-39DC-053B-F4677AE5BD1A}"/>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6" name="Freeform 6">
                <a:extLst>
                  <a:ext uri="{FF2B5EF4-FFF2-40B4-BE49-F238E27FC236}">
                    <a16:creationId xmlns:a16="http://schemas.microsoft.com/office/drawing/2014/main" id="{C1F31089-FB44-AD76-AE71-8DF92C28F4F0}"/>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7" name="Freeform 7">
                <a:extLst>
                  <a:ext uri="{FF2B5EF4-FFF2-40B4-BE49-F238E27FC236}">
                    <a16:creationId xmlns:a16="http://schemas.microsoft.com/office/drawing/2014/main" id="{49BBF2DA-95B3-B866-43DB-64A973D17D20}"/>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8" name="Freeform 8">
                <a:extLst>
                  <a:ext uri="{FF2B5EF4-FFF2-40B4-BE49-F238E27FC236}">
                    <a16:creationId xmlns:a16="http://schemas.microsoft.com/office/drawing/2014/main" id="{72DA6EC4-DB6D-D057-9533-4304C566B2E0}"/>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9" name="Freeform 9">
                <a:extLst>
                  <a:ext uri="{FF2B5EF4-FFF2-40B4-BE49-F238E27FC236}">
                    <a16:creationId xmlns:a16="http://schemas.microsoft.com/office/drawing/2014/main" id="{EAF05B15-216B-5F4D-4462-542C26420D67}"/>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0" name="Freeform 10">
                <a:extLst>
                  <a:ext uri="{FF2B5EF4-FFF2-40B4-BE49-F238E27FC236}">
                    <a16:creationId xmlns:a16="http://schemas.microsoft.com/office/drawing/2014/main" id="{F1752CB0-C6BF-F495-D576-40A621D035D4}"/>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1" name="Freeform 11">
                <a:extLst>
                  <a:ext uri="{FF2B5EF4-FFF2-40B4-BE49-F238E27FC236}">
                    <a16:creationId xmlns:a16="http://schemas.microsoft.com/office/drawing/2014/main" id="{C1DED7E0-940F-A939-E87A-000485DFD8EB}"/>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2" name="Freeform 12">
                <a:extLst>
                  <a:ext uri="{FF2B5EF4-FFF2-40B4-BE49-F238E27FC236}">
                    <a16:creationId xmlns:a16="http://schemas.microsoft.com/office/drawing/2014/main" id="{800FF669-41D9-CF73-5A30-D258B43576ED}"/>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3" name="Freeform 13">
                <a:extLst>
                  <a:ext uri="{FF2B5EF4-FFF2-40B4-BE49-F238E27FC236}">
                    <a16:creationId xmlns:a16="http://schemas.microsoft.com/office/drawing/2014/main" id="{7C18DCA0-14EA-3346-F1B8-8ECAD71914A4}"/>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4" name="Freeform 14">
                <a:extLst>
                  <a:ext uri="{FF2B5EF4-FFF2-40B4-BE49-F238E27FC236}">
                    <a16:creationId xmlns:a16="http://schemas.microsoft.com/office/drawing/2014/main" id="{122197CE-4470-2F9F-1654-B19117626A53}"/>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5" name="Freeform 15">
                <a:extLst>
                  <a:ext uri="{FF2B5EF4-FFF2-40B4-BE49-F238E27FC236}">
                    <a16:creationId xmlns:a16="http://schemas.microsoft.com/office/drawing/2014/main" id="{C9311765-FD88-F179-4AC4-9154051B09C3}"/>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6" name="Freeform 16">
                <a:extLst>
                  <a:ext uri="{FF2B5EF4-FFF2-40B4-BE49-F238E27FC236}">
                    <a16:creationId xmlns:a16="http://schemas.microsoft.com/office/drawing/2014/main" id="{B11E5AAF-F182-884A-20B2-FBD83E7A8B7B}"/>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7" name="Freeform 17">
                <a:extLst>
                  <a:ext uri="{FF2B5EF4-FFF2-40B4-BE49-F238E27FC236}">
                    <a16:creationId xmlns:a16="http://schemas.microsoft.com/office/drawing/2014/main" id="{5790213A-943D-E449-0B86-7855E95A8FB1}"/>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8" name="Freeform 18">
                <a:extLst>
                  <a:ext uri="{FF2B5EF4-FFF2-40B4-BE49-F238E27FC236}">
                    <a16:creationId xmlns:a16="http://schemas.microsoft.com/office/drawing/2014/main" id="{4D7CFABA-353F-23E0-63B4-326912A65696}"/>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9" name="Freeform 19">
                <a:extLst>
                  <a:ext uri="{FF2B5EF4-FFF2-40B4-BE49-F238E27FC236}">
                    <a16:creationId xmlns:a16="http://schemas.microsoft.com/office/drawing/2014/main" id="{BCFF84D4-B20B-9A66-E6EE-2EEE963B104B}"/>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0" name="Freeform 20">
                <a:extLst>
                  <a:ext uri="{FF2B5EF4-FFF2-40B4-BE49-F238E27FC236}">
                    <a16:creationId xmlns:a16="http://schemas.microsoft.com/office/drawing/2014/main" id="{FF85449C-7FA0-DC83-B079-CEF84E64C341}"/>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1" name="Freeform 21">
                <a:extLst>
                  <a:ext uri="{FF2B5EF4-FFF2-40B4-BE49-F238E27FC236}">
                    <a16:creationId xmlns:a16="http://schemas.microsoft.com/office/drawing/2014/main" id="{28618BE9-2FBD-6D52-C1D9-3BF1B13FD386}"/>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2" name="Freeform 22">
                <a:extLst>
                  <a:ext uri="{FF2B5EF4-FFF2-40B4-BE49-F238E27FC236}">
                    <a16:creationId xmlns:a16="http://schemas.microsoft.com/office/drawing/2014/main" id="{E631EC31-5B3D-CC65-1283-31964D57869A}"/>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3" name="Freeform 23">
                <a:extLst>
                  <a:ext uri="{FF2B5EF4-FFF2-40B4-BE49-F238E27FC236}">
                    <a16:creationId xmlns:a16="http://schemas.microsoft.com/office/drawing/2014/main" id="{0BB54A06-5ADB-43BC-B92D-12C6346E69BE}"/>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4" name="Freeform 24">
                <a:extLst>
                  <a:ext uri="{FF2B5EF4-FFF2-40B4-BE49-F238E27FC236}">
                    <a16:creationId xmlns:a16="http://schemas.microsoft.com/office/drawing/2014/main" id="{EEC5384E-002E-295B-21D6-03E1090E85D4}"/>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5" name="Freeform 25">
                <a:extLst>
                  <a:ext uri="{FF2B5EF4-FFF2-40B4-BE49-F238E27FC236}">
                    <a16:creationId xmlns:a16="http://schemas.microsoft.com/office/drawing/2014/main" id="{53641A71-830B-AAA4-78C5-3BE422361016}"/>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6" name="Freeform 26">
                <a:extLst>
                  <a:ext uri="{FF2B5EF4-FFF2-40B4-BE49-F238E27FC236}">
                    <a16:creationId xmlns:a16="http://schemas.microsoft.com/office/drawing/2014/main" id="{681C2998-B585-44D3-5334-A45AD0A35E97}"/>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7" name="Freeform 27">
                <a:extLst>
                  <a:ext uri="{FF2B5EF4-FFF2-40B4-BE49-F238E27FC236}">
                    <a16:creationId xmlns:a16="http://schemas.microsoft.com/office/drawing/2014/main" id="{654A843F-0007-E85A-B1C6-28A7A80F9B90}"/>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8" name="Freeform 28">
                <a:extLst>
                  <a:ext uri="{FF2B5EF4-FFF2-40B4-BE49-F238E27FC236}">
                    <a16:creationId xmlns:a16="http://schemas.microsoft.com/office/drawing/2014/main" id="{D4D8E9A1-AFF1-6E8C-785C-71FCA00DED7D}"/>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9" name="Freeform 29">
                <a:extLst>
                  <a:ext uri="{FF2B5EF4-FFF2-40B4-BE49-F238E27FC236}">
                    <a16:creationId xmlns:a16="http://schemas.microsoft.com/office/drawing/2014/main" id="{9E66A00B-5D58-E281-F4E9-A89DC5293C9B}"/>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0" name="Freeform 30">
                <a:extLst>
                  <a:ext uri="{FF2B5EF4-FFF2-40B4-BE49-F238E27FC236}">
                    <a16:creationId xmlns:a16="http://schemas.microsoft.com/office/drawing/2014/main" id="{50DF9066-E872-1726-7355-BBFFB1826403}"/>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1" name="Freeform 31">
                <a:extLst>
                  <a:ext uri="{FF2B5EF4-FFF2-40B4-BE49-F238E27FC236}">
                    <a16:creationId xmlns:a16="http://schemas.microsoft.com/office/drawing/2014/main" id="{CF30A34E-3D4B-E267-2ADB-950E59D4FAF6}"/>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2" name="Freeform 32">
                <a:extLst>
                  <a:ext uri="{FF2B5EF4-FFF2-40B4-BE49-F238E27FC236}">
                    <a16:creationId xmlns:a16="http://schemas.microsoft.com/office/drawing/2014/main" id="{07B71E31-559A-405B-66C3-86B9A9F232EB}"/>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3" name="Freeform 33">
                <a:extLst>
                  <a:ext uri="{FF2B5EF4-FFF2-40B4-BE49-F238E27FC236}">
                    <a16:creationId xmlns:a16="http://schemas.microsoft.com/office/drawing/2014/main" id="{569C92EA-C572-E119-4733-19E13E6771AD}"/>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9" name="Group 98">
              <a:extLst>
                <a:ext uri="{FF2B5EF4-FFF2-40B4-BE49-F238E27FC236}">
                  <a16:creationId xmlns:a16="http://schemas.microsoft.com/office/drawing/2014/main" id="{0664509E-F87C-B6E8-8E6C-C4213A675AE8}"/>
                </a:ext>
              </a:extLst>
            </p:cNvPr>
            <p:cNvGrpSpPr>
              <a:grpSpLocks noChangeAspect="1"/>
            </p:cNvGrpSpPr>
            <p:nvPr/>
          </p:nvGrpSpPr>
          <p:grpSpPr>
            <a:xfrm>
              <a:off x="3385713" y="2109464"/>
              <a:ext cx="1448760" cy="1452494"/>
              <a:chOff x="-4083050" y="1579563"/>
              <a:chExt cx="3694112" cy="3703638"/>
            </a:xfrm>
            <a:solidFill>
              <a:schemeClr val="accent5"/>
            </a:solidFill>
          </p:grpSpPr>
          <p:sp>
            <p:nvSpPr>
              <p:cNvPr id="236" name="Freeform 5">
                <a:extLst>
                  <a:ext uri="{FF2B5EF4-FFF2-40B4-BE49-F238E27FC236}">
                    <a16:creationId xmlns:a16="http://schemas.microsoft.com/office/drawing/2014/main" id="{C416D1D5-4B06-9D2B-4585-DCF69AED75B4}"/>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7" name="Freeform 6">
                <a:extLst>
                  <a:ext uri="{FF2B5EF4-FFF2-40B4-BE49-F238E27FC236}">
                    <a16:creationId xmlns:a16="http://schemas.microsoft.com/office/drawing/2014/main" id="{DD1075E9-6229-9217-280B-B9FC690ABF84}"/>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7">
                <a:extLst>
                  <a:ext uri="{FF2B5EF4-FFF2-40B4-BE49-F238E27FC236}">
                    <a16:creationId xmlns:a16="http://schemas.microsoft.com/office/drawing/2014/main" id="{CA905CB3-7123-14F7-3369-5AF740DD9777}"/>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9" name="Freeform 8">
                <a:extLst>
                  <a:ext uri="{FF2B5EF4-FFF2-40B4-BE49-F238E27FC236}">
                    <a16:creationId xmlns:a16="http://schemas.microsoft.com/office/drawing/2014/main" id="{6BE51F7A-F588-F85A-2C50-8AC480959E4B}"/>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0" name="Freeform 9">
                <a:extLst>
                  <a:ext uri="{FF2B5EF4-FFF2-40B4-BE49-F238E27FC236}">
                    <a16:creationId xmlns:a16="http://schemas.microsoft.com/office/drawing/2014/main" id="{8B8CFD7C-EEE2-1BAE-8120-18FD80B13722}"/>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1" name="Freeform 10">
                <a:extLst>
                  <a:ext uri="{FF2B5EF4-FFF2-40B4-BE49-F238E27FC236}">
                    <a16:creationId xmlns:a16="http://schemas.microsoft.com/office/drawing/2014/main" id="{79CDC93B-5A4E-AE09-0B31-B54A687A9B0D}"/>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11">
                <a:extLst>
                  <a:ext uri="{FF2B5EF4-FFF2-40B4-BE49-F238E27FC236}">
                    <a16:creationId xmlns:a16="http://schemas.microsoft.com/office/drawing/2014/main" id="{FACF37A0-7EE7-F602-6407-E8C29AC0E997}"/>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12">
                <a:extLst>
                  <a:ext uri="{FF2B5EF4-FFF2-40B4-BE49-F238E27FC236}">
                    <a16:creationId xmlns:a16="http://schemas.microsoft.com/office/drawing/2014/main" id="{85B29200-727C-4243-CBEB-6D27A3DA627B}"/>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13">
                <a:extLst>
                  <a:ext uri="{FF2B5EF4-FFF2-40B4-BE49-F238E27FC236}">
                    <a16:creationId xmlns:a16="http://schemas.microsoft.com/office/drawing/2014/main" id="{568C2488-0288-C293-052B-CF7A0D5CFBC5}"/>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14">
                <a:extLst>
                  <a:ext uri="{FF2B5EF4-FFF2-40B4-BE49-F238E27FC236}">
                    <a16:creationId xmlns:a16="http://schemas.microsoft.com/office/drawing/2014/main" id="{6F06AD15-8FE6-B1A7-BD06-42A8551ACC29}"/>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6" name="Freeform 15">
                <a:extLst>
                  <a:ext uri="{FF2B5EF4-FFF2-40B4-BE49-F238E27FC236}">
                    <a16:creationId xmlns:a16="http://schemas.microsoft.com/office/drawing/2014/main" id="{907450F0-CDCE-95FA-9583-E5DD39F77728}"/>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16">
                <a:extLst>
                  <a:ext uri="{FF2B5EF4-FFF2-40B4-BE49-F238E27FC236}">
                    <a16:creationId xmlns:a16="http://schemas.microsoft.com/office/drawing/2014/main" id="{1A1B5792-FEFE-C446-493C-15EC81FADF4D}"/>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Freeform 17">
                <a:extLst>
                  <a:ext uri="{FF2B5EF4-FFF2-40B4-BE49-F238E27FC236}">
                    <a16:creationId xmlns:a16="http://schemas.microsoft.com/office/drawing/2014/main" id="{C8E6A5E7-46A8-10AA-C43A-BDA7A1EB4443}"/>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18">
                <a:extLst>
                  <a:ext uri="{FF2B5EF4-FFF2-40B4-BE49-F238E27FC236}">
                    <a16:creationId xmlns:a16="http://schemas.microsoft.com/office/drawing/2014/main" id="{727DEF9C-1F94-55AF-E418-AEC5F8E33EA9}"/>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19">
                <a:extLst>
                  <a:ext uri="{FF2B5EF4-FFF2-40B4-BE49-F238E27FC236}">
                    <a16:creationId xmlns:a16="http://schemas.microsoft.com/office/drawing/2014/main" id="{EB411AEB-164B-74F8-998E-A1E3A4A89F0F}"/>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20">
                <a:extLst>
                  <a:ext uri="{FF2B5EF4-FFF2-40B4-BE49-F238E27FC236}">
                    <a16:creationId xmlns:a16="http://schemas.microsoft.com/office/drawing/2014/main" id="{E47034C2-5C21-4345-34F8-D7E09A1E9E82}"/>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Freeform 21">
                <a:extLst>
                  <a:ext uri="{FF2B5EF4-FFF2-40B4-BE49-F238E27FC236}">
                    <a16:creationId xmlns:a16="http://schemas.microsoft.com/office/drawing/2014/main" id="{1ECBA5E1-3678-19EB-2FE0-4FF10B95E650}"/>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3" name="Freeform 22">
                <a:extLst>
                  <a:ext uri="{FF2B5EF4-FFF2-40B4-BE49-F238E27FC236}">
                    <a16:creationId xmlns:a16="http://schemas.microsoft.com/office/drawing/2014/main" id="{542EE93D-ED75-21A0-E664-4D177B06E494}"/>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23">
                <a:extLst>
                  <a:ext uri="{FF2B5EF4-FFF2-40B4-BE49-F238E27FC236}">
                    <a16:creationId xmlns:a16="http://schemas.microsoft.com/office/drawing/2014/main" id="{D29B1A73-A18C-8E87-C36E-26B475450B0E}"/>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5" name="Freeform 24">
                <a:extLst>
                  <a:ext uri="{FF2B5EF4-FFF2-40B4-BE49-F238E27FC236}">
                    <a16:creationId xmlns:a16="http://schemas.microsoft.com/office/drawing/2014/main" id="{17063711-2C38-873F-62D0-02CB145A4DC5}"/>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6" name="Freeform 25">
                <a:extLst>
                  <a:ext uri="{FF2B5EF4-FFF2-40B4-BE49-F238E27FC236}">
                    <a16:creationId xmlns:a16="http://schemas.microsoft.com/office/drawing/2014/main" id="{0ADC7759-5312-0F77-CAD3-B6BB0767CF92}"/>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7" name="Freeform 26">
                <a:extLst>
                  <a:ext uri="{FF2B5EF4-FFF2-40B4-BE49-F238E27FC236}">
                    <a16:creationId xmlns:a16="http://schemas.microsoft.com/office/drawing/2014/main" id="{8FCABF81-1F6D-D89C-995D-EBC5ADB01CAB}"/>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8" name="Freeform 27">
                <a:extLst>
                  <a:ext uri="{FF2B5EF4-FFF2-40B4-BE49-F238E27FC236}">
                    <a16:creationId xmlns:a16="http://schemas.microsoft.com/office/drawing/2014/main" id="{5FCB0FF1-50D3-3A28-4839-FC21C5765BA4}"/>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9" name="Freeform 28">
                <a:extLst>
                  <a:ext uri="{FF2B5EF4-FFF2-40B4-BE49-F238E27FC236}">
                    <a16:creationId xmlns:a16="http://schemas.microsoft.com/office/drawing/2014/main" id="{9102F169-7EC5-EDDC-C6C6-2DF2B46FDE4C}"/>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0" name="Freeform 29">
                <a:extLst>
                  <a:ext uri="{FF2B5EF4-FFF2-40B4-BE49-F238E27FC236}">
                    <a16:creationId xmlns:a16="http://schemas.microsoft.com/office/drawing/2014/main" id="{95787088-B12D-7C84-C255-E4812137D63D}"/>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1" name="Freeform 30">
                <a:extLst>
                  <a:ext uri="{FF2B5EF4-FFF2-40B4-BE49-F238E27FC236}">
                    <a16:creationId xmlns:a16="http://schemas.microsoft.com/office/drawing/2014/main" id="{40A2A522-9419-4C56-66FA-7B720CA94722}"/>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2" name="Freeform 31">
                <a:extLst>
                  <a:ext uri="{FF2B5EF4-FFF2-40B4-BE49-F238E27FC236}">
                    <a16:creationId xmlns:a16="http://schemas.microsoft.com/office/drawing/2014/main" id="{B5822735-3D00-DECF-BF83-3508555E5A6D}"/>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3" name="Freeform 32">
                <a:extLst>
                  <a:ext uri="{FF2B5EF4-FFF2-40B4-BE49-F238E27FC236}">
                    <a16:creationId xmlns:a16="http://schemas.microsoft.com/office/drawing/2014/main" id="{6863E450-8F30-EA70-12EE-4AEDE25288B3}"/>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4" name="Freeform 33">
                <a:extLst>
                  <a:ext uri="{FF2B5EF4-FFF2-40B4-BE49-F238E27FC236}">
                    <a16:creationId xmlns:a16="http://schemas.microsoft.com/office/drawing/2014/main" id="{51D0609D-B366-6DC6-A68E-5CFE72A7AE3F}"/>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0" name="Group 99">
              <a:extLst>
                <a:ext uri="{FF2B5EF4-FFF2-40B4-BE49-F238E27FC236}">
                  <a16:creationId xmlns:a16="http://schemas.microsoft.com/office/drawing/2014/main" id="{24E82C0B-64BA-C256-750B-8BF4C1633DAF}"/>
                </a:ext>
              </a:extLst>
            </p:cNvPr>
            <p:cNvGrpSpPr>
              <a:grpSpLocks noChangeAspect="1"/>
            </p:cNvGrpSpPr>
            <p:nvPr/>
          </p:nvGrpSpPr>
          <p:grpSpPr>
            <a:xfrm>
              <a:off x="5558542" y="2109464"/>
              <a:ext cx="1448760" cy="1452494"/>
              <a:chOff x="-4083050" y="1579563"/>
              <a:chExt cx="3694112" cy="3703638"/>
            </a:xfrm>
            <a:solidFill>
              <a:schemeClr val="accent5"/>
            </a:solidFill>
          </p:grpSpPr>
          <p:sp>
            <p:nvSpPr>
              <p:cNvPr id="207" name="Freeform 5">
                <a:extLst>
                  <a:ext uri="{FF2B5EF4-FFF2-40B4-BE49-F238E27FC236}">
                    <a16:creationId xmlns:a16="http://schemas.microsoft.com/office/drawing/2014/main" id="{B9E6830A-363B-580A-4BB9-79AB1BC3D401}"/>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8" name="Freeform 6">
                <a:extLst>
                  <a:ext uri="{FF2B5EF4-FFF2-40B4-BE49-F238E27FC236}">
                    <a16:creationId xmlns:a16="http://schemas.microsoft.com/office/drawing/2014/main" id="{32F8857C-E7FF-8FAE-5DE3-A8BD11FFC8A7}"/>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9" name="Freeform 7">
                <a:extLst>
                  <a:ext uri="{FF2B5EF4-FFF2-40B4-BE49-F238E27FC236}">
                    <a16:creationId xmlns:a16="http://schemas.microsoft.com/office/drawing/2014/main" id="{B7727089-F72E-1DF4-CDA8-F7E24414DBEF}"/>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0" name="Freeform 8">
                <a:extLst>
                  <a:ext uri="{FF2B5EF4-FFF2-40B4-BE49-F238E27FC236}">
                    <a16:creationId xmlns:a16="http://schemas.microsoft.com/office/drawing/2014/main" id="{3948D386-85CD-E25F-6615-47522BAB8CA1}"/>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1" name="Freeform 9">
                <a:extLst>
                  <a:ext uri="{FF2B5EF4-FFF2-40B4-BE49-F238E27FC236}">
                    <a16:creationId xmlns:a16="http://schemas.microsoft.com/office/drawing/2014/main" id="{A13CFECA-F99C-B64C-0C46-B050C6732255}"/>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2" name="Freeform 10">
                <a:extLst>
                  <a:ext uri="{FF2B5EF4-FFF2-40B4-BE49-F238E27FC236}">
                    <a16:creationId xmlns:a16="http://schemas.microsoft.com/office/drawing/2014/main" id="{D197BC7A-734E-A7ED-410E-A57C0E7E6CEC}"/>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 name="Freeform 11">
                <a:extLst>
                  <a:ext uri="{FF2B5EF4-FFF2-40B4-BE49-F238E27FC236}">
                    <a16:creationId xmlns:a16="http://schemas.microsoft.com/office/drawing/2014/main" id="{963D2FA2-4E7D-D2CF-BB87-3D72E6F4270E}"/>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 name="Freeform 12">
                <a:extLst>
                  <a:ext uri="{FF2B5EF4-FFF2-40B4-BE49-F238E27FC236}">
                    <a16:creationId xmlns:a16="http://schemas.microsoft.com/office/drawing/2014/main" id="{644E87D2-77B7-DBA0-0B54-1CD8F7C3435E}"/>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5" name="Freeform 13">
                <a:extLst>
                  <a:ext uri="{FF2B5EF4-FFF2-40B4-BE49-F238E27FC236}">
                    <a16:creationId xmlns:a16="http://schemas.microsoft.com/office/drawing/2014/main" id="{04068BA6-30E0-5310-1973-C18A24EB643C}"/>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6" name="Freeform 14">
                <a:extLst>
                  <a:ext uri="{FF2B5EF4-FFF2-40B4-BE49-F238E27FC236}">
                    <a16:creationId xmlns:a16="http://schemas.microsoft.com/office/drawing/2014/main" id="{FBD01CDA-D4AA-950F-353F-433B8F15BC65}"/>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7" name="Freeform 15">
                <a:extLst>
                  <a:ext uri="{FF2B5EF4-FFF2-40B4-BE49-F238E27FC236}">
                    <a16:creationId xmlns:a16="http://schemas.microsoft.com/office/drawing/2014/main" id="{DFAE20D6-A535-201D-EBA5-FF08D4C1F6F3}"/>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8" name="Freeform 16">
                <a:extLst>
                  <a:ext uri="{FF2B5EF4-FFF2-40B4-BE49-F238E27FC236}">
                    <a16:creationId xmlns:a16="http://schemas.microsoft.com/office/drawing/2014/main" id="{2220A734-AEC9-09E5-EF27-F682F84CF3E0}"/>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9" name="Freeform 17">
                <a:extLst>
                  <a:ext uri="{FF2B5EF4-FFF2-40B4-BE49-F238E27FC236}">
                    <a16:creationId xmlns:a16="http://schemas.microsoft.com/office/drawing/2014/main" id="{E1AE9F94-BC30-ECF0-3702-4214438B107F}"/>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0" name="Freeform 18">
                <a:extLst>
                  <a:ext uri="{FF2B5EF4-FFF2-40B4-BE49-F238E27FC236}">
                    <a16:creationId xmlns:a16="http://schemas.microsoft.com/office/drawing/2014/main" id="{9DAB5C90-7EF3-0204-D78A-6A1806E43C38}"/>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1" name="Freeform 19">
                <a:extLst>
                  <a:ext uri="{FF2B5EF4-FFF2-40B4-BE49-F238E27FC236}">
                    <a16:creationId xmlns:a16="http://schemas.microsoft.com/office/drawing/2014/main" id="{C4046803-A23E-FC39-E755-7C3EEDB7CC74}"/>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2" name="Freeform 20">
                <a:extLst>
                  <a:ext uri="{FF2B5EF4-FFF2-40B4-BE49-F238E27FC236}">
                    <a16:creationId xmlns:a16="http://schemas.microsoft.com/office/drawing/2014/main" id="{97D53AC7-D00B-C97C-9309-EC9671081B40}"/>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3" name="Freeform 21">
                <a:extLst>
                  <a:ext uri="{FF2B5EF4-FFF2-40B4-BE49-F238E27FC236}">
                    <a16:creationId xmlns:a16="http://schemas.microsoft.com/office/drawing/2014/main" id="{6EA6432C-DECA-E04A-F778-4316540A55B3}"/>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4" name="Freeform 22">
                <a:extLst>
                  <a:ext uri="{FF2B5EF4-FFF2-40B4-BE49-F238E27FC236}">
                    <a16:creationId xmlns:a16="http://schemas.microsoft.com/office/drawing/2014/main" id="{1467F7E5-5BFB-B9A1-489A-61229C44C496}"/>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5" name="Freeform 23">
                <a:extLst>
                  <a:ext uri="{FF2B5EF4-FFF2-40B4-BE49-F238E27FC236}">
                    <a16:creationId xmlns:a16="http://schemas.microsoft.com/office/drawing/2014/main" id="{C980BC81-7EEC-ABED-9EB2-4D822BF7CDA9}"/>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6" name="Freeform 24">
                <a:extLst>
                  <a:ext uri="{FF2B5EF4-FFF2-40B4-BE49-F238E27FC236}">
                    <a16:creationId xmlns:a16="http://schemas.microsoft.com/office/drawing/2014/main" id="{52CB9691-CCBB-A8D9-55E6-A0AF75ACE8DE}"/>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7" name="Freeform 25">
                <a:extLst>
                  <a:ext uri="{FF2B5EF4-FFF2-40B4-BE49-F238E27FC236}">
                    <a16:creationId xmlns:a16="http://schemas.microsoft.com/office/drawing/2014/main" id="{5F81FA65-0954-53C3-366F-3CA26FACF3C6}"/>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26">
                <a:extLst>
                  <a:ext uri="{FF2B5EF4-FFF2-40B4-BE49-F238E27FC236}">
                    <a16:creationId xmlns:a16="http://schemas.microsoft.com/office/drawing/2014/main" id="{990D7BDA-2B25-80EF-E413-80CA2E0DC4D9}"/>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9" name="Freeform 27">
                <a:extLst>
                  <a:ext uri="{FF2B5EF4-FFF2-40B4-BE49-F238E27FC236}">
                    <a16:creationId xmlns:a16="http://schemas.microsoft.com/office/drawing/2014/main" id="{118D8554-D08A-2FB3-E658-F7236F939C27}"/>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0" name="Freeform 28">
                <a:extLst>
                  <a:ext uri="{FF2B5EF4-FFF2-40B4-BE49-F238E27FC236}">
                    <a16:creationId xmlns:a16="http://schemas.microsoft.com/office/drawing/2014/main" id="{4266F054-7D6B-07A4-7CA3-36417E7BC932}"/>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1" name="Freeform 29">
                <a:extLst>
                  <a:ext uri="{FF2B5EF4-FFF2-40B4-BE49-F238E27FC236}">
                    <a16:creationId xmlns:a16="http://schemas.microsoft.com/office/drawing/2014/main" id="{DBD1386A-2070-5641-1F9D-732B8D2377B8}"/>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2" name="Freeform 30">
                <a:extLst>
                  <a:ext uri="{FF2B5EF4-FFF2-40B4-BE49-F238E27FC236}">
                    <a16:creationId xmlns:a16="http://schemas.microsoft.com/office/drawing/2014/main" id="{7ADCAC33-AE4E-D365-47B4-E0194660ABD8}"/>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3" name="Freeform 31">
                <a:extLst>
                  <a:ext uri="{FF2B5EF4-FFF2-40B4-BE49-F238E27FC236}">
                    <a16:creationId xmlns:a16="http://schemas.microsoft.com/office/drawing/2014/main" id="{E5978DB1-CCC1-012B-6ADF-5FE62D10D672}"/>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4" name="Freeform 32">
                <a:extLst>
                  <a:ext uri="{FF2B5EF4-FFF2-40B4-BE49-F238E27FC236}">
                    <a16:creationId xmlns:a16="http://schemas.microsoft.com/office/drawing/2014/main" id="{5AFA3CD7-5E52-EBE3-EF23-F2A9E7477B92}"/>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5" name="Freeform 33">
                <a:extLst>
                  <a:ext uri="{FF2B5EF4-FFF2-40B4-BE49-F238E27FC236}">
                    <a16:creationId xmlns:a16="http://schemas.microsoft.com/office/drawing/2014/main" id="{866ECCB5-517B-8EFB-535B-4F2A7ECF4477}"/>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1" name="Group 100">
              <a:extLst>
                <a:ext uri="{FF2B5EF4-FFF2-40B4-BE49-F238E27FC236}">
                  <a16:creationId xmlns:a16="http://schemas.microsoft.com/office/drawing/2014/main" id="{921FD66D-6C25-5C4D-0B5A-60D1296A6A1B}"/>
                </a:ext>
              </a:extLst>
            </p:cNvPr>
            <p:cNvGrpSpPr>
              <a:grpSpLocks noChangeAspect="1"/>
            </p:cNvGrpSpPr>
            <p:nvPr/>
          </p:nvGrpSpPr>
          <p:grpSpPr>
            <a:xfrm>
              <a:off x="7758533" y="2109464"/>
              <a:ext cx="1448760" cy="1452494"/>
              <a:chOff x="-4083050" y="1579563"/>
              <a:chExt cx="3694112" cy="3703638"/>
            </a:xfrm>
            <a:solidFill>
              <a:schemeClr val="accent5"/>
            </a:solidFill>
          </p:grpSpPr>
          <p:sp>
            <p:nvSpPr>
              <p:cNvPr id="178" name="Freeform 5">
                <a:extLst>
                  <a:ext uri="{FF2B5EF4-FFF2-40B4-BE49-F238E27FC236}">
                    <a16:creationId xmlns:a16="http://schemas.microsoft.com/office/drawing/2014/main" id="{F9DDDCEE-E791-0B22-8E08-C5F377929067}"/>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6">
                <a:extLst>
                  <a:ext uri="{FF2B5EF4-FFF2-40B4-BE49-F238E27FC236}">
                    <a16:creationId xmlns:a16="http://schemas.microsoft.com/office/drawing/2014/main" id="{F2B8ED34-4721-E899-B6BC-475C8B829FCB}"/>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 name="Freeform 7">
                <a:extLst>
                  <a:ext uri="{FF2B5EF4-FFF2-40B4-BE49-F238E27FC236}">
                    <a16:creationId xmlns:a16="http://schemas.microsoft.com/office/drawing/2014/main" id="{D65C9FF3-9921-4A1D-7E6B-51DD8D42D4F6}"/>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1" name="Freeform 8">
                <a:extLst>
                  <a:ext uri="{FF2B5EF4-FFF2-40B4-BE49-F238E27FC236}">
                    <a16:creationId xmlns:a16="http://schemas.microsoft.com/office/drawing/2014/main" id="{8A99129F-2044-7E87-FEC7-05C771597A8C}"/>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9">
                <a:extLst>
                  <a:ext uri="{FF2B5EF4-FFF2-40B4-BE49-F238E27FC236}">
                    <a16:creationId xmlns:a16="http://schemas.microsoft.com/office/drawing/2014/main" id="{619F596D-A3DD-87C4-C5A9-F445C3C5296E}"/>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0">
                <a:extLst>
                  <a:ext uri="{FF2B5EF4-FFF2-40B4-BE49-F238E27FC236}">
                    <a16:creationId xmlns:a16="http://schemas.microsoft.com/office/drawing/2014/main" id="{85AC8336-C827-B606-B6EB-1A7D84102320}"/>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11">
                <a:extLst>
                  <a:ext uri="{FF2B5EF4-FFF2-40B4-BE49-F238E27FC236}">
                    <a16:creationId xmlns:a16="http://schemas.microsoft.com/office/drawing/2014/main" id="{731ECCAD-8C3A-7FFD-FE73-83A35F975878}"/>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5" name="Freeform 12">
                <a:extLst>
                  <a:ext uri="{FF2B5EF4-FFF2-40B4-BE49-F238E27FC236}">
                    <a16:creationId xmlns:a16="http://schemas.microsoft.com/office/drawing/2014/main" id="{0C130471-C681-2ADC-C1B3-E80A173A8A5C}"/>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6" name="Freeform 13">
                <a:extLst>
                  <a:ext uri="{FF2B5EF4-FFF2-40B4-BE49-F238E27FC236}">
                    <a16:creationId xmlns:a16="http://schemas.microsoft.com/office/drawing/2014/main" id="{0DD15326-AF1B-FD03-D087-F7CE57A4DEDB}"/>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14">
                <a:extLst>
                  <a:ext uri="{FF2B5EF4-FFF2-40B4-BE49-F238E27FC236}">
                    <a16:creationId xmlns:a16="http://schemas.microsoft.com/office/drawing/2014/main" id="{D1406520-76E8-498E-A078-0898F0F65E3A}"/>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15">
                <a:extLst>
                  <a:ext uri="{FF2B5EF4-FFF2-40B4-BE49-F238E27FC236}">
                    <a16:creationId xmlns:a16="http://schemas.microsoft.com/office/drawing/2014/main" id="{2E448BDA-32F8-EAE1-E116-273607D23D99}"/>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16">
                <a:extLst>
                  <a:ext uri="{FF2B5EF4-FFF2-40B4-BE49-F238E27FC236}">
                    <a16:creationId xmlns:a16="http://schemas.microsoft.com/office/drawing/2014/main" id="{51C1ED6A-3A62-3CC6-E528-11139315B263}"/>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17">
                <a:extLst>
                  <a:ext uri="{FF2B5EF4-FFF2-40B4-BE49-F238E27FC236}">
                    <a16:creationId xmlns:a16="http://schemas.microsoft.com/office/drawing/2014/main" id="{DBDA501B-19AC-079F-2771-73BE92D7C608}"/>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18">
                <a:extLst>
                  <a:ext uri="{FF2B5EF4-FFF2-40B4-BE49-F238E27FC236}">
                    <a16:creationId xmlns:a16="http://schemas.microsoft.com/office/drawing/2014/main" id="{A46741B3-93C3-7788-009D-3DAD1EBADBDE}"/>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2" name="Freeform 19">
                <a:extLst>
                  <a:ext uri="{FF2B5EF4-FFF2-40B4-BE49-F238E27FC236}">
                    <a16:creationId xmlns:a16="http://schemas.microsoft.com/office/drawing/2014/main" id="{DE99D099-E6F4-239B-90CA-359E22379554}"/>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20">
                <a:extLst>
                  <a:ext uri="{FF2B5EF4-FFF2-40B4-BE49-F238E27FC236}">
                    <a16:creationId xmlns:a16="http://schemas.microsoft.com/office/drawing/2014/main" id="{0E072512-ED1D-D36C-E187-FB81B8339528}"/>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21">
                <a:extLst>
                  <a:ext uri="{FF2B5EF4-FFF2-40B4-BE49-F238E27FC236}">
                    <a16:creationId xmlns:a16="http://schemas.microsoft.com/office/drawing/2014/main" id="{1207011E-334E-0F27-1EE0-FF70031DEB18}"/>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22">
                <a:extLst>
                  <a:ext uri="{FF2B5EF4-FFF2-40B4-BE49-F238E27FC236}">
                    <a16:creationId xmlns:a16="http://schemas.microsoft.com/office/drawing/2014/main" id="{B628D0B7-7FF1-F40E-2D8A-3D0ECE0CFBE9}"/>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6" name="Freeform 23">
                <a:extLst>
                  <a:ext uri="{FF2B5EF4-FFF2-40B4-BE49-F238E27FC236}">
                    <a16:creationId xmlns:a16="http://schemas.microsoft.com/office/drawing/2014/main" id="{5A368273-9109-E5BC-73C0-3574966AEA3B}"/>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Freeform 24">
                <a:extLst>
                  <a:ext uri="{FF2B5EF4-FFF2-40B4-BE49-F238E27FC236}">
                    <a16:creationId xmlns:a16="http://schemas.microsoft.com/office/drawing/2014/main" id="{FFDC7332-4682-D434-A449-CD18C67F66C9}"/>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25">
                <a:extLst>
                  <a:ext uri="{FF2B5EF4-FFF2-40B4-BE49-F238E27FC236}">
                    <a16:creationId xmlns:a16="http://schemas.microsoft.com/office/drawing/2014/main" id="{002A96A3-CC51-0EC8-025C-F61C274CA074}"/>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26">
                <a:extLst>
                  <a:ext uri="{FF2B5EF4-FFF2-40B4-BE49-F238E27FC236}">
                    <a16:creationId xmlns:a16="http://schemas.microsoft.com/office/drawing/2014/main" id="{5F37AE76-1704-4451-CF68-1228BAAD610E}"/>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27">
                <a:extLst>
                  <a:ext uri="{FF2B5EF4-FFF2-40B4-BE49-F238E27FC236}">
                    <a16:creationId xmlns:a16="http://schemas.microsoft.com/office/drawing/2014/main" id="{ECCBB2C2-A8E4-296A-0299-D059842C8BA2}"/>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28">
                <a:extLst>
                  <a:ext uri="{FF2B5EF4-FFF2-40B4-BE49-F238E27FC236}">
                    <a16:creationId xmlns:a16="http://schemas.microsoft.com/office/drawing/2014/main" id="{8D78F5F8-1947-05B5-BCCA-04284085964F}"/>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29">
                <a:extLst>
                  <a:ext uri="{FF2B5EF4-FFF2-40B4-BE49-F238E27FC236}">
                    <a16:creationId xmlns:a16="http://schemas.microsoft.com/office/drawing/2014/main" id="{12129BFA-C506-4B8A-E30B-5C3CBE370EDE}"/>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30">
                <a:extLst>
                  <a:ext uri="{FF2B5EF4-FFF2-40B4-BE49-F238E27FC236}">
                    <a16:creationId xmlns:a16="http://schemas.microsoft.com/office/drawing/2014/main" id="{B4DEC99B-CA69-655E-1DCB-524B87163EE0}"/>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4" name="Freeform 31">
                <a:extLst>
                  <a:ext uri="{FF2B5EF4-FFF2-40B4-BE49-F238E27FC236}">
                    <a16:creationId xmlns:a16="http://schemas.microsoft.com/office/drawing/2014/main" id="{F85E7104-FEF8-BF0F-4EF7-706C38C7B190}"/>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 name="Freeform 32">
                <a:extLst>
                  <a:ext uri="{FF2B5EF4-FFF2-40B4-BE49-F238E27FC236}">
                    <a16:creationId xmlns:a16="http://schemas.microsoft.com/office/drawing/2014/main" id="{8BCC2CDE-3D23-AC32-0EF2-6A7DF5EE929B}"/>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6" name="Freeform 33">
                <a:extLst>
                  <a:ext uri="{FF2B5EF4-FFF2-40B4-BE49-F238E27FC236}">
                    <a16:creationId xmlns:a16="http://schemas.microsoft.com/office/drawing/2014/main" id="{B004E3E9-773C-9003-C2DD-4A50810AD550}"/>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2" name="Group 101">
              <a:extLst>
                <a:ext uri="{FF2B5EF4-FFF2-40B4-BE49-F238E27FC236}">
                  <a16:creationId xmlns:a16="http://schemas.microsoft.com/office/drawing/2014/main" id="{3D872146-EE94-344D-C5FB-A7348EC41AB1}"/>
                </a:ext>
              </a:extLst>
            </p:cNvPr>
            <p:cNvGrpSpPr>
              <a:grpSpLocks noChangeAspect="1"/>
            </p:cNvGrpSpPr>
            <p:nvPr/>
          </p:nvGrpSpPr>
          <p:grpSpPr>
            <a:xfrm>
              <a:off x="9958524" y="2109464"/>
              <a:ext cx="1448760" cy="1452494"/>
              <a:chOff x="-4083050" y="1579563"/>
              <a:chExt cx="3694112" cy="3703638"/>
            </a:xfrm>
            <a:solidFill>
              <a:schemeClr val="accent5"/>
            </a:solidFill>
          </p:grpSpPr>
          <p:sp>
            <p:nvSpPr>
              <p:cNvPr id="149" name="Freeform 5">
                <a:extLst>
                  <a:ext uri="{FF2B5EF4-FFF2-40B4-BE49-F238E27FC236}">
                    <a16:creationId xmlns:a16="http://schemas.microsoft.com/office/drawing/2014/main" id="{5D305489-E298-578B-353D-164490DF7C64}"/>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6">
                <a:extLst>
                  <a:ext uri="{FF2B5EF4-FFF2-40B4-BE49-F238E27FC236}">
                    <a16:creationId xmlns:a16="http://schemas.microsoft.com/office/drawing/2014/main" id="{D56B7AAB-B4AD-114C-23AA-3B7578A0FA3E}"/>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7">
                <a:extLst>
                  <a:ext uri="{FF2B5EF4-FFF2-40B4-BE49-F238E27FC236}">
                    <a16:creationId xmlns:a16="http://schemas.microsoft.com/office/drawing/2014/main" id="{5C19FA0E-D328-D0C9-7655-C70BC9ABAF81}"/>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8">
                <a:extLst>
                  <a:ext uri="{FF2B5EF4-FFF2-40B4-BE49-F238E27FC236}">
                    <a16:creationId xmlns:a16="http://schemas.microsoft.com/office/drawing/2014/main" id="{3CA67F74-144F-1821-DD8F-52936B7BB4AB}"/>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9">
                <a:extLst>
                  <a:ext uri="{FF2B5EF4-FFF2-40B4-BE49-F238E27FC236}">
                    <a16:creationId xmlns:a16="http://schemas.microsoft.com/office/drawing/2014/main" id="{0471E3C8-07F4-8385-7871-DF9459B70756}"/>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10">
                <a:extLst>
                  <a:ext uri="{FF2B5EF4-FFF2-40B4-BE49-F238E27FC236}">
                    <a16:creationId xmlns:a16="http://schemas.microsoft.com/office/drawing/2014/main" id="{B2D0C5D9-6C7E-D030-D632-5C0A8CE42AAD}"/>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11">
                <a:extLst>
                  <a:ext uri="{FF2B5EF4-FFF2-40B4-BE49-F238E27FC236}">
                    <a16:creationId xmlns:a16="http://schemas.microsoft.com/office/drawing/2014/main" id="{029A1E9C-0461-AD1B-2758-B76B85183206}"/>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12">
                <a:extLst>
                  <a:ext uri="{FF2B5EF4-FFF2-40B4-BE49-F238E27FC236}">
                    <a16:creationId xmlns:a16="http://schemas.microsoft.com/office/drawing/2014/main" id="{2CA81112-7EE0-8684-E123-78488C32EB94}"/>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13">
                <a:extLst>
                  <a:ext uri="{FF2B5EF4-FFF2-40B4-BE49-F238E27FC236}">
                    <a16:creationId xmlns:a16="http://schemas.microsoft.com/office/drawing/2014/main" id="{0B23CC49-A26A-48A2-D103-BD57AF339CEB}"/>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14">
                <a:extLst>
                  <a:ext uri="{FF2B5EF4-FFF2-40B4-BE49-F238E27FC236}">
                    <a16:creationId xmlns:a16="http://schemas.microsoft.com/office/drawing/2014/main" id="{9C2A6517-7239-C100-213A-B7C5020F1916}"/>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15">
                <a:extLst>
                  <a:ext uri="{FF2B5EF4-FFF2-40B4-BE49-F238E27FC236}">
                    <a16:creationId xmlns:a16="http://schemas.microsoft.com/office/drawing/2014/main" id="{6C6CB30E-65D8-9384-1D1C-C7B2F6386AAE}"/>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16">
                <a:extLst>
                  <a:ext uri="{FF2B5EF4-FFF2-40B4-BE49-F238E27FC236}">
                    <a16:creationId xmlns:a16="http://schemas.microsoft.com/office/drawing/2014/main" id="{6CB82249-3410-D559-A37C-F42300528049}"/>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17">
                <a:extLst>
                  <a:ext uri="{FF2B5EF4-FFF2-40B4-BE49-F238E27FC236}">
                    <a16:creationId xmlns:a16="http://schemas.microsoft.com/office/drawing/2014/main" id="{90E9457D-751A-46EC-4034-41FF34DFC843}"/>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18">
                <a:extLst>
                  <a:ext uri="{FF2B5EF4-FFF2-40B4-BE49-F238E27FC236}">
                    <a16:creationId xmlns:a16="http://schemas.microsoft.com/office/drawing/2014/main" id="{5E76C241-32D4-9C4F-7367-EC71AA9CE341}"/>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19">
                <a:extLst>
                  <a:ext uri="{FF2B5EF4-FFF2-40B4-BE49-F238E27FC236}">
                    <a16:creationId xmlns:a16="http://schemas.microsoft.com/office/drawing/2014/main" id="{4C9752F2-E0EC-0996-A41C-AD60313795AA}"/>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20">
                <a:extLst>
                  <a:ext uri="{FF2B5EF4-FFF2-40B4-BE49-F238E27FC236}">
                    <a16:creationId xmlns:a16="http://schemas.microsoft.com/office/drawing/2014/main" id="{1FD607C3-ADEE-6389-C314-4B616648B202}"/>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21">
                <a:extLst>
                  <a:ext uri="{FF2B5EF4-FFF2-40B4-BE49-F238E27FC236}">
                    <a16:creationId xmlns:a16="http://schemas.microsoft.com/office/drawing/2014/main" id="{B9F3857C-651C-D7B3-2E7A-FC074D730CAA}"/>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 name="Freeform 22">
                <a:extLst>
                  <a:ext uri="{FF2B5EF4-FFF2-40B4-BE49-F238E27FC236}">
                    <a16:creationId xmlns:a16="http://schemas.microsoft.com/office/drawing/2014/main" id="{507CEB43-0AB7-95C2-EED1-2447F049F717}"/>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23">
                <a:extLst>
                  <a:ext uri="{FF2B5EF4-FFF2-40B4-BE49-F238E27FC236}">
                    <a16:creationId xmlns:a16="http://schemas.microsoft.com/office/drawing/2014/main" id="{7CA96C33-F129-94FE-95D9-FBE43C2C8141}"/>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24">
                <a:extLst>
                  <a:ext uri="{FF2B5EF4-FFF2-40B4-BE49-F238E27FC236}">
                    <a16:creationId xmlns:a16="http://schemas.microsoft.com/office/drawing/2014/main" id="{F9A07A83-5520-33F6-4208-6FBFA9093E46}"/>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25">
                <a:extLst>
                  <a:ext uri="{FF2B5EF4-FFF2-40B4-BE49-F238E27FC236}">
                    <a16:creationId xmlns:a16="http://schemas.microsoft.com/office/drawing/2014/main" id="{08262DD6-AB5E-BD37-A9D2-AEE60596BCA3}"/>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 name="Freeform 26">
                <a:extLst>
                  <a:ext uri="{FF2B5EF4-FFF2-40B4-BE49-F238E27FC236}">
                    <a16:creationId xmlns:a16="http://schemas.microsoft.com/office/drawing/2014/main" id="{E7A072AA-1BA6-AA0C-A4D2-66AD00DB6F8C}"/>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Freeform 27">
                <a:extLst>
                  <a:ext uri="{FF2B5EF4-FFF2-40B4-BE49-F238E27FC236}">
                    <a16:creationId xmlns:a16="http://schemas.microsoft.com/office/drawing/2014/main" id="{2178778B-5FC3-19FF-D9B1-11DF85A5156A}"/>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28">
                <a:extLst>
                  <a:ext uri="{FF2B5EF4-FFF2-40B4-BE49-F238E27FC236}">
                    <a16:creationId xmlns:a16="http://schemas.microsoft.com/office/drawing/2014/main" id="{EA3EEB9A-DDD9-1E74-2A81-400463CAC616}"/>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3" name="Freeform 29">
                <a:extLst>
                  <a:ext uri="{FF2B5EF4-FFF2-40B4-BE49-F238E27FC236}">
                    <a16:creationId xmlns:a16="http://schemas.microsoft.com/office/drawing/2014/main" id="{9AD25568-830B-28A3-4544-19A0CF06A781}"/>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30">
                <a:extLst>
                  <a:ext uri="{FF2B5EF4-FFF2-40B4-BE49-F238E27FC236}">
                    <a16:creationId xmlns:a16="http://schemas.microsoft.com/office/drawing/2014/main" id="{C1CB05FC-0DFA-CC5A-B3FF-5B908D516140}"/>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5" name="Freeform 31">
                <a:extLst>
                  <a:ext uri="{FF2B5EF4-FFF2-40B4-BE49-F238E27FC236}">
                    <a16:creationId xmlns:a16="http://schemas.microsoft.com/office/drawing/2014/main" id="{33305167-7368-50A5-0A94-89D0EE1EDB2A}"/>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6" name="Freeform 32">
                <a:extLst>
                  <a:ext uri="{FF2B5EF4-FFF2-40B4-BE49-F238E27FC236}">
                    <a16:creationId xmlns:a16="http://schemas.microsoft.com/office/drawing/2014/main" id="{123E61C2-A14E-9DF8-8C28-D1C68EEB0549}"/>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33">
                <a:extLst>
                  <a:ext uri="{FF2B5EF4-FFF2-40B4-BE49-F238E27FC236}">
                    <a16:creationId xmlns:a16="http://schemas.microsoft.com/office/drawing/2014/main" id="{ABBF6A2D-7637-EAD5-FF45-B84644A6CA85}"/>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3" name="Group 102">
              <a:extLst>
                <a:ext uri="{FF2B5EF4-FFF2-40B4-BE49-F238E27FC236}">
                  <a16:creationId xmlns:a16="http://schemas.microsoft.com/office/drawing/2014/main" id="{D4A57CA4-006F-3659-C04D-78E9BB4A5DEA}"/>
                </a:ext>
              </a:extLst>
            </p:cNvPr>
            <p:cNvGrpSpPr/>
            <p:nvPr/>
          </p:nvGrpSpPr>
          <p:grpSpPr>
            <a:xfrm>
              <a:off x="10285412" y="2362200"/>
              <a:ext cx="835536" cy="835536"/>
              <a:chOff x="5908432" y="1066529"/>
              <a:chExt cx="936905" cy="936905"/>
            </a:xfrm>
          </p:grpSpPr>
          <p:sp>
            <p:nvSpPr>
              <p:cNvPr id="146" name="Freeform 8">
                <a:extLst>
                  <a:ext uri="{FF2B5EF4-FFF2-40B4-BE49-F238E27FC236}">
                    <a16:creationId xmlns:a16="http://schemas.microsoft.com/office/drawing/2014/main" id="{924154D9-2545-9D88-6ADA-AD002CFF8BF3}"/>
                  </a:ext>
                </a:extLst>
              </p:cNvPr>
              <p:cNvSpPr>
                <a:spLocks/>
              </p:cNvSpPr>
              <p:nvPr/>
            </p:nvSpPr>
            <p:spPr bwMode="auto">
              <a:xfrm>
                <a:off x="6158533" y="1577314"/>
                <a:ext cx="176018" cy="173233"/>
              </a:xfrm>
              <a:custGeom>
                <a:avLst/>
                <a:gdLst>
                  <a:gd name="T0" fmla="*/ 19 w 133"/>
                  <a:gd name="T1" fmla="*/ 0 h 131"/>
                  <a:gd name="T2" fmla="*/ 25 w 133"/>
                  <a:gd name="T3" fmla="*/ 4 h 131"/>
                  <a:gd name="T4" fmla="*/ 129 w 133"/>
                  <a:gd name="T5" fmla="*/ 108 h 131"/>
                  <a:gd name="T6" fmla="*/ 129 w 133"/>
                  <a:gd name="T7" fmla="*/ 119 h 131"/>
                  <a:gd name="T8" fmla="*/ 120 w 133"/>
                  <a:gd name="T9" fmla="*/ 128 h 131"/>
                  <a:gd name="T10" fmla="*/ 110 w 133"/>
                  <a:gd name="T11" fmla="*/ 128 h 131"/>
                  <a:gd name="T12" fmla="*/ 108 w 133"/>
                  <a:gd name="T13" fmla="*/ 126 h 131"/>
                  <a:gd name="T14" fmla="*/ 7 w 133"/>
                  <a:gd name="T15" fmla="*/ 25 h 131"/>
                  <a:gd name="T16" fmla="*/ 7 w 133"/>
                  <a:gd name="T17" fmla="*/ 10 h 131"/>
                  <a:gd name="T18" fmla="*/ 14 w 133"/>
                  <a:gd name="T19" fmla="*/ 3 h 131"/>
                  <a:gd name="T20" fmla="*/ 19 w 133"/>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31">
                    <a:moveTo>
                      <a:pt x="19" y="0"/>
                    </a:moveTo>
                    <a:cubicBezTo>
                      <a:pt x="21" y="1"/>
                      <a:pt x="23" y="2"/>
                      <a:pt x="25" y="4"/>
                    </a:cubicBezTo>
                    <a:cubicBezTo>
                      <a:pt x="60" y="38"/>
                      <a:pt x="94" y="73"/>
                      <a:pt x="129" y="108"/>
                    </a:cubicBezTo>
                    <a:cubicBezTo>
                      <a:pt x="133" y="112"/>
                      <a:pt x="133" y="115"/>
                      <a:pt x="129" y="119"/>
                    </a:cubicBezTo>
                    <a:cubicBezTo>
                      <a:pt x="126" y="122"/>
                      <a:pt x="123" y="125"/>
                      <a:pt x="120" y="128"/>
                    </a:cubicBezTo>
                    <a:cubicBezTo>
                      <a:pt x="117" y="131"/>
                      <a:pt x="114" y="131"/>
                      <a:pt x="110" y="128"/>
                    </a:cubicBezTo>
                    <a:cubicBezTo>
                      <a:pt x="109" y="127"/>
                      <a:pt x="109" y="126"/>
                      <a:pt x="108" y="126"/>
                    </a:cubicBezTo>
                    <a:cubicBezTo>
                      <a:pt x="74" y="92"/>
                      <a:pt x="41" y="58"/>
                      <a:pt x="7" y="25"/>
                    </a:cubicBezTo>
                    <a:cubicBezTo>
                      <a:pt x="0" y="18"/>
                      <a:pt x="0" y="16"/>
                      <a:pt x="7" y="10"/>
                    </a:cubicBezTo>
                    <a:cubicBezTo>
                      <a:pt x="9" y="7"/>
                      <a:pt x="11" y="5"/>
                      <a:pt x="14" y="3"/>
                    </a:cubicBezTo>
                    <a:cubicBezTo>
                      <a:pt x="15" y="2"/>
                      <a:pt x="17" y="1"/>
                      <a:pt x="19" y="0"/>
                    </a:cubicBezTo>
                    <a:close/>
                  </a:path>
                </a:pathLst>
              </a:custGeom>
              <a:solidFill>
                <a:schemeClr val="accent2"/>
              </a:solidFill>
              <a:ln w="19050">
                <a:solidFill>
                  <a:srgbClr val="CCD2E2"/>
                </a:solidFill>
              </a:ln>
            </p:spPr>
            <p:txBody>
              <a:bodyPr vert="horz" wrap="square" lIns="91416" tIns="45708" rIns="91416" bIns="45708" numCol="1" anchor="t" anchorCtr="0" compatLnSpc="1">
                <a:prstTxWarp prst="textNoShape">
                  <a:avLst/>
                </a:prstTxWarp>
              </a:bodyPr>
              <a:lstStyle/>
              <a:p>
                <a:endParaRPr lang="en-US" sz="1799" dirty="0"/>
              </a:p>
            </p:txBody>
          </p:sp>
          <p:sp>
            <p:nvSpPr>
              <p:cNvPr id="147" name="Freeform 6">
                <a:extLst>
                  <a:ext uri="{FF2B5EF4-FFF2-40B4-BE49-F238E27FC236}">
                    <a16:creationId xmlns:a16="http://schemas.microsoft.com/office/drawing/2014/main" id="{067393B8-25FC-F7CB-3A31-3CE32FAB4F58}"/>
                  </a:ext>
                </a:extLst>
              </p:cNvPr>
              <p:cNvSpPr>
                <a:spLocks noEditPoints="1"/>
              </p:cNvSpPr>
              <p:nvPr/>
            </p:nvSpPr>
            <p:spPr bwMode="auto">
              <a:xfrm>
                <a:off x="5908432" y="1066529"/>
                <a:ext cx="936905" cy="936905"/>
              </a:xfrm>
              <a:custGeom>
                <a:avLst/>
                <a:gdLst>
                  <a:gd name="T0" fmla="*/ 170 w 708"/>
                  <a:gd name="T1" fmla="*/ 427 h 708"/>
                  <a:gd name="T2" fmla="*/ 175 w 708"/>
                  <a:gd name="T3" fmla="*/ 375 h 708"/>
                  <a:gd name="T4" fmla="*/ 196 w 708"/>
                  <a:gd name="T5" fmla="*/ 359 h 708"/>
                  <a:gd name="T6" fmla="*/ 235 w 708"/>
                  <a:gd name="T7" fmla="*/ 369 h 708"/>
                  <a:gd name="T8" fmla="*/ 273 w 708"/>
                  <a:gd name="T9" fmla="*/ 406 h 708"/>
                  <a:gd name="T10" fmla="*/ 276 w 708"/>
                  <a:gd name="T11" fmla="*/ 409 h 708"/>
                  <a:gd name="T12" fmla="*/ 293 w 708"/>
                  <a:gd name="T13" fmla="*/ 393 h 708"/>
                  <a:gd name="T14" fmla="*/ 320 w 708"/>
                  <a:gd name="T15" fmla="*/ 73 h 708"/>
                  <a:gd name="T16" fmla="*/ 620 w 708"/>
                  <a:gd name="T17" fmla="*/ 88 h 708"/>
                  <a:gd name="T18" fmla="*/ 635 w 708"/>
                  <a:gd name="T19" fmla="*/ 387 h 708"/>
                  <a:gd name="T20" fmla="*/ 480 w 708"/>
                  <a:gd name="T21" fmla="*/ 468 h 708"/>
                  <a:gd name="T22" fmla="*/ 314 w 708"/>
                  <a:gd name="T23" fmla="*/ 414 h 708"/>
                  <a:gd name="T24" fmla="*/ 298 w 708"/>
                  <a:gd name="T25" fmla="*/ 431 h 708"/>
                  <a:gd name="T26" fmla="*/ 302 w 708"/>
                  <a:gd name="T27" fmla="*/ 435 h 708"/>
                  <a:gd name="T28" fmla="*/ 339 w 708"/>
                  <a:gd name="T29" fmla="*/ 472 h 708"/>
                  <a:gd name="T30" fmla="*/ 346 w 708"/>
                  <a:gd name="T31" fmla="*/ 518 h 708"/>
                  <a:gd name="T32" fmla="*/ 307 w 708"/>
                  <a:gd name="T33" fmla="*/ 546 h 708"/>
                  <a:gd name="T34" fmla="*/ 280 w 708"/>
                  <a:gd name="T35" fmla="*/ 537 h 708"/>
                  <a:gd name="T36" fmla="*/ 273 w 708"/>
                  <a:gd name="T37" fmla="*/ 545 h 708"/>
                  <a:gd name="T38" fmla="*/ 128 w 708"/>
                  <a:gd name="T39" fmla="*/ 690 h 708"/>
                  <a:gd name="T40" fmla="*/ 71 w 708"/>
                  <a:gd name="T41" fmla="*/ 690 h 708"/>
                  <a:gd name="T42" fmla="*/ 17 w 708"/>
                  <a:gd name="T43" fmla="*/ 636 h 708"/>
                  <a:gd name="T44" fmla="*/ 17 w 708"/>
                  <a:gd name="T45" fmla="*/ 580 h 708"/>
                  <a:gd name="T46" fmla="*/ 163 w 708"/>
                  <a:gd name="T47" fmla="*/ 434 h 708"/>
                  <a:gd name="T48" fmla="*/ 170 w 708"/>
                  <a:gd name="T49" fmla="*/ 427 h 708"/>
                  <a:gd name="T50" fmla="*/ 608 w 708"/>
                  <a:gd name="T51" fmla="*/ 246 h 708"/>
                  <a:gd name="T52" fmla="*/ 461 w 708"/>
                  <a:gd name="T53" fmla="*/ 100 h 708"/>
                  <a:gd name="T54" fmla="*/ 316 w 708"/>
                  <a:gd name="T55" fmla="*/ 246 h 708"/>
                  <a:gd name="T56" fmla="*/ 462 w 708"/>
                  <a:gd name="T57" fmla="*/ 392 h 708"/>
                  <a:gd name="T58" fmla="*/ 608 w 708"/>
                  <a:gd name="T59" fmla="*/ 246 h 708"/>
                  <a:gd name="T60" fmla="*/ 208 w 708"/>
                  <a:gd name="T61" fmla="*/ 386 h 708"/>
                  <a:gd name="T62" fmla="*/ 203 w 708"/>
                  <a:gd name="T63" fmla="*/ 389 h 708"/>
                  <a:gd name="T64" fmla="*/ 196 w 708"/>
                  <a:gd name="T65" fmla="*/ 396 h 708"/>
                  <a:gd name="T66" fmla="*/ 196 w 708"/>
                  <a:gd name="T67" fmla="*/ 411 h 708"/>
                  <a:gd name="T68" fmla="*/ 297 w 708"/>
                  <a:gd name="T69" fmla="*/ 512 h 708"/>
                  <a:gd name="T70" fmla="*/ 299 w 708"/>
                  <a:gd name="T71" fmla="*/ 514 h 708"/>
                  <a:gd name="T72" fmla="*/ 309 w 708"/>
                  <a:gd name="T73" fmla="*/ 514 h 708"/>
                  <a:gd name="T74" fmla="*/ 318 w 708"/>
                  <a:gd name="T75" fmla="*/ 505 h 708"/>
                  <a:gd name="T76" fmla="*/ 318 w 708"/>
                  <a:gd name="T77" fmla="*/ 494 h 708"/>
                  <a:gd name="T78" fmla="*/ 214 w 708"/>
                  <a:gd name="T79" fmla="*/ 390 h 708"/>
                  <a:gd name="T80" fmla="*/ 208 w 708"/>
                  <a:gd name="T81" fmla="*/ 386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8" h="708">
                    <a:moveTo>
                      <a:pt x="170" y="427"/>
                    </a:moveTo>
                    <a:cubicBezTo>
                      <a:pt x="157" y="408"/>
                      <a:pt x="158" y="391"/>
                      <a:pt x="175" y="375"/>
                    </a:cubicBezTo>
                    <a:cubicBezTo>
                      <a:pt x="181" y="369"/>
                      <a:pt x="188" y="362"/>
                      <a:pt x="196" y="359"/>
                    </a:cubicBezTo>
                    <a:cubicBezTo>
                      <a:pt x="211" y="353"/>
                      <a:pt x="224" y="357"/>
                      <a:pt x="235" y="369"/>
                    </a:cubicBezTo>
                    <a:cubicBezTo>
                      <a:pt x="248" y="381"/>
                      <a:pt x="260" y="394"/>
                      <a:pt x="273" y="406"/>
                    </a:cubicBezTo>
                    <a:cubicBezTo>
                      <a:pt x="274" y="407"/>
                      <a:pt x="275" y="409"/>
                      <a:pt x="276" y="409"/>
                    </a:cubicBezTo>
                    <a:cubicBezTo>
                      <a:pt x="282" y="404"/>
                      <a:pt x="287" y="398"/>
                      <a:pt x="293" y="393"/>
                    </a:cubicBezTo>
                    <a:cubicBezTo>
                      <a:pt x="205" y="292"/>
                      <a:pt x="230" y="146"/>
                      <a:pt x="320" y="73"/>
                    </a:cubicBezTo>
                    <a:cubicBezTo>
                      <a:pt x="410" y="0"/>
                      <a:pt x="539" y="7"/>
                      <a:pt x="620" y="88"/>
                    </a:cubicBezTo>
                    <a:cubicBezTo>
                      <a:pt x="701" y="169"/>
                      <a:pt x="708" y="297"/>
                      <a:pt x="635" y="387"/>
                    </a:cubicBezTo>
                    <a:cubicBezTo>
                      <a:pt x="595" y="436"/>
                      <a:pt x="543" y="463"/>
                      <a:pt x="480" y="468"/>
                    </a:cubicBezTo>
                    <a:cubicBezTo>
                      <a:pt x="418" y="474"/>
                      <a:pt x="362" y="455"/>
                      <a:pt x="314" y="414"/>
                    </a:cubicBezTo>
                    <a:cubicBezTo>
                      <a:pt x="309" y="420"/>
                      <a:pt x="304" y="425"/>
                      <a:pt x="298" y="431"/>
                    </a:cubicBezTo>
                    <a:cubicBezTo>
                      <a:pt x="299" y="432"/>
                      <a:pt x="300" y="434"/>
                      <a:pt x="302" y="435"/>
                    </a:cubicBezTo>
                    <a:cubicBezTo>
                      <a:pt x="314" y="447"/>
                      <a:pt x="327" y="460"/>
                      <a:pt x="339" y="472"/>
                    </a:cubicBezTo>
                    <a:cubicBezTo>
                      <a:pt x="352" y="486"/>
                      <a:pt x="356" y="503"/>
                      <a:pt x="346" y="518"/>
                    </a:cubicBezTo>
                    <a:cubicBezTo>
                      <a:pt x="336" y="531"/>
                      <a:pt x="326" y="544"/>
                      <a:pt x="307" y="546"/>
                    </a:cubicBezTo>
                    <a:cubicBezTo>
                      <a:pt x="297" y="547"/>
                      <a:pt x="288" y="544"/>
                      <a:pt x="280" y="537"/>
                    </a:cubicBezTo>
                    <a:cubicBezTo>
                      <a:pt x="278" y="540"/>
                      <a:pt x="276" y="542"/>
                      <a:pt x="273" y="545"/>
                    </a:cubicBezTo>
                    <a:cubicBezTo>
                      <a:pt x="225" y="593"/>
                      <a:pt x="176" y="642"/>
                      <a:pt x="128" y="690"/>
                    </a:cubicBezTo>
                    <a:cubicBezTo>
                      <a:pt x="110" y="708"/>
                      <a:pt x="89" y="708"/>
                      <a:pt x="71" y="690"/>
                    </a:cubicBezTo>
                    <a:cubicBezTo>
                      <a:pt x="53" y="672"/>
                      <a:pt x="35" y="654"/>
                      <a:pt x="17" y="636"/>
                    </a:cubicBezTo>
                    <a:cubicBezTo>
                      <a:pt x="0" y="619"/>
                      <a:pt x="0" y="597"/>
                      <a:pt x="17" y="580"/>
                    </a:cubicBezTo>
                    <a:cubicBezTo>
                      <a:pt x="66" y="531"/>
                      <a:pt x="114" y="483"/>
                      <a:pt x="163" y="434"/>
                    </a:cubicBezTo>
                    <a:cubicBezTo>
                      <a:pt x="165" y="432"/>
                      <a:pt x="168" y="430"/>
                      <a:pt x="170" y="427"/>
                    </a:cubicBezTo>
                    <a:close/>
                    <a:moveTo>
                      <a:pt x="608" y="246"/>
                    </a:moveTo>
                    <a:cubicBezTo>
                      <a:pt x="607" y="165"/>
                      <a:pt x="542" y="100"/>
                      <a:pt x="461" y="100"/>
                    </a:cubicBezTo>
                    <a:cubicBezTo>
                      <a:pt x="381" y="100"/>
                      <a:pt x="316" y="166"/>
                      <a:pt x="316" y="246"/>
                    </a:cubicBezTo>
                    <a:cubicBezTo>
                      <a:pt x="316" y="326"/>
                      <a:pt x="381" y="392"/>
                      <a:pt x="462" y="392"/>
                    </a:cubicBezTo>
                    <a:cubicBezTo>
                      <a:pt x="542" y="392"/>
                      <a:pt x="608" y="326"/>
                      <a:pt x="608" y="246"/>
                    </a:cubicBezTo>
                    <a:close/>
                    <a:moveTo>
                      <a:pt x="208" y="386"/>
                    </a:moveTo>
                    <a:cubicBezTo>
                      <a:pt x="206" y="387"/>
                      <a:pt x="204" y="388"/>
                      <a:pt x="203" y="389"/>
                    </a:cubicBezTo>
                    <a:cubicBezTo>
                      <a:pt x="200" y="391"/>
                      <a:pt x="198" y="393"/>
                      <a:pt x="196" y="396"/>
                    </a:cubicBezTo>
                    <a:cubicBezTo>
                      <a:pt x="189" y="402"/>
                      <a:pt x="189" y="404"/>
                      <a:pt x="196" y="411"/>
                    </a:cubicBezTo>
                    <a:cubicBezTo>
                      <a:pt x="230" y="444"/>
                      <a:pt x="263" y="478"/>
                      <a:pt x="297" y="512"/>
                    </a:cubicBezTo>
                    <a:cubicBezTo>
                      <a:pt x="298" y="512"/>
                      <a:pt x="298" y="513"/>
                      <a:pt x="299" y="514"/>
                    </a:cubicBezTo>
                    <a:cubicBezTo>
                      <a:pt x="303" y="517"/>
                      <a:pt x="306" y="517"/>
                      <a:pt x="309" y="514"/>
                    </a:cubicBezTo>
                    <a:cubicBezTo>
                      <a:pt x="312" y="511"/>
                      <a:pt x="315" y="508"/>
                      <a:pt x="318" y="505"/>
                    </a:cubicBezTo>
                    <a:cubicBezTo>
                      <a:pt x="322" y="501"/>
                      <a:pt x="322" y="498"/>
                      <a:pt x="318" y="494"/>
                    </a:cubicBezTo>
                    <a:cubicBezTo>
                      <a:pt x="283" y="459"/>
                      <a:pt x="249" y="424"/>
                      <a:pt x="214" y="390"/>
                    </a:cubicBezTo>
                    <a:cubicBezTo>
                      <a:pt x="212" y="388"/>
                      <a:pt x="210" y="387"/>
                      <a:pt x="208" y="386"/>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148" name="Freeform 9">
                <a:extLst>
                  <a:ext uri="{FF2B5EF4-FFF2-40B4-BE49-F238E27FC236}">
                    <a16:creationId xmlns:a16="http://schemas.microsoft.com/office/drawing/2014/main" id="{9FFF25FB-5C65-FF39-3E11-D8E9EF40D000}"/>
                  </a:ext>
                </a:extLst>
              </p:cNvPr>
              <p:cNvSpPr>
                <a:spLocks noEditPoints="1"/>
              </p:cNvSpPr>
              <p:nvPr/>
            </p:nvSpPr>
            <p:spPr bwMode="auto">
              <a:xfrm>
                <a:off x="6365187" y="1236977"/>
                <a:ext cx="308031" cy="309702"/>
              </a:xfrm>
              <a:custGeom>
                <a:avLst/>
                <a:gdLst>
                  <a:gd name="T0" fmla="*/ 117 w 233"/>
                  <a:gd name="T1" fmla="*/ 233 h 234"/>
                  <a:gd name="T2" fmla="*/ 0 w 233"/>
                  <a:gd name="T3" fmla="*/ 117 h 234"/>
                  <a:gd name="T4" fmla="*/ 117 w 233"/>
                  <a:gd name="T5" fmla="*/ 1 h 234"/>
                  <a:gd name="T6" fmla="*/ 233 w 233"/>
                  <a:gd name="T7" fmla="*/ 117 h 234"/>
                  <a:gd name="T8" fmla="*/ 117 w 233"/>
                  <a:gd name="T9" fmla="*/ 233 h 234"/>
                  <a:gd name="T10" fmla="*/ 111 w 233"/>
                  <a:gd name="T11" fmla="*/ 109 h 234"/>
                  <a:gd name="T12" fmla="*/ 33 w 233"/>
                  <a:gd name="T13" fmla="*/ 109 h 234"/>
                  <a:gd name="T14" fmla="*/ 17 w 233"/>
                  <a:gd name="T15" fmla="*/ 123 h 234"/>
                  <a:gd name="T16" fmla="*/ 32 w 233"/>
                  <a:gd name="T17" fmla="*/ 138 h 234"/>
                  <a:gd name="T18" fmla="*/ 189 w 233"/>
                  <a:gd name="T19" fmla="*/ 138 h 234"/>
                  <a:gd name="T20" fmla="*/ 200 w 233"/>
                  <a:gd name="T21" fmla="*/ 135 h 234"/>
                  <a:gd name="T22" fmla="*/ 204 w 233"/>
                  <a:gd name="T23" fmla="*/ 118 h 234"/>
                  <a:gd name="T24" fmla="*/ 190 w 233"/>
                  <a:gd name="T25" fmla="*/ 109 h 234"/>
                  <a:gd name="T26" fmla="*/ 111 w 233"/>
                  <a:gd name="T27" fmla="*/ 109 h 234"/>
                  <a:gd name="T28" fmla="*/ 122 w 233"/>
                  <a:gd name="T29" fmla="*/ 77 h 234"/>
                  <a:gd name="T30" fmla="*/ 180 w 233"/>
                  <a:gd name="T31" fmla="*/ 77 h 234"/>
                  <a:gd name="T32" fmla="*/ 194 w 233"/>
                  <a:gd name="T33" fmla="*/ 69 h 234"/>
                  <a:gd name="T34" fmla="*/ 180 w 233"/>
                  <a:gd name="T35" fmla="*/ 47 h 234"/>
                  <a:gd name="T36" fmla="*/ 83 w 233"/>
                  <a:gd name="T37" fmla="*/ 47 h 234"/>
                  <a:gd name="T38" fmla="*/ 63 w 233"/>
                  <a:gd name="T39" fmla="*/ 47 h 234"/>
                  <a:gd name="T40" fmla="*/ 48 w 233"/>
                  <a:gd name="T41" fmla="*/ 64 h 234"/>
                  <a:gd name="T42" fmla="*/ 64 w 233"/>
                  <a:gd name="T43" fmla="*/ 77 h 234"/>
                  <a:gd name="T44" fmla="*/ 122 w 233"/>
                  <a:gd name="T45" fmla="*/ 77 h 234"/>
                  <a:gd name="T46" fmla="*/ 112 w 233"/>
                  <a:gd name="T47" fmla="*/ 197 h 234"/>
                  <a:gd name="T48" fmla="*/ 161 w 233"/>
                  <a:gd name="T49" fmla="*/ 197 h 234"/>
                  <a:gd name="T50" fmla="*/ 175 w 233"/>
                  <a:gd name="T51" fmla="*/ 178 h 234"/>
                  <a:gd name="T52" fmla="*/ 158 w 233"/>
                  <a:gd name="T53" fmla="*/ 167 h 234"/>
                  <a:gd name="T54" fmla="*/ 101 w 233"/>
                  <a:gd name="T55" fmla="*/ 167 h 234"/>
                  <a:gd name="T56" fmla="*/ 62 w 233"/>
                  <a:gd name="T57" fmla="*/ 168 h 234"/>
                  <a:gd name="T58" fmla="*/ 48 w 233"/>
                  <a:gd name="T59" fmla="*/ 183 h 234"/>
                  <a:gd name="T60" fmla="*/ 63 w 233"/>
                  <a:gd name="T61" fmla="*/ 197 h 234"/>
                  <a:gd name="T62" fmla="*/ 112 w 233"/>
                  <a:gd name="T63" fmla="*/ 19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3" h="234">
                    <a:moveTo>
                      <a:pt x="117" y="233"/>
                    </a:moveTo>
                    <a:cubicBezTo>
                      <a:pt x="57" y="234"/>
                      <a:pt x="0" y="185"/>
                      <a:pt x="0" y="117"/>
                    </a:cubicBezTo>
                    <a:cubicBezTo>
                      <a:pt x="1" y="52"/>
                      <a:pt x="53" y="1"/>
                      <a:pt x="117" y="1"/>
                    </a:cubicBezTo>
                    <a:cubicBezTo>
                      <a:pt x="178" y="0"/>
                      <a:pt x="233" y="51"/>
                      <a:pt x="233" y="117"/>
                    </a:cubicBezTo>
                    <a:cubicBezTo>
                      <a:pt x="233" y="181"/>
                      <a:pt x="180" y="234"/>
                      <a:pt x="117" y="233"/>
                    </a:cubicBezTo>
                    <a:close/>
                    <a:moveTo>
                      <a:pt x="111" y="109"/>
                    </a:moveTo>
                    <a:cubicBezTo>
                      <a:pt x="85" y="109"/>
                      <a:pt x="59" y="109"/>
                      <a:pt x="33" y="109"/>
                    </a:cubicBezTo>
                    <a:cubicBezTo>
                      <a:pt x="23" y="109"/>
                      <a:pt x="17" y="115"/>
                      <a:pt x="17" y="123"/>
                    </a:cubicBezTo>
                    <a:cubicBezTo>
                      <a:pt x="17" y="132"/>
                      <a:pt x="23" y="138"/>
                      <a:pt x="32" y="138"/>
                    </a:cubicBezTo>
                    <a:cubicBezTo>
                      <a:pt x="85" y="139"/>
                      <a:pt x="137" y="139"/>
                      <a:pt x="189" y="138"/>
                    </a:cubicBezTo>
                    <a:cubicBezTo>
                      <a:pt x="193" y="138"/>
                      <a:pt x="197" y="137"/>
                      <a:pt x="200" y="135"/>
                    </a:cubicBezTo>
                    <a:cubicBezTo>
                      <a:pt x="205" y="131"/>
                      <a:pt x="207" y="124"/>
                      <a:pt x="204" y="118"/>
                    </a:cubicBezTo>
                    <a:cubicBezTo>
                      <a:pt x="203" y="113"/>
                      <a:pt x="197" y="109"/>
                      <a:pt x="190" y="109"/>
                    </a:cubicBezTo>
                    <a:cubicBezTo>
                      <a:pt x="164" y="109"/>
                      <a:pt x="137" y="109"/>
                      <a:pt x="111" y="109"/>
                    </a:cubicBezTo>
                    <a:close/>
                    <a:moveTo>
                      <a:pt x="122" y="77"/>
                    </a:moveTo>
                    <a:cubicBezTo>
                      <a:pt x="141" y="77"/>
                      <a:pt x="160" y="77"/>
                      <a:pt x="180" y="77"/>
                    </a:cubicBezTo>
                    <a:cubicBezTo>
                      <a:pt x="186" y="77"/>
                      <a:pt x="191" y="75"/>
                      <a:pt x="194" y="69"/>
                    </a:cubicBezTo>
                    <a:cubicBezTo>
                      <a:pt x="200" y="59"/>
                      <a:pt x="193" y="47"/>
                      <a:pt x="180" y="47"/>
                    </a:cubicBezTo>
                    <a:cubicBezTo>
                      <a:pt x="148" y="47"/>
                      <a:pt x="115" y="47"/>
                      <a:pt x="83" y="47"/>
                    </a:cubicBezTo>
                    <a:cubicBezTo>
                      <a:pt x="77" y="47"/>
                      <a:pt x="70" y="47"/>
                      <a:pt x="63" y="47"/>
                    </a:cubicBezTo>
                    <a:cubicBezTo>
                      <a:pt x="53" y="48"/>
                      <a:pt x="47" y="54"/>
                      <a:pt x="48" y="64"/>
                    </a:cubicBezTo>
                    <a:cubicBezTo>
                      <a:pt x="49" y="71"/>
                      <a:pt x="55" y="77"/>
                      <a:pt x="64" y="77"/>
                    </a:cubicBezTo>
                    <a:cubicBezTo>
                      <a:pt x="83" y="77"/>
                      <a:pt x="103" y="77"/>
                      <a:pt x="122" y="77"/>
                    </a:cubicBezTo>
                    <a:close/>
                    <a:moveTo>
                      <a:pt x="112" y="197"/>
                    </a:moveTo>
                    <a:cubicBezTo>
                      <a:pt x="128" y="197"/>
                      <a:pt x="145" y="197"/>
                      <a:pt x="161" y="197"/>
                    </a:cubicBezTo>
                    <a:cubicBezTo>
                      <a:pt x="171" y="197"/>
                      <a:pt x="177" y="188"/>
                      <a:pt x="175" y="178"/>
                    </a:cubicBezTo>
                    <a:cubicBezTo>
                      <a:pt x="173" y="171"/>
                      <a:pt x="168" y="167"/>
                      <a:pt x="158" y="167"/>
                    </a:cubicBezTo>
                    <a:cubicBezTo>
                      <a:pt x="139" y="167"/>
                      <a:pt x="120" y="167"/>
                      <a:pt x="101" y="167"/>
                    </a:cubicBezTo>
                    <a:cubicBezTo>
                      <a:pt x="88" y="167"/>
                      <a:pt x="75" y="167"/>
                      <a:pt x="62" y="168"/>
                    </a:cubicBezTo>
                    <a:cubicBezTo>
                      <a:pt x="53" y="168"/>
                      <a:pt x="47" y="174"/>
                      <a:pt x="48" y="183"/>
                    </a:cubicBezTo>
                    <a:cubicBezTo>
                      <a:pt x="48" y="191"/>
                      <a:pt x="54" y="197"/>
                      <a:pt x="63" y="197"/>
                    </a:cubicBezTo>
                    <a:cubicBezTo>
                      <a:pt x="79" y="197"/>
                      <a:pt x="95" y="197"/>
                      <a:pt x="112" y="197"/>
                    </a:cubicBezTo>
                    <a:close/>
                  </a:path>
                </a:pathLst>
              </a:custGeom>
              <a:solidFill>
                <a:schemeClr val="accent2"/>
              </a:solidFill>
              <a:ln>
                <a:noFill/>
              </a:ln>
            </p:spPr>
            <p:txBody>
              <a:bodyPr vert="horz" wrap="square" lIns="91416" tIns="45708" rIns="91416" bIns="45708" numCol="1" anchor="t" anchorCtr="0" compatLnSpc="1">
                <a:prstTxWarp prst="textNoShape">
                  <a:avLst/>
                </a:prstTxWarp>
              </a:bodyPr>
              <a:lstStyle/>
              <a:p>
                <a:endParaRPr lang="en-US" sz="1799" dirty="0"/>
              </a:p>
            </p:txBody>
          </p:sp>
        </p:grpSp>
        <p:grpSp>
          <p:nvGrpSpPr>
            <p:cNvPr id="104" name="Group 103">
              <a:extLst>
                <a:ext uri="{FF2B5EF4-FFF2-40B4-BE49-F238E27FC236}">
                  <a16:creationId xmlns:a16="http://schemas.microsoft.com/office/drawing/2014/main" id="{D7EE9187-E4C1-92B3-2632-048CA548EC5C}"/>
                </a:ext>
              </a:extLst>
            </p:cNvPr>
            <p:cNvGrpSpPr/>
            <p:nvPr/>
          </p:nvGrpSpPr>
          <p:grpSpPr>
            <a:xfrm>
              <a:off x="7932265" y="2589876"/>
              <a:ext cx="1051631" cy="451435"/>
              <a:chOff x="-4305301" y="2876550"/>
              <a:chExt cx="2592388" cy="1112838"/>
            </a:xfrm>
          </p:grpSpPr>
          <p:sp>
            <p:nvSpPr>
              <p:cNvPr id="105" name="Freeform 6">
                <a:extLst>
                  <a:ext uri="{FF2B5EF4-FFF2-40B4-BE49-F238E27FC236}">
                    <a16:creationId xmlns:a16="http://schemas.microsoft.com/office/drawing/2014/main" id="{7DB3B0AC-316C-1033-CE39-1FE73C5FFB6B}"/>
                  </a:ext>
                </a:extLst>
              </p:cNvPr>
              <p:cNvSpPr>
                <a:spLocks/>
              </p:cNvSpPr>
              <p:nvPr/>
            </p:nvSpPr>
            <p:spPr bwMode="auto">
              <a:xfrm>
                <a:off x="-3384551" y="2876550"/>
                <a:ext cx="1577975" cy="685800"/>
              </a:xfrm>
              <a:custGeom>
                <a:avLst/>
                <a:gdLst>
                  <a:gd name="T0" fmla="*/ 209 w 418"/>
                  <a:gd name="T1" fmla="*/ 182 h 182"/>
                  <a:gd name="T2" fmla="*/ 0 w 418"/>
                  <a:gd name="T3" fmla="*/ 0 h 182"/>
                  <a:gd name="T4" fmla="*/ 418 w 418"/>
                  <a:gd name="T5" fmla="*/ 0 h 182"/>
                  <a:gd name="T6" fmla="*/ 209 w 418"/>
                  <a:gd name="T7" fmla="*/ 182 h 182"/>
                </a:gdLst>
                <a:ahLst/>
                <a:cxnLst>
                  <a:cxn ang="0">
                    <a:pos x="T0" y="T1"/>
                  </a:cxn>
                  <a:cxn ang="0">
                    <a:pos x="T2" y="T3"/>
                  </a:cxn>
                  <a:cxn ang="0">
                    <a:pos x="T4" y="T5"/>
                  </a:cxn>
                  <a:cxn ang="0">
                    <a:pos x="T6" y="T7"/>
                  </a:cxn>
                </a:cxnLst>
                <a:rect l="0" t="0" r="r" b="b"/>
                <a:pathLst>
                  <a:path w="418" h="182">
                    <a:moveTo>
                      <a:pt x="209" y="182"/>
                    </a:moveTo>
                    <a:cubicBezTo>
                      <a:pt x="139" y="121"/>
                      <a:pt x="70" y="61"/>
                      <a:pt x="0" y="0"/>
                    </a:cubicBezTo>
                    <a:cubicBezTo>
                      <a:pt x="140" y="0"/>
                      <a:pt x="279" y="0"/>
                      <a:pt x="418" y="0"/>
                    </a:cubicBezTo>
                    <a:cubicBezTo>
                      <a:pt x="348" y="61"/>
                      <a:pt x="279" y="121"/>
                      <a:pt x="209" y="182"/>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140" name="Freeform 7">
                <a:extLst>
                  <a:ext uri="{FF2B5EF4-FFF2-40B4-BE49-F238E27FC236}">
                    <a16:creationId xmlns:a16="http://schemas.microsoft.com/office/drawing/2014/main" id="{F61C76E8-2A22-5F48-EF28-0B260EC809BD}"/>
                  </a:ext>
                </a:extLst>
              </p:cNvPr>
              <p:cNvSpPr>
                <a:spLocks/>
              </p:cNvSpPr>
              <p:nvPr/>
            </p:nvSpPr>
            <p:spPr bwMode="auto">
              <a:xfrm>
                <a:off x="-3392488" y="3502025"/>
                <a:ext cx="1592263" cy="487363"/>
              </a:xfrm>
              <a:custGeom>
                <a:avLst/>
                <a:gdLst>
                  <a:gd name="T0" fmla="*/ 422 w 422"/>
                  <a:gd name="T1" fmla="*/ 129 h 129"/>
                  <a:gd name="T2" fmla="*/ 0 w 422"/>
                  <a:gd name="T3" fmla="*/ 129 h 129"/>
                  <a:gd name="T4" fmla="*/ 145 w 422"/>
                  <a:gd name="T5" fmla="*/ 0 h 129"/>
                  <a:gd name="T6" fmla="*/ 175 w 422"/>
                  <a:gd name="T7" fmla="*/ 26 h 129"/>
                  <a:gd name="T8" fmla="*/ 199 w 422"/>
                  <a:gd name="T9" fmla="*/ 46 h 129"/>
                  <a:gd name="T10" fmla="*/ 223 w 422"/>
                  <a:gd name="T11" fmla="*/ 46 h 129"/>
                  <a:gd name="T12" fmla="*/ 270 w 422"/>
                  <a:gd name="T13" fmla="*/ 6 h 129"/>
                  <a:gd name="T14" fmla="*/ 277 w 422"/>
                  <a:gd name="T15" fmla="*/ 0 h 129"/>
                  <a:gd name="T16" fmla="*/ 422 w 422"/>
                  <a:gd name="T1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129">
                    <a:moveTo>
                      <a:pt x="422" y="129"/>
                    </a:moveTo>
                    <a:cubicBezTo>
                      <a:pt x="281" y="129"/>
                      <a:pt x="141" y="129"/>
                      <a:pt x="0" y="129"/>
                    </a:cubicBezTo>
                    <a:cubicBezTo>
                      <a:pt x="49" y="86"/>
                      <a:pt x="97" y="43"/>
                      <a:pt x="145" y="0"/>
                    </a:cubicBezTo>
                    <a:cubicBezTo>
                      <a:pt x="155" y="8"/>
                      <a:pt x="165" y="17"/>
                      <a:pt x="175" y="26"/>
                    </a:cubicBezTo>
                    <a:cubicBezTo>
                      <a:pt x="183" y="32"/>
                      <a:pt x="191" y="39"/>
                      <a:pt x="199" y="46"/>
                    </a:cubicBezTo>
                    <a:cubicBezTo>
                      <a:pt x="207" y="54"/>
                      <a:pt x="215" y="54"/>
                      <a:pt x="223" y="46"/>
                    </a:cubicBezTo>
                    <a:cubicBezTo>
                      <a:pt x="239" y="33"/>
                      <a:pt x="254" y="19"/>
                      <a:pt x="270" y="6"/>
                    </a:cubicBezTo>
                    <a:cubicBezTo>
                      <a:pt x="272" y="4"/>
                      <a:pt x="274" y="2"/>
                      <a:pt x="277" y="0"/>
                    </a:cubicBezTo>
                    <a:cubicBezTo>
                      <a:pt x="325" y="43"/>
                      <a:pt x="373" y="86"/>
                      <a:pt x="422" y="129"/>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141" name="Freeform 8">
                <a:extLst>
                  <a:ext uri="{FF2B5EF4-FFF2-40B4-BE49-F238E27FC236}">
                    <a16:creationId xmlns:a16="http://schemas.microsoft.com/office/drawing/2014/main" id="{3BA114AF-DF30-EEA2-7568-F28D13777274}"/>
                  </a:ext>
                </a:extLst>
              </p:cNvPr>
              <p:cNvSpPr>
                <a:spLocks/>
              </p:cNvSpPr>
              <p:nvPr/>
            </p:nvSpPr>
            <p:spPr bwMode="auto">
              <a:xfrm>
                <a:off x="-3478213" y="2951163"/>
                <a:ext cx="542925" cy="958850"/>
              </a:xfrm>
              <a:custGeom>
                <a:avLst/>
                <a:gdLst>
                  <a:gd name="T0" fmla="*/ 0 w 144"/>
                  <a:gd name="T1" fmla="*/ 254 h 254"/>
                  <a:gd name="T2" fmla="*/ 0 w 144"/>
                  <a:gd name="T3" fmla="*/ 0 h 254"/>
                  <a:gd name="T4" fmla="*/ 144 w 144"/>
                  <a:gd name="T5" fmla="*/ 125 h 254"/>
                  <a:gd name="T6" fmla="*/ 0 w 144"/>
                  <a:gd name="T7" fmla="*/ 254 h 254"/>
                </a:gdLst>
                <a:ahLst/>
                <a:cxnLst>
                  <a:cxn ang="0">
                    <a:pos x="T0" y="T1"/>
                  </a:cxn>
                  <a:cxn ang="0">
                    <a:pos x="T2" y="T3"/>
                  </a:cxn>
                  <a:cxn ang="0">
                    <a:pos x="T4" y="T5"/>
                  </a:cxn>
                  <a:cxn ang="0">
                    <a:pos x="T6" y="T7"/>
                  </a:cxn>
                </a:cxnLst>
                <a:rect l="0" t="0" r="r" b="b"/>
                <a:pathLst>
                  <a:path w="144" h="254">
                    <a:moveTo>
                      <a:pt x="0" y="254"/>
                    </a:moveTo>
                    <a:cubicBezTo>
                      <a:pt x="0" y="169"/>
                      <a:pt x="0" y="85"/>
                      <a:pt x="0" y="0"/>
                    </a:cubicBezTo>
                    <a:cubicBezTo>
                      <a:pt x="49" y="42"/>
                      <a:pt x="96" y="83"/>
                      <a:pt x="144" y="125"/>
                    </a:cubicBezTo>
                    <a:cubicBezTo>
                      <a:pt x="96" y="168"/>
                      <a:pt x="49" y="211"/>
                      <a:pt x="0" y="254"/>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142" name="Freeform 9">
                <a:extLst>
                  <a:ext uri="{FF2B5EF4-FFF2-40B4-BE49-F238E27FC236}">
                    <a16:creationId xmlns:a16="http://schemas.microsoft.com/office/drawing/2014/main" id="{4FFB3C70-6357-2318-3C7E-C7B3888AEDA0}"/>
                  </a:ext>
                </a:extLst>
              </p:cNvPr>
              <p:cNvSpPr>
                <a:spLocks/>
              </p:cNvSpPr>
              <p:nvPr/>
            </p:nvSpPr>
            <p:spPr bwMode="auto">
              <a:xfrm>
                <a:off x="-2255838" y="2951163"/>
                <a:ext cx="542925" cy="958850"/>
              </a:xfrm>
              <a:custGeom>
                <a:avLst/>
                <a:gdLst>
                  <a:gd name="T0" fmla="*/ 144 w 144"/>
                  <a:gd name="T1" fmla="*/ 0 h 254"/>
                  <a:gd name="T2" fmla="*/ 144 w 144"/>
                  <a:gd name="T3" fmla="*/ 254 h 254"/>
                  <a:gd name="T4" fmla="*/ 0 w 144"/>
                  <a:gd name="T5" fmla="*/ 125 h 254"/>
                  <a:gd name="T6" fmla="*/ 144 w 144"/>
                  <a:gd name="T7" fmla="*/ 0 h 254"/>
                </a:gdLst>
                <a:ahLst/>
                <a:cxnLst>
                  <a:cxn ang="0">
                    <a:pos x="T0" y="T1"/>
                  </a:cxn>
                  <a:cxn ang="0">
                    <a:pos x="T2" y="T3"/>
                  </a:cxn>
                  <a:cxn ang="0">
                    <a:pos x="T4" y="T5"/>
                  </a:cxn>
                  <a:cxn ang="0">
                    <a:pos x="T6" y="T7"/>
                  </a:cxn>
                </a:cxnLst>
                <a:rect l="0" t="0" r="r" b="b"/>
                <a:pathLst>
                  <a:path w="144" h="254">
                    <a:moveTo>
                      <a:pt x="144" y="0"/>
                    </a:moveTo>
                    <a:cubicBezTo>
                      <a:pt x="144" y="85"/>
                      <a:pt x="144" y="169"/>
                      <a:pt x="144" y="254"/>
                    </a:cubicBezTo>
                    <a:cubicBezTo>
                      <a:pt x="95" y="211"/>
                      <a:pt x="48" y="168"/>
                      <a:pt x="0" y="125"/>
                    </a:cubicBezTo>
                    <a:cubicBezTo>
                      <a:pt x="48" y="83"/>
                      <a:pt x="95" y="42"/>
                      <a:pt x="144" y="0"/>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143" name="Freeform 10">
                <a:extLst>
                  <a:ext uri="{FF2B5EF4-FFF2-40B4-BE49-F238E27FC236}">
                    <a16:creationId xmlns:a16="http://schemas.microsoft.com/office/drawing/2014/main" id="{10606327-685B-D93A-5D85-632E91C443D9}"/>
                  </a:ext>
                </a:extLst>
              </p:cNvPr>
              <p:cNvSpPr>
                <a:spLocks/>
              </p:cNvSpPr>
              <p:nvPr/>
            </p:nvSpPr>
            <p:spPr bwMode="auto">
              <a:xfrm>
                <a:off x="-4305301" y="3019425"/>
                <a:ext cx="717550" cy="120650"/>
              </a:xfrm>
              <a:custGeom>
                <a:avLst/>
                <a:gdLst>
                  <a:gd name="T0" fmla="*/ 94 w 190"/>
                  <a:gd name="T1" fmla="*/ 32 h 32"/>
                  <a:gd name="T2" fmla="*/ 18 w 190"/>
                  <a:gd name="T3" fmla="*/ 32 h 32"/>
                  <a:gd name="T4" fmla="*/ 1 w 190"/>
                  <a:gd name="T5" fmla="*/ 17 h 32"/>
                  <a:gd name="T6" fmla="*/ 15 w 190"/>
                  <a:gd name="T7" fmla="*/ 0 h 32"/>
                  <a:gd name="T8" fmla="*/ 18 w 190"/>
                  <a:gd name="T9" fmla="*/ 0 h 32"/>
                  <a:gd name="T10" fmla="*/ 170 w 190"/>
                  <a:gd name="T11" fmla="*/ 0 h 32"/>
                  <a:gd name="T12" fmla="*/ 187 w 190"/>
                  <a:gd name="T13" fmla="*/ 12 h 32"/>
                  <a:gd name="T14" fmla="*/ 173 w 190"/>
                  <a:gd name="T15" fmla="*/ 31 h 32"/>
                  <a:gd name="T16" fmla="*/ 146 w 190"/>
                  <a:gd name="T17" fmla="*/ 32 h 32"/>
                  <a:gd name="T18" fmla="*/ 94 w 19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32">
                    <a:moveTo>
                      <a:pt x="94" y="32"/>
                    </a:moveTo>
                    <a:cubicBezTo>
                      <a:pt x="69" y="32"/>
                      <a:pt x="43" y="32"/>
                      <a:pt x="18" y="32"/>
                    </a:cubicBezTo>
                    <a:cubicBezTo>
                      <a:pt x="8" y="32"/>
                      <a:pt x="1" y="26"/>
                      <a:pt x="1" y="17"/>
                    </a:cubicBezTo>
                    <a:cubicBezTo>
                      <a:pt x="0" y="8"/>
                      <a:pt x="6" y="2"/>
                      <a:pt x="15" y="0"/>
                    </a:cubicBezTo>
                    <a:cubicBezTo>
                      <a:pt x="16" y="0"/>
                      <a:pt x="17" y="0"/>
                      <a:pt x="18" y="0"/>
                    </a:cubicBezTo>
                    <a:cubicBezTo>
                      <a:pt x="69" y="0"/>
                      <a:pt x="119" y="0"/>
                      <a:pt x="170" y="0"/>
                    </a:cubicBezTo>
                    <a:cubicBezTo>
                      <a:pt x="179" y="0"/>
                      <a:pt x="185" y="4"/>
                      <a:pt x="187" y="12"/>
                    </a:cubicBezTo>
                    <a:cubicBezTo>
                      <a:pt x="190" y="21"/>
                      <a:pt x="183" y="31"/>
                      <a:pt x="173" y="31"/>
                    </a:cubicBezTo>
                    <a:cubicBezTo>
                      <a:pt x="164" y="32"/>
                      <a:pt x="155" y="32"/>
                      <a:pt x="146" y="32"/>
                    </a:cubicBezTo>
                    <a:cubicBezTo>
                      <a:pt x="129" y="32"/>
                      <a:pt x="112" y="32"/>
                      <a:pt x="94" y="32"/>
                    </a:cubicBezTo>
                    <a:close/>
                  </a:path>
                </a:pathLst>
              </a:custGeom>
              <a:solidFill>
                <a:schemeClr val="accent2"/>
              </a:solidFill>
              <a:ln w="25400">
                <a:no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144" name="Freeform 11">
                <a:extLst>
                  <a:ext uri="{FF2B5EF4-FFF2-40B4-BE49-F238E27FC236}">
                    <a16:creationId xmlns:a16="http://schemas.microsoft.com/office/drawing/2014/main" id="{352A9EE6-FD0A-34C3-FBDF-BCDAA2DE74E1}"/>
                  </a:ext>
                </a:extLst>
              </p:cNvPr>
              <p:cNvSpPr>
                <a:spLocks/>
              </p:cNvSpPr>
              <p:nvPr/>
            </p:nvSpPr>
            <p:spPr bwMode="auto">
              <a:xfrm>
                <a:off x="-4195763" y="3373438"/>
                <a:ext cx="603250" cy="117475"/>
              </a:xfrm>
              <a:custGeom>
                <a:avLst/>
                <a:gdLst>
                  <a:gd name="T0" fmla="*/ 81 w 160"/>
                  <a:gd name="T1" fmla="*/ 0 h 31"/>
                  <a:gd name="T2" fmla="*/ 142 w 160"/>
                  <a:gd name="T3" fmla="*/ 0 h 31"/>
                  <a:gd name="T4" fmla="*/ 159 w 160"/>
                  <a:gd name="T5" fmla="*/ 18 h 31"/>
                  <a:gd name="T6" fmla="*/ 145 w 160"/>
                  <a:gd name="T7" fmla="*/ 31 h 31"/>
                  <a:gd name="T8" fmla="*/ 140 w 160"/>
                  <a:gd name="T9" fmla="*/ 31 h 31"/>
                  <a:gd name="T10" fmla="*/ 21 w 160"/>
                  <a:gd name="T11" fmla="*/ 31 h 31"/>
                  <a:gd name="T12" fmla="*/ 4 w 160"/>
                  <a:gd name="T13" fmla="*/ 21 h 31"/>
                  <a:gd name="T14" fmla="*/ 20 w 160"/>
                  <a:gd name="T15" fmla="*/ 0 h 31"/>
                  <a:gd name="T16" fmla="*/ 77 w 160"/>
                  <a:gd name="T17" fmla="*/ 0 h 31"/>
                  <a:gd name="T18" fmla="*/ 81 w 160"/>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31">
                    <a:moveTo>
                      <a:pt x="81" y="0"/>
                    </a:moveTo>
                    <a:cubicBezTo>
                      <a:pt x="101" y="0"/>
                      <a:pt x="122" y="0"/>
                      <a:pt x="142" y="0"/>
                    </a:cubicBezTo>
                    <a:cubicBezTo>
                      <a:pt x="153" y="0"/>
                      <a:pt x="160" y="8"/>
                      <a:pt x="159" y="18"/>
                    </a:cubicBezTo>
                    <a:cubicBezTo>
                      <a:pt x="158" y="25"/>
                      <a:pt x="152" y="30"/>
                      <a:pt x="145" y="31"/>
                    </a:cubicBezTo>
                    <a:cubicBezTo>
                      <a:pt x="143" y="31"/>
                      <a:pt x="142" y="31"/>
                      <a:pt x="140" y="31"/>
                    </a:cubicBezTo>
                    <a:cubicBezTo>
                      <a:pt x="101" y="31"/>
                      <a:pt x="61" y="31"/>
                      <a:pt x="21" y="31"/>
                    </a:cubicBezTo>
                    <a:cubicBezTo>
                      <a:pt x="12" y="31"/>
                      <a:pt x="6" y="28"/>
                      <a:pt x="4" y="21"/>
                    </a:cubicBezTo>
                    <a:cubicBezTo>
                      <a:pt x="0" y="10"/>
                      <a:pt x="7" y="0"/>
                      <a:pt x="20" y="0"/>
                    </a:cubicBezTo>
                    <a:cubicBezTo>
                      <a:pt x="39" y="0"/>
                      <a:pt x="58" y="0"/>
                      <a:pt x="77" y="0"/>
                    </a:cubicBezTo>
                    <a:cubicBezTo>
                      <a:pt x="79" y="0"/>
                      <a:pt x="80" y="0"/>
                      <a:pt x="81" y="0"/>
                    </a:cubicBezTo>
                    <a:close/>
                  </a:path>
                </a:pathLst>
              </a:custGeom>
              <a:solidFill>
                <a:schemeClr val="accent2"/>
              </a:solidFill>
              <a:ln w="25400">
                <a:no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145" name="Freeform 12">
                <a:extLst>
                  <a:ext uri="{FF2B5EF4-FFF2-40B4-BE49-F238E27FC236}">
                    <a16:creationId xmlns:a16="http://schemas.microsoft.com/office/drawing/2014/main" id="{CD5A0735-678D-350D-3FA0-F25B1D2A51E7}"/>
                  </a:ext>
                </a:extLst>
              </p:cNvPr>
              <p:cNvSpPr>
                <a:spLocks/>
              </p:cNvSpPr>
              <p:nvPr/>
            </p:nvSpPr>
            <p:spPr bwMode="auto">
              <a:xfrm>
                <a:off x="-4067176" y="3729038"/>
                <a:ext cx="474663" cy="117475"/>
              </a:xfrm>
              <a:custGeom>
                <a:avLst/>
                <a:gdLst>
                  <a:gd name="T0" fmla="*/ 62 w 126"/>
                  <a:gd name="T1" fmla="*/ 0 h 31"/>
                  <a:gd name="T2" fmla="*/ 109 w 126"/>
                  <a:gd name="T3" fmla="*/ 0 h 31"/>
                  <a:gd name="T4" fmla="*/ 124 w 126"/>
                  <a:gd name="T5" fmla="*/ 10 h 31"/>
                  <a:gd name="T6" fmla="*/ 120 w 126"/>
                  <a:gd name="T7" fmla="*/ 25 h 31"/>
                  <a:gd name="T8" fmla="*/ 108 w 126"/>
                  <a:gd name="T9" fmla="*/ 31 h 31"/>
                  <a:gd name="T10" fmla="*/ 17 w 126"/>
                  <a:gd name="T11" fmla="*/ 31 h 31"/>
                  <a:gd name="T12" fmla="*/ 0 w 126"/>
                  <a:gd name="T13" fmla="*/ 15 h 31"/>
                  <a:gd name="T14" fmla="*/ 17 w 126"/>
                  <a:gd name="T15" fmla="*/ 0 h 31"/>
                  <a:gd name="T16" fmla="*/ 62 w 126"/>
                  <a:gd name="T17" fmla="*/ 0 h 31"/>
                  <a:gd name="T18" fmla="*/ 62 w 126"/>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31">
                    <a:moveTo>
                      <a:pt x="62" y="0"/>
                    </a:moveTo>
                    <a:cubicBezTo>
                      <a:pt x="78" y="0"/>
                      <a:pt x="93" y="0"/>
                      <a:pt x="109" y="0"/>
                    </a:cubicBezTo>
                    <a:cubicBezTo>
                      <a:pt x="116" y="0"/>
                      <a:pt x="121" y="3"/>
                      <a:pt x="124" y="10"/>
                    </a:cubicBezTo>
                    <a:cubicBezTo>
                      <a:pt x="126" y="15"/>
                      <a:pt x="125" y="21"/>
                      <a:pt x="120" y="25"/>
                    </a:cubicBezTo>
                    <a:cubicBezTo>
                      <a:pt x="117" y="28"/>
                      <a:pt x="112" y="31"/>
                      <a:pt x="108" y="31"/>
                    </a:cubicBezTo>
                    <a:cubicBezTo>
                      <a:pt x="78" y="31"/>
                      <a:pt x="47" y="31"/>
                      <a:pt x="17" y="31"/>
                    </a:cubicBezTo>
                    <a:cubicBezTo>
                      <a:pt x="7" y="31"/>
                      <a:pt x="0" y="24"/>
                      <a:pt x="0" y="15"/>
                    </a:cubicBezTo>
                    <a:cubicBezTo>
                      <a:pt x="0" y="6"/>
                      <a:pt x="7" y="0"/>
                      <a:pt x="17" y="0"/>
                    </a:cubicBezTo>
                    <a:cubicBezTo>
                      <a:pt x="32" y="0"/>
                      <a:pt x="47" y="0"/>
                      <a:pt x="62" y="0"/>
                    </a:cubicBezTo>
                    <a:cubicBezTo>
                      <a:pt x="62" y="0"/>
                      <a:pt x="62" y="0"/>
                      <a:pt x="62" y="0"/>
                    </a:cubicBezTo>
                    <a:close/>
                  </a:path>
                </a:pathLst>
              </a:custGeom>
              <a:solidFill>
                <a:schemeClr val="accent2"/>
              </a:solidFill>
              <a:ln w="25400">
                <a:no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grpSp>
      </p:grpSp>
    </p:spTree>
    <p:extLst>
      <p:ext uri="{BB962C8B-B14F-4D97-AF65-F5344CB8AC3E}">
        <p14:creationId xmlns:p14="http://schemas.microsoft.com/office/powerpoint/2010/main" val="41950176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 TD Based on the Modified Delphi Panel </a:t>
            </a:r>
            <a:br>
              <a:rPr lang="en-US" dirty="0"/>
            </a:br>
            <a:r>
              <a:rPr lang="en-US" dirty="0"/>
              <a:t>Consensus Recommendations</a:t>
            </a:r>
          </a:p>
        </p:txBody>
      </p:sp>
      <p:sp>
        <p:nvSpPr>
          <p:cNvPr id="3" name="Slide Number Placeholder 2"/>
          <p:cNvSpPr>
            <a:spLocks noGrp="1"/>
          </p:cNvSpPr>
          <p:nvPr>
            <p:ph type="sldNum" sz="quarter" idx="4"/>
          </p:nvPr>
        </p:nvSpPr>
        <p:spPr/>
        <p:txBody>
          <a:bodyPr/>
          <a:lstStyle/>
          <a:p>
            <a:fld id="{F3C1FD0B-2342-48FB-A867-BE1FD0EAA53B}" type="slidenum">
              <a:rPr lang="en-US"/>
              <a:pPr/>
              <a:t>73</a:t>
            </a:fld>
            <a:endParaRPr lang="en-US" dirty="0"/>
          </a:p>
        </p:txBody>
      </p:sp>
      <p:sp>
        <p:nvSpPr>
          <p:cNvPr id="60" name="Text Placeholder 8"/>
          <p:cNvSpPr>
            <a:spLocks noGrp="1"/>
          </p:cNvSpPr>
          <p:nvPr>
            <p:ph type="body" sz="quarter" idx="10"/>
          </p:nvPr>
        </p:nvSpPr>
        <p:spPr/>
        <p:txBody>
          <a:bodyPr/>
          <a:lstStyle/>
          <a:p>
            <a:r>
              <a:rPr lang="en-US" dirty="0"/>
              <a:t>Screening and Treatment Guidelines</a:t>
            </a:r>
          </a:p>
        </p:txBody>
      </p:sp>
      <p:sp>
        <p:nvSpPr>
          <p:cNvPr id="62" name="TextBox 61">
            <a:extLst>
              <a:ext uri="{FF2B5EF4-FFF2-40B4-BE49-F238E27FC236}">
                <a16:creationId xmlns:a16="http://schemas.microsoft.com/office/drawing/2014/main" id="{65A2AC6B-8772-7A5A-EA23-9BB2163F2BF8}"/>
              </a:ext>
            </a:extLst>
          </p:cNvPr>
          <p:cNvSpPr txBox="1"/>
          <p:nvPr/>
        </p:nvSpPr>
        <p:spPr>
          <a:xfrm>
            <a:off x="977900" y="5997987"/>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spcAft>
                <a:spcPts val="300"/>
              </a:spcAft>
              <a:defRPr/>
            </a:pPr>
            <a:r>
              <a:rPr lang="en-US" sz="1050" b="1" baseline="30000" dirty="0">
                <a:latin typeface="+mn-lt"/>
              </a:rPr>
              <a:t>a</a:t>
            </a:r>
            <a:r>
              <a:rPr lang="en-US" sz="1050" b="1" dirty="0">
                <a:latin typeface="+mn-lt"/>
              </a:rPr>
              <a:t>Unanimous consensus (100%). All results are from Round 2, except those noted as Round 1 (R1). Consensus was defined as ≥75% respondents with score ≥4 (“agree completely” or “agree very much”).</a:t>
            </a:r>
          </a:p>
          <a:p>
            <a:pPr marL="0">
              <a:defRPr/>
            </a:pPr>
            <a:r>
              <a:rPr lang="en-US" dirty="0">
                <a:latin typeface="+mn-lt"/>
              </a:rPr>
              <a:t>Caroff SN, et al. </a:t>
            </a:r>
            <a:r>
              <a:rPr lang="en-US" i="1" dirty="0">
                <a:latin typeface="+mn-lt"/>
              </a:rPr>
              <a:t>J Clin Psychiatry</a:t>
            </a:r>
            <a:r>
              <a:rPr lang="en-US" dirty="0">
                <a:latin typeface="+mn-lt"/>
              </a:rPr>
              <a:t>. 2020;81(2):19cs12983</a:t>
            </a:r>
            <a:r>
              <a:rPr lang="en-US" dirty="0"/>
              <a:t>.</a:t>
            </a:r>
          </a:p>
        </p:txBody>
      </p:sp>
      <p:grpSp>
        <p:nvGrpSpPr>
          <p:cNvPr id="63" name="Group 62">
            <a:extLst>
              <a:ext uri="{FF2B5EF4-FFF2-40B4-BE49-F238E27FC236}">
                <a16:creationId xmlns:a16="http://schemas.microsoft.com/office/drawing/2014/main" id="{E1BF98DC-E4CD-498A-7BA8-2F3D5682CBE2}"/>
              </a:ext>
            </a:extLst>
          </p:cNvPr>
          <p:cNvGrpSpPr/>
          <p:nvPr/>
        </p:nvGrpSpPr>
        <p:grpSpPr>
          <a:xfrm>
            <a:off x="832633" y="2125948"/>
            <a:ext cx="10865088" cy="3305901"/>
            <a:chOff x="669027" y="2125948"/>
            <a:chExt cx="10865088" cy="3305901"/>
          </a:xfrm>
        </p:grpSpPr>
        <p:grpSp>
          <p:nvGrpSpPr>
            <p:cNvPr id="64" name="Group 63">
              <a:extLst>
                <a:ext uri="{FF2B5EF4-FFF2-40B4-BE49-F238E27FC236}">
                  <a16:creationId xmlns:a16="http://schemas.microsoft.com/office/drawing/2014/main" id="{3AF1B9D7-B9FC-3EEE-A955-DD945BD1ABE2}"/>
                </a:ext>
              </a:extLst>
            </p:cNvPr>
            <p:cNvGrpSpPr/>
            <p:nvPr/>
          </p:nvGrpSpPr>
          <p:grpSpPr>
            <a:xfrm>
              <a:off x="9744576" y="2658060"/>
              <a:ext cx="1188663" cy="717431"/>
              <a:chOff x="-2531068" y="2469389"/>
              <a:chExt cx="1945007" cy="1173931"/>
            </a:xfrm>
          </p:grpSpPr>
          <p:sp>
            <p:nvSpPr>
              <p:cNvPr id="206" name="Oval Callout 54">
                <a:extLst>
                  <a:ext uri="{FF2B5EF4-FFF2-40B4-BE49-F238E27FC236}">
                    <a16:creationId xmlns:a16="http://schemas.microsoft.com/office/drawing/2014/main" id="{947746EE-5960-6B08-7D00-145C2C0BE850}"/>
                  </a:ext>
                </a:extLst>
              </p:cNvPr>
              <p:cNvSpPr/>
              <p:nvPr/>
            </p:nvSpPr>
            <p:spPr>
              <a:xfrm>
                <a:off x="-1854968" y="2469389"/>
                <a:ext cx="1268907" cy="850166"/>
              </a:xfrm>
              <a:prstGeom prst="wedgeEllipseCallout">
                <a:avLst>
                  <a:gd name="adj1" fmla="val 37792"/>
                  <a:gd name="adj2" fmla="val 54167"/>
                </a:avLst>
              </a:prstGeom>
              <a:solidFill>
                <a:schemeClr val="accent2"/>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207" name="Oval Callout 55">
                <a:extLst>
                  <a:ext uri="{FF2B5EF4-FFF2-40B4-BE49-F238E27FC236}">
                    <a16:creationId xmlns:a16="http://schemas.microsoft.com/office/drawing/2014/main" id="{E364998D-130D-94BF-87EB-AC6BDD15B3D3}"/>
                  </a:ext>
                </a:extLst>
              </p:cNvPr>
              <p:cNvSpPr/>
              <p:nvPr/>
            </p:nvSpPr>
            <p:spPr>
              <a:xfrm flipH="1">
                <a:off x="-2531068" y="2793154"/>
                <a:ext cx="1270809" cy="850166"/>
              </a:xfrm>
              <a:prstGeom prst="wedgeEllipseCallout">
                <a:avLst>
                  <a:gd name="adj1" fmla="val 37792"/>
                  <a:gd name="adj2" fmla="val 54167"/>
                </a:avLst>
              </a:pr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grpSp>
        <p:sp>
          <p:nvSpPr>
            <p:cNvPr id="65" name="Freeform 6">
              <a:extLst>
                <a:ext uri="{FF2B5EF4-FFF2-40B4-BE49-F238E27FC236}">
                  <a16:creationId xmlns:a16="http://schemas.microsoft.com/office/drawing/2014/main" id="{59486D3E-DCDD-BE07-1731-CDE2CA9999C2}"/>
                </a:ext>
              </a:extLst>
            </p:cNvPr>
            <p:cNvSpPr>
              <a:spLocks noEditPoints="1"/>
            </p:cNvSpPr>
            <p:nvPr/>
          </p:nvSpPr>
          <p:spPr bwMode="auto">
            <a:xfrm>
              <a:off x="1315616" y="2412318"/>
              <a:ext cx="1128720" cy="1126280"/>
            </a:xfrm>
            <a:custGeom>
              <a:avLst/>
              <a:gdLst>
                <a:gd name="T0" fmla="*/ 901 w 1169"/>
                <a:gd name="T1" fmla="*/ 776 h 1166"/>
                <a:gd name="T2" fmla="*/ 660 w 1169"/>
                <a:gd name="T3" fmla="*/ 802 h 1166"/>
                <a:gd name="T4" fmla="*/ 389 w 1169"/>
                <a:gd name="T5" fmla="*/ 688 h 1166"/>
                <a:gd name="T6" fmla="*/ 381 w 1169"/>
                <a:gd name="T7" fmla="*/ 524 h 1166"/>
                <a:gd name="T8" fmla="*/ 420 w 1169"/>
                <a:gd name="T9" fmla="*/ 574 h 1166"/>
                <a:gd name="T10" fmla="*/ 536 w 1169"/>
                <a:gd name="T11" fmla="*/ 447 h 1166"/>
                <a:gd name="T12" fmla="*/ 367 w 1169"/>
                <a:gd name="T13" fmla="*/ 463 h 1166"/>
                <a:gd name="T14" fmla="*/ 59 w 1169"/>
                <a:gd name="T15" fmla="*/ 420 h 1166"/>
                <a:gd name="T16" fmla="*/ 23 w 1169"/>
                <a:gd name="T17" fmla="*/ 315 h 1166"/>
                <a:gd name="T18" fmla="*/ 82 w 1169"/>
                <a:gd name="T19" fmla="*/ 346 h 1166"/>
                <a:gd name="T20" fmla="*/ 321 w 1169"/>
                <a:gd name="T21" fmla="*/ 74 h 1166"/>
                <a:gd name="T22" fmla="*/ 309 w 1169"/>
                <a:gd name="T23" fmla="*/ 22 h 1166"/>
                <a:gd name="T24" fmla="*/ 414 w 1169"/>
                <a:gd name="T25" fmla="*/ 54 h 1166"/>
                <a:gd name="T26" fmla="*/ 472 w 1169"/>
                <a:gd name="T27" fmla="*/ 293 h 1166"/>
                <a:gd name="T28" fmla="*/ 412 w 1169"/>
                <a:gd name="T29" fmla="*/ 293 h 1166"/>
                <a:gd name="T30" fmla="*/ 415 w 1169"/>
                <a:gd name="T31" fmla="*/ 217 h 1166"/>
                <a:gd name="T32" fmla="*/ 246 w 1169"/>
                <a:gd name="T33" fmla="*/ 404 h 1166"/>
                <a:gd name="T34" fmla="*/ 476 w 1169"/>
                <a:gd name="T35" fmla="*/ 383 h 1166"/>
                <a:gd name="T36" fmla="*/ 701 w 1169"/>
                <a:gd name="T37" fmla="*/ 408 h 1166"/>
                <a:gd name="T38" fmla="*/ 813 w 1169"/>
                <a:gd name="T39" fmla="*/ 597 h 1166"/>
                <a:gd name="T40" fmla="*/ 788 w 1169"/>
                <a:gd name="T41" fmla="*/ 658 h 1166"/>
                <a:gd name="T42" fmla="*/ 752 w 1169"/>
                <a:gd name="T43" fmla="*/ 617 h 1166"/>
                <a:gd name="T44" fmla="*/ 642 w 1169"/>
                <a:gd name="T45" fmla="*/ 735 h 1166"/>
                <a:gd name="T46" fmla="*/ 857 w 1169"/>
                <a:gd name="T47" fmla="*/ 713 h 1166"/>
                <a:gd name="T48" fmla="*/ 1112 w 1169"/>
                <a:gd name="T49" fmla="*/ 762 h 1166"/>
                <a:gd name="T50" fmla="*/ 1149 w 1169"/>
                <a:gd name="T51" fmla="*/ 865 h 1166"/>
                <a:gd name="T52" fmla="*/ 1085 w 1169"/>
                <a:gd name="T53" fmla="*/ 828 h 1166"/>
                <a:gd name="T54" fmla="*/ 868 w 1169"/>
                <a:gd name="T55" fmla="*/ 1120 h 1166"/>
                <a:gd name="T56" fmla="*/ 830 w 1169"/>
                <a:gd name="T57" fmla="*/ 1163 h 1166"/>
                <a:gd name="T58" fmla="*/ 709 w 1169"/>
                <a:gd name="T59" fmla="*/ 1028 h 1166"/>
                <a:gd name="T60" fmla="*/ 702 w 1169"/>
                <a:gd name="T61" fmla="*/ 882 h 1166"/>
                <a:gd name="T62" fmla="*/ 766 w 1169"/>
                <a:gd name="T63" fmla="*/ 888 h 1166"/>
                <a:gd name="T64" fmla="*/ 763 w 1169"/>
                <a:gd name="T65" fmla="*/ 934 h 1166"/>
                <a:gd name="T66" fmla="*/ 1029 w 1169"/>
                <a:gd name="T67" fmla="*/ 790 h 1166"/>
                <a:gd name="T68" fmla="*/ 983 w 1169"/>
                <a:gd name="T69" fmla="*/ 785 h 1166"/>
                <a:gd name="T70" fmla="*/ 780 w 1169"/>
                <a:gd name="T71" fmla="*/ 1015 h 1166"/>
                <a:gd name="T72" fmla="*/ 796 w 1169"/>
                <a:gd name="T73" fmla="*/ 1059 h 1166"/>
                <a:gd name="T74" fmla="*/ 155 w 1169"/>
                <a:gd name="T75" fmla="*/ 396 h 1166"/>
                <a:gd name="T76" fmla="*/ 384 w 1169"/>
                <a:gd name="T77" fmla="*/ 147 h 1166"/>
                <a:gd name="T78" fmla="*/ 377 w 1169"/>
                <a:gd name="T79" fmla="*/ 110 h 1166"/>
                <a:gd name="T80" fmla="*/ 522 w 1169"/>
                <a:gd name="T81" fmla="*/ 718 h 1166"/>
                <a:gd name="T82" fmla="*/ 562 w 1169"/>
                <a:gd name="T83" fmla="*/ 723 h 1166"/>
                <a:gd name="T84" fmla="*/ 723 w 1169"/>
                <a:gd name="T85" fmla="*/ 545 h 1166"/>
                <a:gd name="T86" fmla="*/ 707 w 1169"/>
                <a:gd name="T87" fmla="*/ 506 h 1166"/>
                <a:gd name="T88" fmla="*/ 651 w 1169"/>
                <a:gd name="T89" fmla="*/ 464 h 1166"/>
                <a:gd name="T90" fmla="*/ 611 w 1169"/>
                <a:gd name="T91" fmla="*/ 459 h 1166"/>
                <a:gd name="T92" fmla="*/ 446 w 1169"/>
                <a:gd name="T93" fmla="*/ 648 h 1166"/>
                <a:gd name="T94" fmla="*/ 651 w 1169"/>
                <a:gd name="T95" fmla="*/ 464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69" h="1166">
                  <a:moveTo>
                    <a:pt x="763" y="934"/>
                  </a:moveTo>
                  <a:cubicBezTo>
                    <a:pt x="808" y="882"/>
                    <a:pt x="854" y="830"/>
                    <a:pt x="901" y="776"/>
                  </a:cubicBezTo>
                  <a:cubicBezTo>
                    <a:pt x="880" y="778"/>
                    <a:pt x="862" y="779"/>
                    <a:pt x="843" y="781"/>
                  </a:cubicBezTo>
                  <a:cubicBezTo>
                    <a:pt x="782" y="788"/>
                    <a:pt x="721" y="796"/>
                    <a:pt x="660" y="802"/>
                  </a:cubicBezTo>
                  <a:cubicBezTo>
                    <a:pt x="616" y="807"/>
                    <a:pt x="571" y="806"/>
                    <a:pt x="528" y="796"/>
                  </a:cubicBezTo>
                  <a:cubicBezTo>
                    <a:pt x="464" y="782"/>
                    <a:pt x="418" y="746"/>
                    <a:pt x="389" y="688"/>
                  </a:cubicBezTo>
                  <a:cubicBezTo>
                    <a:pt x="368" y="647"/>
                    <a:pt x="358" y="603"/>
                    <a:pt x="352" y="558"/>
                  </a:cubicBezTo>
                  <a:cubicBezTo>
                    <a:pt x="350" y="540"/>
                    <a:pt x="363" y="526"/>
                    <a:pt x="381" y="524"/>
                  </a:cubicBezTo>
                  <a:cubicBezTo>
                    <a:pt x="400" y="522"/>
                    <a:pt x="416" y="534"/>
                    <a:pt x="418" y="552"/>
                  </a:cubicBezTo>
                  <a:cubicBezTo>
                    <a:pt x="419" y="559"/>
                    <a:pt x="419" y="566"/>
                    <a:pt x="420" y="574"/>
                  </a:cubicBezTo>
                  <a:cubicBezTo>
                    <a:pt x="421" y="574"/>
                    <a:pt x="422" y="574"/>
                    <a:pt x="422" y="575"/>
                  </a:cubicBezTo>
                  <a:cubicBezTo>
                    <a:pt x="460" y="533"/>
                    <a:pt x="497" y="490"/>
                    <a:pt x="536" y="447"/>
                  </a:cubicBezTo>
                  <a:cubicBezTo>
                    <a:pt x="532" y="447"/>
                    <a:pt x="530" y="447"/>
                    <a:pt x="528" y="447"/>
                  </a:cubicBezTo>
                  <a:cubicBezTo>
                    <a:pt x="474" y="448"/>
                    <a:pt x="420" y="457"/>
                    <a:pt x="367" y="463"/>
                  </a:cubicBezTo>
                  <a:cubicBezTo>
                    <a:pt x="308" y="470"/>
                    <a:pt x="250" y="476"/>
                    <a:pt x="191" y="471"/>
                  </a:cubicBezTo>
                  <a:cubicBezTo>
                    <a:pt x="143" y="466"/>
                    <a:pt x="98" y="452"/>
                    <a:pt x="59" y="420"/>
                  </a:cubicBezTo>
                  <a:cubicBezTo>
                    <a:pt x="39" y="403"/>
                    <a:pt x="22" y="383"/>
                    <a:pt x="9" y="360"/>
                  </a:cubicBezTo>
                  <a:cubicBezTo>
                    <a:pt x="0" y="344"/>
                    <a:pt x="6" y="325"/>
                    <a:pt x="23" y="315"/>
                  </a:cubicBezTo>
                  <a:cubicBezTo>
                    <a:pt x="39" y="305"/>
                    <a:pt x="57" y="309"/>
                    <a:pt x="67" y="325"/>
                  </a:cubicBezTo>
                  <a:cubicBezTo>
                    <a:pt x="72" y="332"/>
                    <a:pt x="77" y="339"/>
                    <a:pt x="82" y="346"/>
                  </a:cubicBezTo>
                  <a:cubicBezTo>
                    <a:pt x="104" y="322"/>
                    <a:pt x="125" y="297"/>
                    <a:pt x="147" y="272"/>
                  </a:cubicBezTo>
                  <a:cubicBezTo>
                    <a:pt x="205" y="206"/>
                    <a:pt x="263" y="140"/>
                    <a:pt x="321" y="74"/>
                  </a:cubicBezTo>
                  <a:cubicBezTo>
                    <a:pt x="325" y="69"/>
                    <a:pt x="327" y="67"/>
                    <a:pt x="320" y="63"/>
                  </a:cubicBezTo>
                  <a:cubicBezTo>
                    <a:pt x="305" y="55"/>
                    <a:pt x="302" y="39"/>
                    <a:pt x="309" y="22"/>
                  </a:cubicBezTo>
                  <a:cubicBezTo>
                    <a:pt x="316" y="7"/>
                    <a:pt x="331" y="0"/>
                    <a:pt x="346" y="6"/>
                  </a:cubicBezTo>
                  <a:cubicBezTo>
                    <a:pt x="373" y="16"/>
                    <a:pt x="395" y="34"/>
                    <a:pt x="414" y="54"/>
                  </a:cubicBezTo>
                  <a:cubicBezTo>
                    <a:pt x="470" y="113"/>
                    <a:pt x="486" y="184"/>
                    <a:pt x="477" y="262"/>
                  </a:cubicBezTo>
                  <a:cubicBezTo>
                    <a:pt x="476" y="272"/>
                    <a:pt x="475" y="283"/>
                    <a:pt x="472" y="293"/>
                  </a:cubicBezTo>
                  <a:cubicBezTo>
                    <a:pt x="469" y="308"/>
                    <a:pt x="457" y="316"/>
                    <a:pt x="441" y="315"/>
                  </a:cubicBezTo>
                  <a:cubicBezTo>
                    <a:pt x="427" y="315"/>
                    <a:pt x="413" y="306"/>
                    <a:pt x="412" y="293"/>
                  </a:cubicBezTo>
                  <a:cubicBezTo>
                    <a:pt x="410" y="284"/>
                    <a:pt x="412" y="273"/>
                    <a:pt x="413" y="263"/>
                  </a:cubicBezTo>
                  <a:cubicBezTo>
                    <a:pt x="414" y="248"/>
                    <a:pt x="415" y="232"/>
                    <a:pt x="415" y="217"/>
                  </a:cubicBezTo>
                  <a:cubicBezTo>
                    <a:pt x="415" y="217"/>
                    <a:pt x="414" y="216"/>
                    <a:pt x="414" y="216"/>
                  </a:cubicBezTo>
                  <a:cubicBezTo>
                    <a:pt x="358" y="279"/>
                    <a:pt x="302" y="342"/>
                    <a:pt x="246" y="404"/>
                  </a:cubicBezTo>
                  <a:cubicBezTo>
                    <a:pt x="261" y="404"/>
                    <a:pt x="275" y="405"/>
                    <a:pt x="289" y="404"/>
                  </a:cubicBezTo>
                  <a:cubicBezTo>
                    <a:pt x="352" y="397"/>
                    <a:pt x="414" y="390"/>
                    <a:pt x="476" y="383"/>
                  </a:cubicBezTo>
                  <a:cubicBezTo>
                    <a:pt x="516" y="378"/>
                    <a:pt x="557" y="376"/>
                    <a:pt x="598" y="379"/>
                  </a:cubicBezTo>
                  <a:cubicBezTo>
                    <a:pt x="634" y="382"/>
                    <a:pt x="669" y="390"/>
                    <a:pt x="701" y="408"/>
                  </a:cubicBezTo>
                  <a:cubicBezTo>
                    <a:pt x="729" y="423"/>
                    <a:pt x="751" y="445"/>
                    <a:pt x="768" y="471"/>
                  </a:cubicBezTo>
                  <a:cubicBezTo>
                    <a:pt x="793" y="510"/>
                    <a:pt x="806" y="553"/>
                    <a:pt x="813" y="597"/>
                  </a:cubicBezTo>
                  <a:cubicBezTo>
                    <a:pt x="815" y="606"/>
                    <a:pt x="816" y="614"/>
                    <a:pt x="817" y="622"/>
                  </a:cubicBezTo>
                  <a:cubicBezTo>
                    <a:pt x="820" y="641"/>
                    <a:pt x="807" y="657"/>
                    <a:pt x="788" y="658"/>
                  </a:cubicBezTo>
                  <a:cubicBezTo>
                    <a:pt x="767" y="660"/>
                    <a:pt x="752" y="647"/>
                    <a:pt x="752" y="627"/>
                  </a:cubicBezTo>
                  <a:cubicBezTo>
                    <a:pt x="751" y="624"/>
                    <a:pt x="752" y="622"/>
                    <a:pt x="752" y="617"/>
                  </a:cubicBezTo>
                  <a:cubicBezTo>
                    <a:pt x="714" y="657"/>
                    <a:pt x="678" y="695"/>
                    <a:pt x="642" y="733"/>
                  </a:cubicBezTo>
                  <a:cubicBezTo>
                    <a:pt x="642" y="734"/>
                    <a:pt x="642" y="734"/>
                    <a:pt x="642" y="735"/>
                  </a:cubicBezTo>
                  <a:cubicBezTo>
                    <a:pt x="656" y="734"/>
                    <a:pt x="670" y="734"/>
                    <a:pt x="684" y="732"/>
                  </a:cubicBezTo>
                  <a:cubicBezTo>
                    <a:pt x="742" y="726"/>
                    <a:pt x="800" y="719"/>
                    <a:pt x="857" y="713"/>
                  </a:cubicBezTo>
                  <a:cubicBezTo>
                    <a:pt x="905" y="707"/>
                    <a:pt x="954" y="705"/>
                    <a:pt x="1001" y="713"/>
                  </a:cubicBezTo>
                  <a:cubicBezTo>
                    <a:pt x="1043" y="720"/>
                    <a:pt x="1080" y="735"/>
                    <a:pt x="1112" y="762"/>
                  </a:cubicBezTo>
                  <a:cubicBezTo>
                    <a:pt x="1132" y="779"/>
                    <a:pt x="1148" y="799"/>
                    <a:pt x="1160" y="822"/>
                  </a:cubicBezTo>
                  <a:cubicBezTo>
                    <a:pt x="1169" y="838"/>
                    <a:pt x="1164" y="856"/>
                    <a:pt x="1149" y="865"/>
                  </a:cubicBezTo>
                  <a:cubicBezTo>
                    <a:pt x="1132" y="875"/>
                    <a:pt x="1114" y="871"/>
                    <a:pt x="1104" y="856"/>
                  </a:cubicBezTo>
                  <a:cubicBezTo>
                    <a:pt x="1098" y="847"/>
                    <a:pt x="1092" y="838"/>
                    <a:pt x="1085" y="828"/>
                  </a:cubicBezTo>
                  <a:cubicBezTo>
                    <a:pt x="1006" y="919"/>
                    <a:pt x="927" y="1009"/>
                    <a:pt x="850" y="1097"/>
                  </a:cubicBezTo>
                  <a:cubicBezTo>
                    <a:pt x="856" y="1105"/>
                    <a:pt x="864" y="1112"/>
                    <a:pt x="868" y="1120"/>
                  </a:cubicBezTo>
                  <a:cubicBezTo>
                    <a:pt x="874" y="1131"/>
                    <a:pt x="872" y="1143"/>
                    <a:pt x="864" y="1153"/>
                  </a:cubicBezTo>
                  <a:cubicBezTo>
                    <a:pt x="855" y="1164"/>
                    <a:pt x="843" y="1166"/>
                    <a:pt x="830" y="1163"/>
                  </a:cubicBezTo>
                  <a:cubicBezTo>
                    <a:pt x="812" y="1160"/>
                    <a:pt x="797" y="1149"/>
                    <a:pt x="783" y="1138"/>
                  </a:cubicBezTo>
                  <a:cubicBezTo>
                    <a:pt x="749" y="1108"/>
                    <a:pt x="722" y="1072"/>
                    <a:pt x="709" y="1028"/>
                  </a:cubicBezTo>
                  <a:cubicBezTo>
                    <a:pt x="703" y="1009"/>
                    <a:pt x="699" y="989"/>
                    <a:pt x="698" y="969"/>
                  </a:cubicBezTo>
                  <a:cubicBezTo>
                    <a:pt x="695" y="940"/>
                    <a:pt x="698" y="911"/>
                    <a:pt x="702" y="882"/>
                  </a:cubicBezTo>
                  <a:cubicBezTo>
                    <a:pt x="707" y="857"/>
                    <a:pt x="736" y="845"/>
                    <a:pt x="756" y="861"/>
                  </a:cubicBezTo>
                  <a:cubicBezTo>
                    <a:pt x="765" y="868"/>
                    <a:pt x="767" y="878"/>
                    <a:pt x="766" y="888"/>
                  </a:cubicBezTo>
                  <a:cubicBezTo>
                    <a:pt x="764" y="903"/>
                    <a:pt x="763" y="919"/>
                    <a:pt x="762" y="934"/>
                  </a:cubicBezTo>
                  <a:cubicBezTo>
                    <a:pt x="762" y="934"/>
                    <a:pt x="763" y="934"/>
                    <a:pt x="763" y="934"/>
                  </a:cubicBezTo>
                  <a:close/>
                  <a:moveTo>
                    <a:pt x="796" y="1059"/>
                  </a:moveTo>
                  <a:cubicBezTo>
                    <a:pt x="874" y="969"/>
                    <a:pt x="951" y="880"/>
                    <a:pt x="1029" y="790"/>
                  </a:cubicBezTo>
                  <a:cubicBezTo>
                    <a:pt x="1016" y="787"/>
                    <a:pt x="1005" y="784"/>
                    <a:pt x="994" y="781"/>
                  </a:cubicBezTo>
                  <a:cubicBezTo>
                    <a:pt x="989" y="780"/>
                    <a:pt x="986" y="782"/>
                    <a:pt x="983" y="785"/>
                  </a:cubicBezTo>
                  <a:cubicBezTo>
                    <a:pt x="941" y="833"/>
                    <a:pt x="899" y="880"/>
                    <a:pt x="857" y="927"/>
                  </a:cubicBezTo>
                  <a:cubicBezTo>
                    <a:pt x="831" y="957"/>
                    <a:pt x="805" y="986"/>
                    <a:pt x="780" y="1015"/>
                  </a:cubicBezTo>
                  <a:cubicBezTo>
                    <a:pt x="777" y="1017"/>
                    <a:pt x="775" y="1019"/>
                    <a:pt x="777" y="1023"/>
                  </a:cubicBezTo>
                  <a:cubicBezTo>
                    <a:pt x="783" y="1035"/>
                    <a:pt x="789" y="1046"/>
                    <a:pt x="796" y="1059"/>
                  </a:cubicBezTo>
                  <a:close/>
                  <a:moveTo>
                    <a:pt x="134" y="388"/>
                  </a:moveTo>
                  <a:cubicBezTo>
                    <a:pt x="142" y="391"/>
                    <a:pt x="149" y="393"/>
                    <a:pt x="155" y="396"/>
                  </a:cubicBezTo>
                  <a:cubicBezTo>
                    <a:pt x="160" y="399"/>
                    <a:pt x="163" y="397"/>
                    <a:pt x="166" y="393"/>
                  </a:cubicBezTo>
                  <a:cubicBezTo>
                    <a:pt x="239" y="311"/>
                    <a:pt x="311" y="229"/>
                    <a:pt x="384" y="147"/>
                  </a:cubicBezTo>
                  <a:cubicBezTo>
                    <a:pt x="395" y="133"/>
                    <a:pt x="395" y="131"/>
                    <a:pt x="383" y="117"/>
                  </a:cubicBezTo>
                  <a:cubicBezTo>
                    <a:pt x="381" y="115"/>
                    <a:pt x="379" y="113"/>
                    <a:pt x="377" y="110"/>
                  </a:cubicBezTo>
                  <a:cubicBezTo>
                    <a:pt x="296" y="203"/>
                    <a:pt x="215" y="295"/>
                    <a:pt x="134" y="388"/>
                  </a:cubicBezTo>
                  <a:close/>
                  <a:moveTo>
                    <a:pt x="522" y="718"/>
                  </a:moveTo>
                  <a:cubicBezTo>
                    <a:pt x="532" y="721"/>
                    <a:pt x="541" y="724"/>
                    <a:pt x="550" y="727"/>
                  </a:cubicBezTo>
                  <a:cubicBezTo>
                    <a:pt x="554" y="728"/>
                    <a:pt x="558" y="727"/>
                    <a:pt x="562" y="723"/>
                  </a:cubicBezTo>
                  <a:cubicBezTo>
                    <a:pt x="586" y="696"/>
                    <a:pt x="610" y="669"/>
                    <a:pt x="635" y="642"/>
                  </a:cubicBezTo>
                  <a:cubicBezTo>
                    <a:pt x="664" y="610"/>
                    <a:pt x="694" y="577"/>
                    <a:pt x="723" y="545"/>
                  </a:cubicBezTo>
                  <a:cubicBezTo>
                    <a:pt x="725" y="543"/>
                    <a:pt x="726" y="540"/>
                    <a:pt x="725" y="538"/>
                  </a:cubicBezTo>
                  <a:cubicBezTo>
                    <a:pt x="719" y="528"/>
                    <a:pt x="713" y="517"/>
                    <a:pt x="707" y="506"/>
                  </a:cubicBezTo>
                  <a:cubicBezTo>
                    <a:pt x="645" y="577"/>
                    <a:pt x="584" y="647"/>
                    <a:pt x="522" y="718"/>
                  </a:cubicBezTo>
                  <a:close/>
                  <a:moveTo>
                    <a:pt x="651" y="464"/>
                  </a:moveTo>
                  <a:cubicBezTo>
                    <a:pt x="640" y="461"/>
                    <a:pt x="631" y="459"/>
                    <a:pt x="623" y="456"/>
                  </a:cubicBezTo>
                  <a:cubicBezTo>
                    <a:pt x="618" y="454"/>
                    <a:pt x="615" y="455"/>
                    <a:pt x="611" y="459"/>
                  </a:cubicBezTo>
                  <a:cubicBezTo>
                    <a:pt x="577" y="498"/>
                    <a:pt x="543" y="537"/>
                    <a:pt x="509" y="576"/>
                  </a:cubicBezTo>
                  <a:cubicBezTo>
                    <a:pt x="488" y="600"/>
                    <a:pt x="467" y="624"/>
                    <a:pt x="446" y="648"/>
                  </a:cubicBezTo>
                  <a:cubicBezTo>
                    <a:pt x="453" y="659"/>
                    <a:pt x="460" y="669"/>
                    <a:pt x="467" y="680"/>
                  </a:cubicBezTo>
                  <a:cubicBezTo>
                    <a:pt x="528" y="608"/>
                    <a:pt x="589" y="537"/>
                    <a:pt x="651" y="464"/>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66" name="TextBox 65">
              <a:extLst>
                <a:ext uri="{FF2B5EF4-FFF2-40B4-BE49-F238E27FC236}">
                  <a16:creationId xmlns:a16="http://schemas.microsoft.com/office/drawing/2014/main" id="{38CDD19B-E271-EF15-15F9-3E6D943DE776}"/>
                </a:ext>
              </a:extLst>
            </p:cNvPr>
            <p:cNvSpPr txBox="1"/>
            <p:nvPr/>
          </p:nvSpPr>
          <p:spPr>
            <a:xfrm>
              <a:off x="3305727" y="4108410"/>
              <a:ext cx="2563228" cy="1323439"/>
            </a:xfrm>
            <a:prstGeom prst="rect">
              <a:avLst/>
            </a:prstGeom>
            <a:noFill/>
          </p:spPr>
          <p:txBody>
            <a:bodyPr wrap="square" rtlCol="0">
              <a:spAutoFit/>
            </a:bodyPr>
            <a:lstStyle/>
            <a:p>
              <a:pPr marL="63500" lvl="1" algn="ctr"/>
              <a:r>
                <a:rPr lang="en-US" sz="1600" dirty="0"/>
                <a:t>Review and consider </a:t>
              </a:r>
              <a:br>
                <a:rPr lang="en-US" sz="1600" dirty="0"/>
              </a:br>
              <a:r>
                <a:rPr lang="en-US" sz="1600" dirty="0"/>
                <a:t>modifying anticholinergic</a:t>
              </a:r>
              <a:br>
                <a:rPr lang="en-US" sz="1600" dirty="0"/>
              </a:br>
              <a:r>
                <a:rPr lang="en-US" sz="1600" dirty="0"/>
                <a:t>TD regimen (eg, reduce </a:t>
              </a:r>
              <a:br>
                <a:rPr lang="en-US" sz="1600" dirty="0"/>
              </a:br>
              <a:r>
                <a:rPr lang="en-US" sz="1600" dirty="0"/>
                <a:t>dose, taper-off)</a:t>
              </a:r>
            </a:p>
            <a:p>
              <a:pPr marL="63500" lvl="1" algn="ctr"/>
              <a:r>
                <a:rPr lang="en-US" sz="1600" dirty="0"/>
                <a:t>(R1)</a:t>
              </a:r>
            </a:p>
          </p:txBody>
        </p:sp>
        <p:sp>
          <p:nvSpPr>
            <p:cNvPr id="67" name="TextBox 66">
              <a:extLst>
                <a:ext uri="{FF2B5EF4-FFF2-40B4-BE49-F238E27FC236}">
                  <a16:creationId xmlns:a16="http://schemas.microsoft.com/office/drawing/2014/main" id="{C80B8612-A9EC-BDC9-9C23-1E9F1894787A}"/>
                </a:ext>
              </a:extLst>
            </p:cNvPr>
            <p:cNvSpPr txBox="1"/>
            <p:nvPr/>
          </p:nvSpPr>
          <p:spPr>
            <a:xfrm>
              <a:off x="9151899" y="4108410"/>
              <a:ext cx="2382216" cy="1077218"/>
            </a:xfrm>
            <a:prstGeom prst="rect">
              <a:avLst/>
            </a:prstGeom>
            <a:noFill/>
          </p:spPr>
          <p:txBody>
            <a:bodyPr wrap="square" rtlCol="0">
              <a:spAutoFit/>
            </a:bodyPr>
            <a:lstStyle/>
            <a:p>
              <a:pPr marL="63500" lvl="1" algn="ctr"/>
              <a:r>
                <a:rPr lang="en-US" sz="1600" dirty="0"/>
                <a:t>Discuss treatment </a:t>
              </a:r>
              <a:br>
                <a:rPr lang="en-US" sz="1600" dirty="0"/>
              </a:br>
              <a:r>
                <a:rPr lang="en-US" sz="1600" dirty="0"/>
                <a:t>options with patients </a:t>
              </a:r>
              <a:br>
                <a:rPr lang="en-US" sz="1600" dirty="0"/>
              </a:br>
              <a:r>
                <a:rPr lang="en-US" sz="1600" dirty="0"/>
                <a:t>and caregivers</a:t>
              </a:r>
              <a:r>
                <a:rPr lang="en-US" sz="1600" baseline="30000" dirty="0"/>
                <a:t>a</a:t>
              </a:r>
            </a:p>
            <a:p>
              <a:pPr marL="63500" lvl="1" algn="ctr"/>
              <a:r>
                <a:rPr lang="en-US" sz="1600" dirty="0"/>
                <a:t>(R1)</a:t>
              </a:r>
              <a:endParaRPr lang="en-US" sz="1600" baseline="30000" dirty="0"/>
            </a:p>
          </p:txBody>
        </p:sp>
        <p:sp>
          <p:nvSpPr>
            <p:cNvPr id="68" name="TextBox 67">
              <a:extLst>
                <a:ext uri="{FF2B5EF4-FFF2-40B4-BE49-F238E27FC236}">
                  <a16:creationId xmlns:a16="http://schemas.microsoft.com/office/drawing/2014/main" id="{4E0C66EF-9E59-13A3-82FD-7474F75BC168}"/>
                </a:ext>
              </a:extLst>
            </p:cNvPr>
            <p:cNvSpPr txBox="1"/>
            <p:nvPr/>
          </p:nvSpPr>
          <p:spPr>
            <a:xfrm>
              <a:off x="6337310" y="4108410"/>
              <a:ext cx="2399284" cy="1077218"/>
            </a:xfrm>
            <a:prstGeom prst="rect">
              <a:avLst/>
            </a:prstGeom>
            <a:noFill/>
          </p:spPr>
          <p:txBody>
            <a:bodyPr wrap="square" rtlCol="0">
              <a:spAutoFit/>
            </a:bodyPr>
            <a:lstStyle/>
            <a:p>
              <a:pPr marL="63500" lvl="1" algn="ctr"/>
              <a:r>
                <a:rPr lang="en-US" sz="1600" dirty="0"/>
                <a:t>Review and </a:t>
              </a:r>
              <a:br>
                <a:rPr lang="en-US" sz="1600" dirty="0"/>
              </a:br>
              <a:r>
                <a:rPr lang="en-US" sz="1600" dirty="0"/>
                <a:t>consider modifying antipsychotic regimen</a:t>
              </a:r>
              <a:r>
                <a:rPr lang="en-US" sz="1600" baseline="30000" dirty="0"/>
                <a:t>a</a:t>
              </a:r>
            </a:p>
            <a:p>
              <a:pPr marL="63500" lvl="1" algn="ctr"/>
              <a:r>
                <a:rPr lang="en-US" sz="1600" dirty="0"/>
                <a:t>(R1)</a:t>
              </a:r>
            </a:p>
          </p:txBody>
        </p:sp>
        <p:sp>
          <p:nvSpPr>
            <p:cNvPr id="69" name="TextBox 68">
              <a:extLst>
                <a:ext uri="{FF2B5EF4-FFF2-40B4-BE49-F238E27FC236}">
                  <a16:creationId xmlns:a16="http://schemas.microsoft.com/office/drawing/2014/main" id="{3DA74195-9489-D51D-1E49-39447072F2AE}"/>
                </a:ext>
              </a:extLst>
            </p:cNvPr>
            <p:cNvSpPr txBox="1"/>
            <p:nvPr/>
          </p:nvSpPr>
          <p:spPr>
            <a:xfrm>
              <a:off x="768410" y="4108410"/>
              <a:ext cx="2201122" cy="1077218"/>
            </a:xfrm>
            <a:prstGeom prst="rect">
              <a:avLst/>
            </a:prstGeom>
            <a:noFill/>
          </p:spPr>
          <p:txBody>
            <a:bodyPr wrap="square" rtlCol="0">
              <a:spAutoFit/>
            </a:bodyPr>
            <a:lstStyle/>
            <a:p>
              <a:pPr marL="63500" lvl="1" algn="ctr"/>
              <a:r>
                <a:rPr lang="en-US" sz="1600" dirty="0"/>
                <a:t>Consider treatment </a:t>
              </a:r>
              <a:br>
                <a:rPr lang="en-US" sz="1600" dirty="0"/>
              </a:br>
              <a:r>
                <a:rPr lang="en-US" sz="1600" dirty="0"/>
                <a:t>with a VMAT2 </a:t>
              </a:r>
              <a:br>
                <a:rPr lang="en-US" sz="1600" dirty="0"/>
              </a:br>
              <a:r>
                <a:rPr lang="en-US" sz="1600" dirty="0"/>
                <a:t>inhibitor</a:t>
              </a:r>
              <a:r>
                <a:rPr lang="en-US" sz="1600" baseline="30000" dirty="0"/>
                <a:t>a</a:t>
              </a:r>
            </a:p>
            <a:p>
              <a:pPr marL="63500" lvl="1" algn="ctr"/>
              <a:r>
                <a:rPr lang="en-US" sz="1600" dirty="0"/>
                <a:t>(R1)</a:t>
              </a:r>
              <a:endParaRPr lang="en-US" sz="1600" baseline="30000" dirty="0"/>
            </a:p>
          </p:txBody>
        </p:sp>
        <p:grpSp>
          <p:nvGrpSpPr>
            <p:cNvPr id="70" name="Group 69">
              <a:extLst>
                <a:ext uri="{FF2B5EF4-FFF2-40B4-BE49-F238E27FC236}">
                  <a16:creationId xmlns:a16="http://schemas.microsoft.com/office/drawing/2014/main" id="{40C64B83-18C1-6D91-E416-04B7D6ED3F48}"/>
                </a:ext>
              </a:extLst>
            </p:cNvPr>
            <p:cNvGrpSpPr>
              <a:grpSpLocks noChangeAspect="1"/>
            </p:cNvGrpSpPr>
            <p:nvPr/>
          </p:nvGrpSpPr>
          <p:grpSpPr>
            <a:xfrm>
              <a:off x="982039" y="2127557"/>
              <a:ext cx="1773864" cy="1778436"/>
              <a:chOff x="-4083050" y="1579563"/>
              <a:chExt cx="3694112" cy="3703638"/>
            </a:xfrm>
            <a:solidFill>
              <a:schemeClr val="accent5"/>
            </a:solidFill>
          </p:grpSpPr>
          <p:sp>
            <p:nvSpPr>
              <p:cNvPr id="177" name="Freeform 5">
                <a:extLst>
                  <a:ext uri="{FF2B5EF4-FFF2-40B4-BE49-F238E27FC236}">
                    <a16:creationId xmlns:a16="http://schemas.microsoft.com/office/drawing/2014/main" id="{507E0689-804F-395E-D728-6B9DB7177C11}"/>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6">
                <a:extLst>
                  <a:ext uri="{FF2B5EF4-FFF2-40B4-BE49-F238E27FC236}">
                    <a16:creationId xmlns:a16="http://schemas.microsoft.com/office/drawing/2014/main" id="{159CD566-5E84-FF4A-112A-1851B6E00A1A}"/>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7">
                <a:extLst>
                  <a:ext uri="{FF2B5EF4-FFF2-40B4-BE49-F238E27FC236}">
                    <a16:creationId xmlns:a16="http://schemas.microsoft.com/office/drawing/2014/main" id="{95E3EFC8-E3CE-53D1-B5CD-1F9B9092C282}"/>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 name="Freeform 8">
                <a:extLst>
                  <a:ext uri="{FF2B5EF4-FFF2-40B4-BE49-F238E27FC236}">
                    <a16:creationId xmlns:a16="http://schemas.microsoft.com/office/drawing/2014/main" id="{15CF6BDD-3004-CC82-341A-6B3FB62C75E6}"/>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1" name="Freeform 9">
                <a:extLst>
                  <a:ext uri="{FF2B5EF4-FFF2-40B4-BE49-F238E27FC236}">
                    <a16:creationId xmlns:a16="http://schemas.microsoft.com/office/drawing/2014/main" id="{E414D5B6-1680-5A0B-C227-CE145C17789D}"/>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10">
                <a:extLst>
                  <a:ext uri="{FF2B5EF4-FFF2-40B4-BE49-F238E27FC236}">
                    <a16:creationId xmlns:a16="http://schemas.microsoft.com/office/drawing/2014/main" id="{5C581CDE-9E21-AF14-D71D-02710C3B038A}"/>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1">
                <a:extLst>
                  <a:ext uri="{FF2B5EF4-FFF2-40B4-BE49-F238E27FC236}">
                    <a16:creationId xmlns:a16="http://schemas.microsoft.com/office/drawing/2014/main" id="{72FE4CE0-B038-E871-BFB9-5C26D9704E31}"/>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12">
                <a:extLst>
                  <a:ext uri="{FF2B5EF4-FFF2-40B4-BE49-F238E27FC236}">
                    <a16:creationId xmlns:a16="http://schemas.microsoft.com/office/drawing/2014/main" id="{4C1E8892-1151-0F94-4875-96B08E260F7F}"/>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5" name="Freeform 13">
                <a:extLst>
                  <a:ext uri="{FF2B5EF4-FFF2-40B4-BE49-F238E27FC236}">
                    <a16:creationId xmlns:a16="http://schemas.microsoft.com/office/drawing/2014/main" id="{32039A39-C88C-CE5D-1EFD-6D38B4D0DE35}"/>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6" name="Freeform 14">
                <a:extLst>
                  <a:ext uri="{FF2B5EF4-FFF2-40B4-BE49-F238E27FC236}">
                    <a16:creationId xmlns:a16="http://schemas.microsoft.com/office/drawing/2014/main" id="{7C3CCA33-F061-E945-A8CB-5A78A8C28B54}"/>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15">
                <a:extLst>
                  <a:ext uri="{FF2B5EF4-FFF2-40B4-BE49-F238E27FC236}">
                    <a16:creationId xmlns:a16="http://schemas.microsoft.com/office/drawing/2014/main" id="{602BDF59-F88F-4122-7D17-7F371C482A1A}"/>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16">
                <a:extLst>
                  <a:ext uri="{FF2B5EF4-FFF2-40B4-BE49-F238E27FC236}">
                    <a16:creationId xmlns:a16="http://schemas.microsoft.com/office/drawing/2014/main" id="{0675466A-BCDF-8E12-6AA1-36900B610C66}"/>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17">
                <a:extLst>
                  <a:ext uri="{FF2B5EF4-FFF2-40B4-BE49-F238E27FC236}">
                    <a16:creationId xmlns:a16="http://schemas.microsoft.com/office/drawing/2014/main" id="{D425D06E-192D-5493-7FA2-32CEF35AE88E}"/>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18">
                <a:extLst>
                  <a:ext uri="{FF2B5EF4-FFF2-40B4-BE49-F238E27FC236}">
                    <a16:creationId xmlns:a16="http://schemas.microsoft.com/office/drawing/2014/main" id="{9C784DF8-331D-2D73-0DDA-3EC86725E5B1}"/>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19">
                <a:extLst>
                  <a:ext uri="{FF2B5EF4-FFF2-40B4-BE49-F238E27FC236}">
                    <a16:creationId xmlns:a16="http://schemas.microsoft.com/office/drawing/2014/main" id="{CC4666E3-08F8-CDE0-7693-F9DC12EED595}"/>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2" name="Freeform 20">
                <a:extLst>
                  <a:ext uri="{FF2B5EF4-FFF2-40B4-BE49-F238E27FC236}">
                    <a16:creationId xmlns:a16="http://schemas.microsoft.com/office/drawing/2014/main" id="{5D5D84B5-6918-7A53-A60C-79B5452E9189}"/>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21">
                <a:extLst>
                  <a:ext uri="{FF2B5EF4-FFF2-40B4-BE49-F238E27FC236}">
                    <a16:creationId xmlns:a16="http://schemas.microsoft.com/office/drawing/2014/main" id="{9F855B7F-8096-CD3B-B5EB-072541EEE95E}"/>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22">
                <a:extLst>
                  <a:ext uri="{FF2B5EF4-FFF2-40B4-BE49-F238E27FC236}">
                    <a16:creationId xmlns:a16="http://schemas.microsoft.com/office/drawing/2014/main" id="{A5916417-68A2-9EDC-7C6E-7FA3802986E1}"/>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23">
                <a:extLst>
                  <a:ext uri="{FF2B5EF4-FFF2-40B4-BE49-F238E27FC236}">
                    <a16:creationId xmlns:a16="http://schemas.microsoft.com/office/drawing/2014/main" id="{1F7D6DF3-EA61-C5E3-743C-CA4EF8234DC8}"/>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6" name="Freeform 24">
                <a:extLst>
                  <a:ext uri="{FF2B5EF4-FFF2-40B4-BE49-F238E27FC236}">
                    <a16:creationId xmlns:a16="http://schemas.microsoft.com/office/drawing/2014/main" id="{6514D4B0-1AA3-19F1-649A-600F60F0AA99}"/>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Freeform 25">
                <a:extLst>
                  <a:ext uri="{FF2B5EF4-FFF2-40B4-BE49-F238E27FC236}">
                    <a16:creationId xmlns:a16="http://schemas.microsoft.com/office/drawing/2014/main" id="{FD4345C4-FF46-3663-7C5E-0374D0A27381}"/>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26">
                <a:extLst>
                  <a:ext uri="{FF2B5EF4-FFF2-40B4-BE49-F238E27FC236}">
                    <a16:creationId xmlns:a16="http://schemas.microsoft.com/office/drawing/2014/main" id="{C16E9F00-16D7-88DA-3EF1-177F491F07B5}"/>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27">
                <a:extLst>
                  <a:ext uri="{FF2B5EF4-FFF2-40B4-BE49-F238E27FC236}">
                    <a16:creationId xmlns:a16="http://schemas.microsoft.com/office/drawing/2014/main" id="{D2AC2E9A-97AE-889B-F686-012417E38E74}"/>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28">
                <a:extLst>
                  <a:ext uri="{FF2B5EF4-FFF2-40B4-BE49-F238E27FC236}">
                    <a16:creationId xmlns:a16="http://schemas.microsoft.com/office/drawing/2014/main" id="{1F948BE2-C4AA-F000-C9ED-404FAA6B1282}"/>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29">
                <a:extLst>
                  <a:ext uri="{FF2B5EF4-FFF2-40B4-BE49-F238E27FC236}">
                    <a16:creationId xmlns:a16="http://schemas.microsoft.com/office/drawing/2014/main" id="{D0231FA9-A096-E2F0-7319-C135AD76EB36}"/>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30">
                <a:extLst>
                  <a:ext uri="{FF2B5EF4-FFF2-40B4-BE49-F238E27FC236}">
                    <a16:creationId xmlns:a16="http://schemas.microsoft.com/office/drawing/2014/main" id="{9E55C038-326E-759D-46C0-06FECF47E1CF}"/>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31">
                <a:extLst>
                  <a:ext uri="{FF2B5EF4-FFF2-40B4-BE49-F238E27FC236}">
                    <a16:creationId xmlns:a16="http://schemas.microsoft.com/office/drawing/2014/main" id="{F14DE64A-E282-DAE8-0524-52A269B91023}"/>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4" name="Freeform 32">
                <a:extLst>
                  <a:ext uri="{FF2B5EF4-FFF2-40B4-BE49-F238E27FC236}">
                    <a16:creationId xmlns:a16="http://schemas.microsoft.com/office/drawing/2014/main" id="{5716B7C5-1241-CDE9-0723-6A29F8E7BC79}"/>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 name="Freeform 33">
                <a:extLst>
                  <a:ext uri="{FF2B5EF4-FFF2-40B4-BE49-F238E27FC236}">
                    <a16:creationId xmlns:a16="http://schemas.microsoft.com/office/drawing/2014/main" id="{4177242A-9A4B-BAF6-8712-5A3D2A3168D7}"/>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1" name="Group 70">
              <a:extLst>
                <a:ext uri="{FF2B5EF4-FFF2-40B4-BE49-F238E27FC236}">
                  <a16:creationId xmlns:a16="http://schemas.microsoft.com/office/drawing/2014/main" id="{3CAF93C5-1045-36F4-6B5E-00F292DE7C89}"/>
                </a:ext>
              </a:extLst>
            </p:cNvPr>
            <p:cNvGrpSpPr>
              <a:grpSpLocks noChangeAspect="1"/>
            </p:cNvGrpSpPr>
            <p:nvPr/>
          </p:nvGrpSpPr>
          <p:grpSpPr>
            <a:xfrm>
              <a:off x="9451975" y="2127557"/>
              <a:ext cx="1773864" cy="1778436"/>
              <a:chOff x="-4083050" y="1579563"/>
              <a:chExt cx="3694112" cy="3703638"/>
            </a:xfrm>
            <a:solidFill>
              <a:schemeClr val="accent5"/>
            </a:solidFill>
          </p:grpSpPr>
          <p:sp>
            <p:nvSpPr>
              <p:cNvPr id="148" name="Freeform 5">
                <a:extLst>
                  <a:ext uri="{FF2B5EF4-FFF2-40B4-BE49-F238E27FC236}">
                    <a16:creationId xmlns:a16="http://schemas.microsoft.com/office/drawing/2014/main" id="{3315E948-6755-4AC4-0387-2B4CD2B86BF8}"/>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6">
                <a:extLst>
                  <a:ext uri="{FF2B5EF4-FFF2-40B4-BE49-F238E27FC236}">
                    <a16:creationId xmlns:a16="http://schemas.microsoft.com/office/drawing/2014/main" id="{8BF1326F-2D30-29F8-AAA6-75EF0E97F6C5}"/>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7">
                <a:extLst>
                  <a:ext uri="{FF2B5EF4-FFF2-40B4-BE49-F238E27FC236}">
                    <a16:creationId xmlns:a16="http://schemas.microsoft.com/office/drawing/2014/main" id="{15CD41C9-9B60-7331-0028-0C6073626F4E}"/>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8">
                <a:extLst>
                  <a:ext uri="{FF2B5EF4-FFF2-40B4-BE49-F238E27FC236}">
                    <a16:creationId xmlns:a16="http://schemas.microsoft.com/office/drawing/2014/main" id="{1C27BEED-2C3B-BFE5-47AF-6C7895A91C7C}"/>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9">
                <a:extLst>
                  <a:ext uri="{FF2B5EF4-FFF2-40B4-BE49-F238E27FC236}">
                    <a16:creationId xmlns:a16="http://schemas.microsoft.com/office/drawing/2014/main" id="{C6AD1DB1-F2F4-5768-AE15-D8D92A4A15AB}"/>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10">
                <a:extLst>
                  <a:ext uri="{FF2B5EF4-FFF2-40B4-BE49-F238E27FC236}">
                    <a16:creationId xmlns:a16="http://schemas.microsoft.com/office/drawing/2014/main" id="{56C1EF9B-9001-1E01-789C-3C1F5BCA4DB5}"/>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11">
                <a:extLst>
                  <a:ext uri="{FF2B5EF4-FFF2-40B4-BE49-F238E27FC236}">
                    <a16:creationId xmlns:a16="http://schemas.microsoft.com/office/drawing/2014/main" id="{EC35419E-63F0-FE21-3ECB-12FCF5083FA8}"/>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12">
                <a:extLst>
                  <a:ext uri="{FF2B5EF4-FFF2-40B4-BE49-F238E27FC236}">
                    <a16:creationId xmlns:a16="http://schemas.microsoft.com/office/drawing/2014/main" id="{D11FBA41-AC1E-BE8E-2EA4-045AAA3999E0}"/>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13">
                <a:extLst>
                  <a:ext uri="{FF2B5EF4-FFF2-40B4-BE49-F238E27FC236}">
                    <a16:creationId xmlns:a16="http://schemas.microsoft.com/office/drawing/2014/main" id="{8108FFE8-144B-6C70-1644-35C50A134044}"/>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14">
                <a:extLst>
                  <a:ext uri="{FF2B5EF4-FFF2-40B4-BE49-F238E27FC236}">
                    <a16:creationId xmlns:a16="http://schemas.microsoft.com/office/drawing/2014/main" id="{699A03FB-D867-58C6-A22E-5DFEA9D5A51E}"/>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15">
                <a:extLst>
                  <a:ext uri="{FF2B5EF4-FFF2-40B4-BE49-F238E27FC236}">
                    <a16:creationId xmlns:a16="http://schemas.microsoft.com/office/drawing/2014/main" id="{02D93CBE-682F-A745-E6BC-A8E4536222EB}"/>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16">
                <a:extLst>
                  <a:ext uri="{FF2B5EF4-FFF2-40B4-BE49-F238E27FC236}">
                    <a16:creationId xmlns:a16="http://schemas.microsoft.com/office/drawing/2014/main" id="{39FFD0EC-606E-45DB-7C29-FFA3508390EE}"/>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17">
                <a:extLst>
                  <a:ext uri="{FF2B5EF4-FFF2-40B4-BE49-F238E27FC236}">
                    <a16:creationId xmlns:a16="http://schemas.microsoft.com/office/drawing/2014/main" id="{91FB1BF0-5AA0-DD92-EAF3-61CD99F18BCA}"/>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18">
                <a:extLst>
                  <a:ext uri="{FF2B5EF4-FFF2-40B4-BE49-F238E27FC236}">
                    <a16:creationId xmlns:a16="http://schemas.microsoft.com/office/drawing/2014/main" id="{AA65B462-399D-7ED4-42CD-B5F5D1E8B2D1}"/>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19">
                <a:extLst>
                  <a:ext uri="{FF2B5EF4-FFF2-40B4-BE49-F238E27FC236}">
                    <a16:creationId xmlns:a16="http://schemas.microsoft.com/office/drawing/2014/main" id="{1E6ECE1C-B9CD-4E01-8BC4-04F94E322042}"/>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20">
                <a:extLst>
                  <a:ext uri="{FF2B5EF4-FFF2-40B4-BE49-F238E27FC236}">
                    <a16:creationId xmlns:a16="http://schemas.microsoft.com/office/drawing/2014/main" id="{D2F377C7-E538-B0D8-12E5-2E171D772CC5}"/>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21">
                <a:extLst>
                  <a:ext uri="{FF2B5EF4-FFF2-40B4-BE49-F238E27FC236}">
                    <a16:creationId xmlns:a16="http://schemas.microsoft.com/office/drawing/2014/main" id="{567D90C9-A605-1734-BD3A-A88D6C2AC048}"/>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22">
                <a:extLst>
                  <a:ext uri="{FF2B5EF4-FFF2-40B4-BE49-F238E27FC236}">
                    <a16:creationId xmlns:a16="http://schemas.microsoft.com/office/drawing/2014/main" id="{F9498105-1162-8505-0945-F4351510D2B7}"/>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 name="Freeform 23">
                <a:extLst>
                  <a:ext uri="{FF2B5EF4-FFF2-40B4-BE49-F238E27FC236}">
                    <a16:creationId xmlns:a16="http://schemas.microsoft.com/office/drawing/2014/main" id="{C2C60383-EA34-7737-9C31-D1EFCCC1A3E3}"/>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24">
                <a:extLst>
                  <a:ext uri="{FF2B5EF4-FFF2-40B4-BE49-F238E27FC236}">
                    <a16:creationId xmlns:a16="http://schemas.microsoft.com/office/drawing/2014/main" id="{8B6A0563-158B-3655-6223-9066520B77F7}"/>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25">
                <a:extLst>
                  <a:ext uri="{FF2B5EF4-FFF2-40B4-BE49-F238E27FC236}">
                    <a16:creationId xmlns:a16="http://schemas.microsoft.com/office/drawing/2014/main" id="{3773F703-FFB6-227B-26F1-00AE40B9F4D4}"/>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26">
                <a:extLst>
                  <a:ext uri="{FF2B5EF4-FFF2-40B4-BE49-F238E27FC236}">
                    <a16:creationId xmlns:a16="http://schemas.microsoft.com/office/drawing/2014/main" id="{543C214E-28DE-BCE7-C2EA-62A1E776DBDF}"/>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 name="Freeform 27">
                <a:extLst>
                  <a:ext uri="{FF2B5EF4-FFF2-40B4-BE49-F238E27FC236}">
                    <a16:creationId xmlns:a16="http://schemas.microsoft.com/office/drawing/2014/main" id="{171B1612-09BC-3FF4-D04F-D676A707B7B1}"/>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Freeform 28">
                <a:extLst>
                  <a:ext uri="{FF2B5EF4-FFF2-40B4-BE49-F238E27FC236}">
                    <a16:creationId xmlns:a16="http://schemas.microsoft.com/office/drawing/2014/main" id="{19417147-AC55-1895-0837-620E38820411}"/>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29">
                <a:extLst>
                  <a:ext uri="{FF2B5EF4-FFF2-40B4-BE49-F238E27FC236}">
                    <a16:creationId xmlns:a16="http://schemas.microsoft.com/office/drawing/2014/main" id="{A3DF99EF-AF32-F260-2FD2-6AA9A9311972}"/>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3" name="Freeform 30">
                <a:extLst>
                  <a:ext uri="{FF2B5EF4-FFF2-40B4-BE49-F238E27FC236}">
                    <a16:creationId xmlns:a16="http://schemas.microsoft.com/office/drawing/2014/main" id="{E3BB162C-E24E-09F9-C26C-A64D2EB215C1}"/>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31">
                <a:extLst>
                  <a:ext uri="{FF2B5EF4-FFF2-40B4-BE49-F238E27FC236}">
                    <a16:creationId xmlns:a16="http://schemas.microsoft.com/office/drawing/2014/main" id="{BA5282E3-5B58-B3F2-21E4-4BED93CFD319}"/>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5" name="Freeform 32">
                <a:extLst>
                  <a:ext uri="{FF2B5EF4-FFF2-40B4-BE49-F238E27FC236}">
                    <a16:creationId xmlns:a16="http://schemas.microsoft.com/office/drawing/2014/main" id="{22822C74-594B-52D1-24C8-25F6487DD340}"/>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6" name="Freeform 33">
                <a:extLst>
                  <a:ext uri="{FF2B5EF4-FFF2-40B4-BE49-F238E27FC236}">
                    <a16:creationId xmlns:a16="http://schemas.microsoft.com/office/drawing/2014/main" id="{803479CE-A1B2-734E-118C-7746C5DEDA9B}"/>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2" name="Freeform 7">
              <a:extLst>
                <a:ext uri="{FF2B5EF4-FFF2-40B4-BE49-F238E27FC236}">
                  <a16:creationId xmlns:a16="http://schemas.microsoft.com/office/drawing/2014/main" id="{6C3917A2-4A38-B75D-9E5B-88075D5C746D}"/>
                </a:ext>
              </a:extLst>
            </p:cNvPr>
            <p:cNvSpPr>
              <a:spLocks/>
            </p:cNvSpPr>
            <p:nvPr/>
          </p:nvSpPr>
          <p:spPr bwMode="auto">
            <a:xfrm>
              <a:off x="669027" y="3964424"/>
              <a:ext cx="472908" cy="430929"/>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5"/>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grpSp>
          <p:nvGrpSpPr>
            <p:cNvPr id="73" name="Group 72">
              <a:extLst>
                <a:ext uri="{FF2B5EF4-FFF2-40B4-BE49-F238E27FC236}">
                  <a16:creationId xmlns:a16="http://schemas.microsoft.com/office/drawing/2014/main" id="{69A34182-D1A7-131C-1D0A-B0343CBB9598}"/>
                </a:ext>
              </a:extLst>
            </p:cNvPr>
            <p:cNvGrpSpPr/>
            <p:nvPr/>
          </p:nvGrpSpPr>
          <p:grpSpPr>
            <a:xfrm>
              <a:off x="3545633" y="2125948"/>
              <a:ext cx="1949199" cy="1783756"/>
              <a:chOff x="1141950" y="3745978"/>
              <a:chExt cx="1822786" cy="1668073"/>
            </a:xfrm>
          </p:grpSpPr>
          <p:grpSp>
            <p:nvGrpSpPr>
              <p:cNvPr id="113" name="Group 112">
                <a:extLst>
                  <a:ext uri="{FF2B5EF4-FFF2-40B4-BE49-F238E27FC236}">
                    <a16:creationId xmlns:a16="http://schemas.microsoft.com/office/drawing/2014/main" id="{2AA05233-E5D2-27AB-014C-5D111DA4E2AE}"/>
                  </a:ext>
                </a:extLst>
              </p:cNvPr>
              <p:cNvGrpSpPr>
                <a:grpSpLocks noChangeAspect="1"/>
              </p:cNvGrpSpPr>
              <p:nvPr/>
            </p:nvGrpSpPr>
            <p:grpSpPr>
              <a:xfrm>
                <a:off x="1300952" y="3745978"/>
                <a:ext cx="1663784" cy="1668073"/>
                <a:chOff x="-3040063" y="1579563"/>
                <a:chExt cx="3694113" cy="3703638"/>
              </a:xfrm>
              <a:solidFill>
                <a:schemeClr val="accent5"/>
              </a:solidFill>
            </p:grpSpPr>
            <p:sp>
              <p:nvSpPr>
                <p:cNvPr id="127" name="Freeform 5">
                  <a:extLst>
                    <a:ext uri="{FF2B5EF4-FFF2-40B4-BE49-F238E27FC236}">
                      <a16:creationId xmlns:a16="http://schemas.microsoft.com/office/drawing/2014/main" id="{85C87C61-0536-B7A0-3238-8B98CA1DAAC1}"/>
                    </a:ext>
                  </a:extLst>
                </p:cNvPr>
                <p:cNvSpPr>
                  <a:spLocks/>
                </p:cNvSpPr>
                <p:nvPr/>
              </p:nvSpPr>
              <p:spPr bwMode="auto">
                <a:xfrm>
                  <a:off x="427037"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6">
                  <a:extLst>
                    <a:ext uri="{FF2B5EF4-FFF2-40B4-BE49-F238E27FC236}">
                      <a16:creationId xmlns:a16="http://schemas.microsoft.com/office/drawing/2014/main" id="{9BC9D036-6565-293A-824C-EB8133208109}"/>
                    </a:ext>
                  </a:extLst>
                </p:cNvPr>
                <p:cNvSpPr>
                  <a:spLocks/>
                </p:cNvSpPr>
                <p:nvPr/>
              </p:nvSpPr>
              <p:spPr bwMode="auto">
                <a:xfrm>
                  <a:off x="377825" y="2847976"/>
                  <a:ext cx="223838"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7">
                  <a:extLst>
                    <a:ext uri="{FF2B5EF4-FFF2-40B4-BE49-F238E27FC236}">
                      <a16:creationId xmlns:a16="http://schemas.microsoft.com/office/drawing/2014/main" id="{4227D0EE-B0E0-FF24-24D6-C96BBC50DEC9}"/>
                    </a:ext>
                  </a:extLst>
                </p:cNvPr>
                <p:cNvSpPr>
                  <a:spLocks/>
                </p:cNvSpPr>
                <p:nvPr/>
              </p:nvSpPr>
              <p:spPr bwMode="auto">
                <a:xfrm>
                  <a:off x="-1104900"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8">
                  <a:extLst>
                    <a:ext uri="{FF2B5EF4-FFF2-40B4-BE49-F238E27FC236}">
                      <a16:creationId xmlns:a16="http://schemas.microsoft.com/office/drawing/2014/main" id="{3AA4CC5E-F4F6-22AB-3713-267083D6CCC2}"/>
                    </a:ext>
                  </a:extLst>
                </p:cNvPr>
                <p:cNvSpPr>
                  <a:spLocks/>
                </p:cNvSpPr>
                <p:nvPr/>
              </p:nvSpPr>
              <p:spPr bwMode="auto">
                <a:xfrm>
                  <a:off x="-568325"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9">
                  <a:extLst>
                    <a:ext uri="{FF2B5EF4-FFF2-40B4-BE49-F238E27FC236}">
                      <a16:creationId xmlns:a16="http://schemas.microsoft.com/office/drawing/2014/main" id="{26CBF7F9-1609-AD01-C879-632C3BE436AD}"/>
                    </a:ext>
                  </a:extLst>
                </p:cNvPr>
                <p:cNvSpPr>
                  <a:spLocks/>
                </p:cNvSpPr>
                <p:nvPr/>
              </p:nvSpPr>
              <p:spPr bwMode="auto">
                <a:xfrm>
                  <a:off x="-2628900"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10">
                  <a:extLst>
                    <a:ext uri="{FF2B5EF4-FFF2-40B4-BE49-F238E27FC236}">
                      <a16:creationId xmlns:a16="http://schemas.microsoft.com/office/drawing/2014/main" id="{3D11A66E-7F0C-E36E-D365-E628A4C2C0DD}"/>
                    </a:ext>
                  </a:extLst>
                </p:cNvPr>
                <p:cNvSpPr>
                  <a:spLocks/>
                </p:cNvSpPr>
                <p:nvPr/>
              </p:nvSpPr>
              <p:spPr bwMode="auto">
                <a:xfrm>
                  <a:off x="-738189" y="4968875"/>
                  <a:ext cx="219076" cy="223839"/>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12">
                  <a:extLst>
                    <a:ext uri="{FF2B5EF4-FFF2-40B4-BE49-F238E27FC236}">
                      <a16:creationId xmlns:a16="http://schemas.microsoft.com/office/drawing/2014/main" id="{A873E578-1FDD-4796-6360-CA30335D3789}"/>
                    </a:ext>
                  </a:extLst>
                </p:cNvPr>
                <p:cNvSpPr>
                  <a:spLocks/>
                </p:cNvSpPr>
                <p:nvPr/>
              </p:nvSpPr>
              <p:spPr bwMode="auto">
                <a:xfrm>
                  <a:off x="-927100" y="1617663"/>
                  <a:ext cx="214313"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13">
                  <a:extLst>
                    <a:ext uri="{FF2B5EF4-FFF2-40B4-BE49-F238E27FC236}">
                      <a16:creationId xmlns:a16="http://schemas.microsoft.com/office/drawing/2014/main" id="{012B2512-9744-253E-58E0-D36C33421541}"/>
                    </a:ext>
                  </a:extLst>
                </p:cNvPr>
                <p:cNvSpPr>
                  <a:spLocks/>
                </p:cNvSpPr>
                <p:nvPr/>
              </p:nvSpPr>
              <p:spPr bwMode="auto">
                <a:xfrm>
                  <a:off x="-1304925"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15">
                  <a:extLst>
                    <a:ext uri="{FF2B5EF4-FFF2-40B4-BE49-F238E27FC236}">
                      <a16:creationId xmlns:a16="http://schemas.microsoft.com/office/drawing/2014/main" id="{19E33812-2F19-CBD3-3A15-B756C13FD97D}"/>
                    </a:ext>
                  </a:extLst>
                </p:cNvPr>
                <p:cNvSpPr>
                  <a:spLocks/>
                </p:cNvSpPr>
                <p:nvPr/>
              </p:nvSpPr>
              <p:spPr bwMode="auto">
                <a:xfrm>
                  <a:off x="-395288"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16">
                  <a:extLst>
                    <a:ext uri="{FF2B5EF4-FFF2-40B4-BE49-F238E27FC236}">
                      <a16:creationId xmlns:a16="http://schemas.microsoft.com/office/drawing/2014/main" id="{292C0EC4-9AEC-D3A4-652E-328350FA51CD}"/>
                    </a:ext>
                  </a:extLst>
                </p:cNvPr>
                <p:cNvSpPr>
                  <a:spLocks/>
                </p:cNvSpPr>
                <p:nvPr/>
              </p:nvSpPr>
              <p:spPr bwMode="auto">
                <a:xfrm>
                  <a:off x="-2844800" y="2508251"/>
                  <a:ext cx="223838"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7">
                  <a:extLst>
                    <a:ext uri="{FF2B5EF4-FFF2-40B4-BE49-F238E27FC236}">
                      <a16:creationId xmlns:a16="http://schemas.microsoft.com/office/drawing/2014/main" id="{9F3C108B-C95E-4068-B8B8-EDC3944D4536}"/>
                    </a:ext>
                  </a:extLst>
                </p:cNvPr>
                <p:cNvSpPr>
                  <a:spLocks/>
                </p:cNvSpPr>
                <p:nvPr/>
              </p:nvSpPr>
              <p:spPr bwMode="auto">
                <a:xfrm>
                  <a:off x="-96838"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8">
                  <a:extLst>
                    <a:ext uri="{FF2B5EF4-FFF2-40B4-BE49-F238E27FC236}">
                      <a16:creationId xmlns:a16="http://schemas.microsoft.com/office/drawing/2014/main" id="{7D37743F-6DE8-99FD-2628-D0F7B4BBCE83}"/>
                    </a:ext>
                  </a:extLst>
                </p:cNvPr>
                <p:cNvSpPr>
                  <a:spLocks/>
                </p:cNvSpPr>
                <p:nvPr/>
              </p:nvSpPr>
              <p:spPr bwMode="auto">
                <a:xfrm>
                  <a:off x="147637"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9">
                  <a:extLst>
                    <a:ext uri="{FF2B5EF4-FFF2-40B4-BE49-F238E27FC236}">
                      <a16:creationId xmlns:a16="http://schemas.microsoft.com/office/drawing/2014/main" id="{6E0ECAD8-0302-7449-AC53-9BB4E56E4853}"/>
                    </a:ext>
                  </a:extLst>
                </p:cNvPr>
                <p:cNvSpPr>
                  <a:spLocks/>
                </p:cNvSpPr>
                <p:nvPr/>
              </p:nvSpPr>
              <p:spPr bwMode="auto">
                <a:xfrm>
                  <a:off x="322262"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20">
                  <a:extLst>
                    <a:ext uri="{FF2B5EF4-FFF2-40B4-BE49-F238E27FC236}">
                      <a16:creationId xmlns:a16="http://schemas.microsoft.com/office/drawing/2014/main" id="{59D162FE-CAA5-5D20-074D-B3AC375C99E4}"/>
                    </a:ext>
                  </a:extLst>
                </p:cNvPr>
                <p:cNvSpPr>
                  <a:spLocks/>
                </p:cNvSpPr>
                <p:nvPr/>
              </p:nvSpPr>
              <p:spPr bwMode="auto">
                <a:xfrm>
                  <a:off x="234950"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21">
                  <a:extLst>
                    <a:ext uri="{FF2B5EF4-FFF2-40B4-BE49-F238E27FC236}">
                      <a16:creationId xmlns:a16="http://schemas.microsoft.com/office/drawing/2014/main" id="{2E85CD7B-3356-7499-B121-C7E61FC20221}"/>
                    </a:ext>
                  </a:extLst>
                </p:cNvPr>
                <p:cNvSpPr>
                  <a:spLocks/>
                </p:cNvSpPr>
                <p:nvPr/>
              </p:nvSpPr>
              <p:spPr bwMode="auto">
                <a:xfrm>
                  <a:off x="26987"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22">
                  <a:extLst>
                    <a:ext uri="{FF2B5EF4-FFF2-40B4-BE49-F238E27FC236}">
                      <a16:creationId xmlns:a16="http://schemas.microsoft.com/office/drawing/2014/main" id="{9C75D705-9E19-2867-E788-6899EB6A4186}"/>
                    </a:ext>
                  </a:extLst>
                </p:cNvPr>
                <p:cNvSpPr>
                  <a:spLocks/>
                </p:cNvSpPr>
                <p:nvPr/>
              </p:nvSpPr>
              <p:spPr bwMode="auto">
                <a:xfrm>
                  <a:off x="-3040063"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23">
                  <a:extLst>
                    <a:ext uri="{FF2B5EF4-FFF2-40B4-BE49-F238E27FC236}">
                      <a16:creationId xmlns:a16="http://schemas.microsoft.com/office/drawing/2014/main" id="{312CC1CE-D1E5-4125-5D4A-6144EA5296E3}"/>
                    </a:ext>
                  </a:extLst>
                </p:cNvPr>
                <p:cNvSpPr>
                  <a:spLocks/>
                </p:cNvSpPr>
                <p:nvPr/>
              </p:nvSpPr>
              <p:spPr bwMode="auto">
                <a:xfrm>
                  <a:off x="-1485900"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26">
                  <a:extLst>
                    <a:ext uri="{FF2B5EF4-FFF2-40B4-BE49-F238E27FC236}">
                      <a16:creationId xmlns:a16="http://schemas.microsoft.com/office/drawing/2014/main" id="{56EEDD3B-7ABF-6A35-AC66-AD8DF637A4D3}"/>
                    </a:ext>
                  </a:extLst>
                </p:cNvPr>
                <p:cNvSpPr>
                  <a:spLocks/>
                </p:cNvSpPr>
                <p:nvPr/>
              </p:nvSpPr>
              <p:spPr bwMode="auto">
                <a:xfrm>
                  <a:off x="-244475"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27">
                  <a:extLst>
                    <a:ext uri="{FF2B5EF4-FFF2-40B4-BE49-F238E27FC236}">
                      <a16:creationId xmlns:a16="http://schemas.microsoft.com/office/drawing/2014/main" id="{83BCA547-E8D3-45EC-3E19-8B3EC4E3F19D}"/>
                    </a:ext>
                  </a:extLst>
                </p:cNvPr>
                <p:cNvSpPr>
                  <a:spLocks/>
                </p:cNvSpPr>
                <p:nvPr/>
              </p:nvSpPr>
              <p:spPr bwMode="auto">
                <a:xfrm>
                  <a:off x="-1666875"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28">
                  <a:extLst>
                    <a:ext uri="{FF2B5EF4-FFF2-40B4-BE49-F238E27FC236}">
                      <a16:creationId xmlns:a16="http://schemas.microsoft.com/office/drawing/2014/main" id="{D6B94C1A-D434-00F6-D406-9ADE2185B970}"/>
                    </a:ext>
                  </a:extLst>
                </p:cNvPr>
                <p:cNvSpPr>
                  <a:spLocks/>
                </p:cNvSpPr>
                <p:nvPr/>
              </p:nvSpPr>
              <p:spPr bwMode="auto">
                <a:xfrm>
                  <a:off x="431800"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31">
                  <a:extLst>
                    <a:ext uri="{FF2B5EF4-FFF2-40B4-BE49-F238E27FC236}">
                      <a16:creationId xmlns:a16="http://schemas.microsoft.com/office/drawing/2014/main" id="{F3502439-AE81-BCD1-894E-4AF6DDBC456A}"/>
                    </a:ext>
                  </a:extLst>
                </p:cNvPr>
                <p:cNvSpPr>
                  <a:spLocks/>
                </p:cNvSpPr>
                <p:nvPr/>
              </p:nvSpPr>
              <p:spPr bwMode="auto">
                <a:xfrm>
                  <a:off x="-1841956" y="5028964"/>
                  <a:ext cx="252413"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4" name="Group 113">
                <a:extLst>
                  <a:ext uri="{FF2B5EF4-FFF2-40B4-BE49-F238E27FC236}">
                    <a16:creationId xmlns:a16="http://schemas.microsoft.com/office/drawing/2014/main" id="{361CAE96-A94A-8FDC-FFA8-B4CF77C25432}"/>
                  </a:ext>
                </a:extLst>
              </p:cNvPr>
              <p:cNvGrpSpPr/>
              <p:nvPr/>
            </p:nvGrpSpPr>
            <p:grpSpPr>
              <a:xfrm>
                <a:off x="1141950" y="3837692"/>
                <a:ext cx="1527539" cy="1560559"/>
                <a:chOff x="4748963" y="4098099"/>
                <a:chExt cx="1881040" cy="1921702"/>
              </a:xfrm>
            </p:grpSpPr>
            <p:grpSp>
              <p:nvGrpSpPr>
                <p:cNvPr id="115" name="Group 114">
                  <a:extLst>
                    <a:ext uri="{FF2B5EF4-FFF2-40B4-BE49-F238E27FC236}">
                      <a16:creationId xmlns:a16="http://schemas.microsoft.com/office/drawing/2014/main" id="{F42F4BA9-5C36-BCAB-CCEB-7ADC2E5397B5}"/>
                    </a:ext>
                  </a:extLst>
                </p:cNvPr>
                <p:cNvGrpSpPr/>
                <p:nvPr/>
              </p:nvGrpSpPr>
              <p:grpSpPr>
                <a:xfrm>
                  <a:off x="5130525" y="4098099"/>
                  <a:ext cx="767348" cy="783782"/>
                  <a:chOff x="6045325" y="4029074"/>
                  <a:chExt cx="657433" cy="671513"/>
                </a:xfrm>
              </p:grpSpPr>
              <p:sp>
                <p:nvSpPr>
                  <p:cNvPr id="125" name="Freeform 11">
                    <a:extLst>
                      <a:ext uri="{FF2B5EF4-FFF2-40B4-BE49-F238E27FC236}">
                        <a16:creationId xmlns:a16="http://schemas.microsoft.com/office/drawing/2014/main" id="{14E9D44E-0B73-23B0-4D8C-F19276109F48}"/>
                      </a:ext>
                    </a:extLst>
                  </p:cNvPr>
                  <p:cNvSpPr>
                    <a:spLocks/>
                  </p:cNvSpPr>
                  <p:nvPr/>
                </p:nvSpPr>
                <p:spPr bwMode="auto">
                  <a:xfrm>
                    <a:off x="6127639" y="4255439"/>
                    <a:ext cx="575119" cy="445148"/>
                  </a:xfrm>
                  <a:custGeom>
                    <a:avLst/>
                    <a:gdLst>
                      <a:gd name="T0" fmla="*/ 224 w 224"/>
                      <a:gd name="T1" fmla="*/ 39 h 173"/>
                      <a:gd name="T2" fmla="*/ 125 w 224"/>
                      <a:gd name="T3" fmla="*/ 163 h 173"/>
                      <a:gd name="T4" fmla="*/ 11 w 224"/>
                      <a:gd name="T5" fmla="*/ 134 h 173"/>
                      <a:gd name="T6" fmla="*/ 14 w 224"/>
                      <a:gd name="T7" fmla="*/ 106 h 173"/>
                      <a:gd name="T8" fmla="*/ 198 w 224"/>
                      <a:gd name="T9" fmla="*/ 6 h 173"/>
                      <a:gd name="T10" fmla="*/ 222 w 224"/>
                      <a:gd name="T11" fmla="*/ 18 h 173"/>
                      <a:gd name="T12" fmla="*/ 224 w 224"/>
                      <a:gd name="T13" fmla="*/ 39 h 173"/>
                    </a:gdLst>
                    <a:ahLst/>
                    <a:cxnLst>
                      <a:cxn ang="0">
                        <a:pos x="T0" y="T1"/>
                      </a:cxn>
                      <a:cxn ang="0">
                        <a:pos x="T2" y="T3"/>
                      </a:cxn>
                      <a:cxn ang="0">
                        <a:pos x="T4" y="T5"/>
                      </a:cxn>
                      <a:cxn ang="0">
                        <a:pos x="T6" y="T7"/>
                      </a:cxn>
                      <a:cxn ang="0">
                        <a:pos x="T8" y="T9"/>
                      </a:cxn>
                      <a:cxn ang="0">
                        <a:pos x="T10" y="T11"/>
                      </a:cxn>
                      <a:cxn ang="0">
                        <a:pos x="T12" y="T13"/>
                      </a:cxn>
                    </a:cxnLst>
                    <a:rect l="0" t="0" r="r" b="b"/>
                    <a:pathLst>
                      <a:path w="224" h="173">
                        <a:moveTo>
                          <a:pt x="224" y="39"/>
                        </a:moveTo>
                        <a:cubicBezTo>
                          <a:pt x="223" y="99"/>
                          <a:pt x="183" y="150"/>
                          <a:pt x="125" y="163"/>
                        </a:cubicBezTo>
                        <a:cubicBezTo>
                          <a:pt x="82" y="173"/>
                          <a:pt x="44" y="162"/>
                          <a:pt x="11" y="134"/>
                        </a:cubicBezTo>
                        <a:cubicBezTo>
                          <a:pt x="0" y="125"/>
                          <a:pt x="2" y="113"/>
                          <a:pt x="14" y="106"/>
                        </a:cubicBezTo>
                        <a:cubicBezTo>
                          <a:pt x="75" y="73"/>
                          <a:pt x="137" y="39"/>
                          <a:pt x="198" y="6"/>
                        </a:cubicBezTo>
                        <a:cubicBezTo>
                          <a:pt x="209" y="0"/>
                          <a:pt x="220" y="6"/>
                          <a:pt x="222" y="18"/>
                        </a:cubicBezTo>
                        <a:cubicBezTo>
                          <a:pt x="223" y="25"/>
                          <a:pt x="223" y="32"/>
                          <a:pt x="224" y="39"/>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126" name="Freeform 13">
                    <a:extLst>
                      <a:ext uri="{FF2B5EF4-FFF2-40B4-BE49-F238E27FC236}">
                        <a16:creationId xmlns:a16="http://schemas.microsoft.com/office/drawing/2014/main" id="{FF9CF7C0-2F80-45F9-65D7-647E0FFB23C3}"/>
                      </a:ext>
                    </a:extLst>
                  </p:cNvPr>
                  <p:cNvSpPr>
                    <a:spLocks/>
                  </p:cNvSpPr>
                  <p:nvPr/>
                </p:nvSpPr>
                <p:spPr bwMode="auto">
                  <a:xfrm>
                    <a:off x="6045325" y="4029074"/>
                    <a:ext cx="572952" cy="429985"/>
                  </a:xfrm>
                  <a:custGeom>
                    <a:avLst/>
                    <a:gdLst>
                      <a:gd name="T0" fmla="*/ 0 w 223"/>
                      <a:gd name="T1" fmla="*/ 126 h 167"/>
                      <a:gd name="T2" fmla="*/ 127 w 223"/>
                      <a:gd name="T3" fmla="*/ 0 h 167"/>
                      <a:gd name="T4" fmla="*/ 214 w 223"/>
                      <a:gd name="T5" fmla="*/ 34 h 167"/>
                      <a:gd name="T6" fmla="*/ 211 w 223"/>
                      <a:gd name="T7" fmla="*/ 60 h 167"/>
                      <a:gd name="T8" fmla="*/ 27 w 223"/>
                      <a:gd name="T9" fmla="*/ 160 h 167"/>
                      <a:gd name="T10" fmla="*/ 3 w 223"/>
                      <a:gd name="T11" fmla="*/ 148 h 167"/>
                      <a:gd name="T12" fmla="*/ 0 w 223"/>
                      <a:gd name="T13" fmla="*/ 126 h 167"/>
                    </a:gdLst>
                    <a:ahLst/>
                    <a:cxnLst>
                      <a:cxn ang="0">
                        <a:pos x="T0" y="T1"/>
                      </a:cxn>
                      <a:cxn ang="0">
                        <a:pos x="T2" y="T3"/>
                      </a:cxn>
                      <a:cxn ang="0">
                        <a:pos x="T4" y="T5"/>
                      </a:cxn>
                      <a:cxn ang="0">
                        <a:pos x="T6" y="T7"/>
                      </a:cxn>
                      <a:cxn ang="0">
                        <a:pos x="T8" y="T9"/>
                      </a:cxn>
                      <a:cxn ang="0">
                        <a:pos x="T10" y="T11"/>
                      </a:cxn>
                      <a:cxn ang="0">
                        <a:pos x="T12" y="T13"/>
                      </a:cxn>
                    </a:cxnLst>
                    <a:rect l="0" t="0" r="r" b="b"/>
                    <a:pathLst>
                      <a:path w="223" h="167">
                        <a:moveTo>
                          <a:pt x="0" y="126"/>
                        </a:moveTo>
                        <a:cubicBezTo>
                          <a:pt x="2" y="57"/>
                          <a:pt x="57" y="1"/>
                          <a:pt x="127" y="0"/>
                        </a:cubicBezTo>
                        <a:cubicBezTo>
                          <a:pt x="160" y="0"/>
                          <a:pt x="189" y="11"/>
                          <a:pt x="214" y="34"/>
                        </a:cubicBezTo>
                        <a:cubicBezTo>
                          <a:pt x="223" y="42"/>
                          <a:pt x="222" y="54"/>
                          <a:pt x="211" y="60"/>
                        </a:cubicBezTo>
                        <a:cubicBezTo>
                          <a:pt x="150" y="93"/>
                          <a:pt x="89" y="127"/>
                          <a:pt x="27" y="160"/>
                        </a:cubicBezTo>
                        <a:cubicBezTo>
                          <a:pt x="15" y="167"/>
                          <a:pt x="5" y="161"/>
                          <a:pt x="3" y="148"/>
                        </a:cubicBezTo>
                        <a:cubicBezTo>
                          <a:pt x="2" y="141"/>
                          <a:pt x="1" y="133"/>
                          <a:pt x="0" y="126"/>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116" name="Group 115">
                  <a:extLst>
                    <a:ext uri="{FF2B5EF4-FFF2-40B4-BE49-F238E27FC236}">
                      <a16:creationId xmlns:a16="http://schemas.microsoft.com/office/drawing/2014/main" id="{277E9A1D-3313-0AA1-F9C2-7247EDCBB8EB}"/>
                    </a:ext>
                  </a:extLst>
                </p:cNvPr>
                <p:cNvGrpSpPr/>
                <p:nvPr/>
              </p:nvGrpSpPr>
              <p:grpSpPr>
                <a:xfrm>
                  <a:off x="5889866" y="4898557"/>
                  <a:ext cx="740137" cy="755989"/>
                  <a:chOff x="6113010" y="4029074"/>
                  <a:chExt cx="657433" cy="671513"/>
                </a:xfrm>
              </p:grpSpPr>
              <p:sp>
                <p:nvSpPr>
                  <p:cNvPr id="123" name="Freeform 11">
                    <a:extLst>
                      <a:ext uri="{FF2B5EF4-FFF2-40B4-BE49-F238E27FC236}">
                        <a16:creationId xmlns:a16="http://schemas.microsoft.com/office/drawing/2014/main" id="{87612556-1556-3025-ABA6-20E1412961D7}"/>
                      </a:ext>
                    </a:extLst>
                  </p:cNvPr>
                  <p:cNvSpPr>
                    <a:spLocks/>
                  </p:cNvSpPr>
                  <p:nvPr/>
                </p:nvSpPr>
                <p:spPr bwMode="auto">
                  <a:xfrm>
                    <a:off x="6195324" y="4255439"/>
                    <a:ext cx="575119" cy="445148"/>
                  </a:xfrm>
                  <a:custGeom>
                    <a:avLst/>
                    <a:gdLst>
                      <a:gd name="T0" fmla="*/ 224 w 224"/>
                      <a:gd name="T1" fmla="*/ 39 h 173"/>
                      <a:gd name="T2" fmla="*/ 125 w 224"/>
                      <a:gd name="T3" fmla="*/ 163 h 173"/>
                      <a:gd name="T4" fmla="*/ 11 w 224"/>
                      <a:gd name="T5" fmla="*/ 134 h 173"/>
                      <a:gd name="T6" fmla="*/ 14 w 224"/>
                      <a:gd name="T7" fmla="*/ 106 h 173"/>
                      <a:gd name="T8" fmla="*/ 198 w 224"/>
                      <a:gd name="T9" fmla="*/ 6 h 173"/>
                      <a:gd name="T10" fmla="*/ 222 w 224"/>
                      <a:gd name="T11" fmla="*/ 18 h 173"/>
                      <a:gd name="T12" fmla="*/ 224 w 224"/>
                      <a:gd name="T13" fmla="*/ 39 h 173"/>
                    </a:gdLst>
                    <a:ahLst/>
                    <a:cxnLst>
                      <a:cxn ang="0">
                        <a:pos x="T0" y="T1"/>
                      </a:cxn>
                      <a:cxn ang="0">
                        <a:pos x="T2" y="T3"/>
                      </a:cxn>
                      <a:cxn ang="0">
                        <a:pos x="T4" y="T5"/>
                      </a:cxn>
                      <a:cxn ang="0">
                        <a:pos x="T6" y="T7"/>
                      </a:cxn>
                      <a:cxn ang="0">
                        <a:pos x="T8" y="T9"/>
                      </a:cxn>
                      <a:cxn ang="0">
                        <a:pos x="T10" y="T11"/>
                      </a:cxn>
                      <a:cxn ang="0">
                        <a:pos x="T12" y="T13"/>
                      </a:cxn>
                    </a:cxnLst>
                    <a:rect l="0" t="0" r="r" b="b"/>
                    <a:pathLst>
                      <a:path w="224" h="173">
                        <a:moveTo>
                          <a:pt x="224" y="39"/>
                        </a:moveTo>
                        <a:cubicBezTo>
                          <a:pt x="223" y="99"/>
                          <a:pt x="183" y="150"/>
                          <a:pt x="125" y="163"/>
                        </a:cubicBezTo>
                        <a:cubicBezTo>
                          <a:pt x="82" y="173"/>
                          <a:pt x="44" y="162"/>
                          <a:pt x="11" y="134"/>
                        </a:cubicBezTo>
                        <a:cubicBezTo>
                          <a:pt x="0" y="125"/>
                          <a:pt x="2" y="113"/>
                          <a:pt x="14" y="106"/>
                        </a:cubicBezTo>
                        <a:cubicBezTo>
                          <a:pt x="75" y="73"/>
                          <a:pt x="137" y="39"/>
                          <a:pt x="198" y="6"/>
                        </a:cubicBezTo>
                        <a:cubicBezTo>
                          <a:pt x="209" y="0"/>
                          <a:pt x="220" y="6"/>
                          <a:pt x="222" y="18"/>
                        </a:cubicBezTo>
                        <a:cubicBezTo>
                          <a:pt x="223" y="25"/>
                          <a:pt x="223" y="32"/>
                          <a:pt x="224" y="39"/>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124" name="Freeform 13">
                    <a:extLst>
                      <a:ext uri="{FF2B5EF4-FFF2-40B4-BE49-F238E27FC236}">
                        <a16:creationId xmlns:a16="http://schemas.microsoft.com/office/drawing/2014/main" id="{753CD270-021A-3B7D-76A7-3318F83910F6}"/>
                      </a:ext>
                    </a:extLst>
                  </p:cNvPr>
                  <p:cNvSpPr>
                    <a:spLocks/>
                  </p:cNvSpPr>
                  <p:nvPr/>
                </p:nvSpPr>
                <p:spPr bwMode="auto">
                  <a:xfrm>
                    <a:off x="6113010" y="4029074"/>
                    <a:ext cx="572952" cy="429985"/>
                  </a:xfrm>
                  <a:custGeom>
                    <a:avLst/>
                    <a:gdLst>
                      <a:gd name="T0" fmla="*/ 0 w 223"/>
                      <a:gd name="T1" fmla="*/ 126 h 167"/>
                      <a:gd name="T2" fmla="*/ 127 w 223"/>
                      <a:gd name="T3" fmla="*/ 0 h 167"/>
                      <a:gd name="T4" fmla="*/ 214 w 223"/>
                      <a:gd name="T5" fmla="*/ 34 h 167"/>
                      <a:gd name="T6" fmla="*/ 211 w 223"/>
                      <a:gd name="T7" fmla="*/ 60 h 167"/>
                      <a:gd name="T8" fmla="*/ 27 w 223"/>
                      <a:gd name="T9" fmla="*/ 160 h 167"/>
                      <a:gd name="T10" fmla="*/ 3 w 223"/>
                      <a:gd name="T11" fmla="*/ 148 h 167"/>
                      <a:gd name="T12" fmla="*/ 0 w 223"/>
                      <a:gd name="T13" fmla="*/ 126 h 167"/>
                    </a:gdLst>
                    <a:ahLst/>
                    <a:cxnLst>
                      <a:cxn ang="0">
                        <a:pos x="T0" y="T1"/>
                      </a:cxn>
                      <a:cxn ang="0">
                        <a:pos x="T2" y="T3"/>
                      </a:cxn>
                      <a:cxn ang="0">
                        <a:pos x="T4" y="T5"/>
                      </a:cxn>
                      <a:cxn ang="0">
                        <a:pos x="T6" y="T7"/>
                      </a:cxn>
                      <a:cxn ang="0">
                        <a:pos x="T8" y="T9"/>
                      </a:cxn>
                      <a:cxn ang="0">
                        <a:pos x="T10" y="T11"/>
                      </a:cxn>
                      <a:cxn ang="0">
                        <a:pos x="T12" y="T13"/>
                      </a:cxn>
                    </a:cxnLst>
                    <a:rect l="0" t="0" r="r" b="b"/>
                    <a:pathLst>
                      <a:path w="223" h="167">
                        <a:moveTo>
                          <a:pt x="0" y="126"/>
                        </a:moveTo>
                        <a:cubicBezTo>
                          <a:pt x="2" y="57"/>
                          <a:pt x="57" y="1"/>
                          <a:pt x="127" y="0"/>
                        </a:cubicBezTo>
                        <a:cubicBezTo>
                          <a:pt x="160" y="0"/>
                          <a:pt x="189" y="11"/>
                          <a:pt x="214" y="34"/>
                        </a:cubicBezTo>
                        <a:cubicBezTo>
                          <a:pt x="223" y="42"/>
                          <a:pt x="222" y="54"/>
                          <a:pt x="211" y="60"/>
                        </a:cubicBezTo>
                        <a:cubicBezTo>
                          <a:pt x="150" y="93"/>
                          <a:pt x="89" y="127"/>
                          <a:pt x="27" y="160"/>
                        </a:cubicBezTo>
                        <a:cubicBezTo>
                          <a:pt x="15" y="167"/>
                          <a:pt x="5" y="161"/>
                          <a:pt x="3" y="148"/>
                        </a:cubicBezTo>
                        <a:cubicBezTo>
                          <a:pt x="2" y="141"/>
                          <a:pt x="1" y="133"/>
                          <a:pt x="0" y="126"/>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117" name="Group 116">
                  <a:extLst>
                    <a:ext uri="{FF2B5EF4-FFF2-40B4-BE49-F238E27FC236}">
                      <a16:creationId xmlns:a16="http://schemas.microsoft.com/office/drawing/2014/main" id="{C38E1D65-4D62-55C8-29DE-FACAD602557D}"/>
                    </a:ext>
                  </a:extLst>
                </p:cNvPr>
                <p:cNvGrpSpPr/>
                <p:nvPr/>
              </p:nvGrpSpPr>
              <p:grpSpPr>
                <a:xfrm>
                  <a:off x="4978411" y="5263812"/>
                  <a:ext cx="740137" cy="755989"/>
                  <a:chOff x="6104550" y="4096759"/>
                  <a:chExt cx="657433" cy="671513"/>
                </a:xfrm>
              </p:grpSpPr>
              <p:sp>
                <p:nvSpPr>
                  <p:cNvPr id="121" name="Freeform 11">
                    <a:extLst>
                      <a:ext uri="{FF2B5EF4-FFF2-40B4-BE49-F238E27FC236}">
                        <a16:creationId xmlns:a16="http://schemas.microsoft.com/office/drawing/2014/main" id="{8F125E04-82CE-4F23-F20C-2A08097BAC88}"/>
                      </a:ext>
                    </a:extLst>
                  </p:cNvPr>
                  <p:cNvSpPr>
                    <a:spLocks/>
                  </p:cNvSpPr>
                  <p:nvPr/>
                </p:nvSpPr>
                <p:spPr bwMode="auto">
                  <a:xfrm>
                    <a:off x="6186864" y="4323124"/>
                    <a:ext cx="575119" cy="445148"/>
                  </a:xfrm>
                  <a:custGeom>
                    <a:avLst/>
                    <a:gdLst>
                      <a:gd name="T0" fmla="*/ 224 w 224"/>
                      <a:gd name="T1" fmla="*/ 39 h 173"/>
                      <a:gd name="T2" fmla="*/ 125 w 224"/>
                      <a:gd name="T3" fmla="*/ 163 h 173"/>
                      <a:gd name="T4" fmla="*/ 11 w 224"/>
                      <a:gd name="T5" fmla="*/ 134 h 173"/>
                      <a:gd name="T6" fmla="*/ 14 w 224"/>
                      <a:gd name="T7" fmla="*/ 106 h 173"/>
                      <a:gd name="T8" fmla="*/ 198 w 224"/>
                      <a:gd name="T9" fmla="*/ 6 h 173"/>
                      <a:gd name="T10" fmla="*/ 222 w 224"/>
                      <a:gd name="T11" fmla="*/ 18 h 173"/>
                      <a:gd name="T12" fmla="*/ 224 w 224"/>
                      <a:gd name="T13" fmla="*/ 39 h 173"/>
                    </a:gdLst>
                    <a:ahLst/>
                    <a:cxnLst>
                      <a:cxn ang="0">
                        <a:pos x="T0" y="T1"/>
                      </a:cxn>
                      <a:cxn ang="0">
                        <a:pos x="T2" y="T3"/>
                      </a:cxn>
                      <a:cxn ang="0">
                        <a:pos x="T4" y="T5"/>
                      </a:cxn>
                      <a:cxn ang="0">
                        <a:pos x="T6" y="T7"/>
                      </a:cxn>
                      <a:cxn ang="0">
                        <a:pos x="T8" y="T9"/>
                      </a:cxn>
                      <a:cxn ang="0">
                        <a:pos x="T10" y="T11"/>
                      </a:cxn>
                      <a:cxn ang="0">
                        <a:pos x="T12" y="T13"/>
                      </a:cxn>
                    </a:cxnLst>
                    <a:rect l="0" t="0" r="r" b="b"/>
                    <a:pathLst>
                      <a:path w="224" h="173">
                        <a:moveTo>
                          <a:pt x="224" y="39"/>
                        </a:moveTo>
                        <a:cubicBezTo>
                          <a:pt x="223" y="99"/>
                          <a:pt x="183" y="150"/>
                          <a:pt x="125" y="163"/>
                        </a:cubicBezTo>
                        <a:cubicBezTo>
                          <a:pt x="82" y="173"/>
                          <a:pt x="44" y="162"/>
                          <a:pt x="11" y="134"/>
                        </a:cubicBezTo>
                        <a:cubicBezTo>
                          <a:pt x="0" y="125"/>
                          <a:pt x="2" y="113"/>
                          <a:pt x="14" y="106"/>
                        </a:cubicBezTo>
                        <a:cubicBezTo>
                          <a:pt x="75" y="73"/>
                          <a:pt x="137" y="39"/>
                          <a:pt x="198" y="6"/>
                        </a:cubicBezTo>
                        <a:cubicBezTo>
                          <a:pt x="209" y="0"/>
                          <a:pt x="220" y="6"/>
                          <a:pt x="222" y="18"/>
                        </a:cubicBezTo>
                        <a:cubicBezTo>
                          <a:pt x="223" y="25"/>
                          <a:pt x="223" y="32"/>
                          <a:pt x="224" y="39"/>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122" name="Freeform 13">
                    <a:extLst>
                      <a:ext uri="{FF2B5EF4-FFF2-40B4-BE49-F238E27FC236}">
                        <a16:creationId xmlns:a16="http://schemas.microsoft.com/office/drawing/2014/main" id="{9C940736-6C83-AB5C-7B41-8C48D979B047}"/>
                      </a:ext>
                    </a:extLst>
                  </p:cNvPr>
                  <p:cNvSpPr>
                    <a:spLocks/>
                  </p:cNvSpPr>
                  <p:nvPr/>
                </p:nvSpPr>
                <p:spPr bwMode="auto">
                  <a:xfrm>
                    <a:off x="6104550" y="4096759"/>
                    <a:ext cx="572952" cy="429985"/>
                  </a:xfrm>
                  <a:custGeom>
                    <a:avLst/>
                    <a:gdLst>
                      <a:gd name="T0" fmla="*/ 0 w 223"/>
                      <a:gd name="T1" fmla="*/ 126 h 167"/>
                      <a:gd name="T2" fmla="*/ 127 w 223"/>
                      <a:gd name="T3" fmla="*/ 0 h 167"/>
                      <a:gd name="T4" fmla="*/ 214 w 223"/>
                      <a:gd name="T5" fmla="*/ 34 h 167"/>
                      <a:gd name="T6" fmla="*/ 211 w 223"/>
                      <a:gd name="T7" fmla="*/ 60 h 167"/>
                      <a:gd name="T8" fmla="*/ 27 w 223"/>
                      <a:gd name="T9" fmla="*/ 160 h 167"/>
                      <a:gd name="T10" fmla="*/ 3 w 223"/>
                      <a:gd name="T11" fmla="*/ 148 h 167"/>
                      <a:gd name="T12" fmla="*/ 0 w 223"/>
                      <a:gd name="T13" fmla="*/ 126 h 167"/>
                    </a:gdLst>
                    <a:ahLst/>
                    <a:cxnLst>
                      <a:cxn ang="0">
                        <a:pos x="T0" y="T1"/>
                      </a:cxn>
                      <a:cxn ang="0">
                        <a:pos x="T2" y="T3"/>
                      </a:cxn>
                      <a:cxn ang="0">
                        <a:pos x="T4" y="T5"/>
                      </a:cxn>
                      <a:cxn ang="0">
                        <a:pos x="T6" y="T7"/>
                      </a:cxn>
                      <a:cxn ang="0">
                        <a:pos x="T8" y="T9"/>
                      </a:cxn>
                      <a:cxn ang="0">
                        <a:pos x="T10" y="T11"/>
                      </a:cxn>
                      <a:cxn ang="0">
                        <a:pos x="T12" y="T13"/>
                      </a:cxn>
                    </a:cxnLst>
                    <a:rect l="0" t="0" r="r" b="b"/>
                    <a:pathLst>
                      <a:path w="223" h="167">
                        <a:moveTo>
                          <a:pt x="0" y="126"/>
                        </a:moveTo>
                        <a:cubicBezTo>
                          <a:pt x="2" y="57"/>
                          <a:pt x="57" y="1"/>
                          <a:pt x="127" y="0"/>
                        </a:cubicBezTo>
                        <a:cubicBezTo>
                          <a:pt x="160" y="0"/>
                          <a:pt x="189" y="11"/>
                          <a:pt x="214" y="34"/>
                        </a:cubicBezTo>
                        <a:cubicBezTo>
                          <a:pt x="223" y="42"/>
                          <a:pt x="222" y="54"/>
                          <a:pt x="211" y="60"/>
                        </a:cubicBezTo>
                        <a:cubicBezTo>
                          <a:pt x="150" y="93"/>
                          <a:pt x="89" y="127"/>
                          <a:pt x="27" y="160"/>
                        </a:cubicBezTo>
                        <a:cubicBezTo>
                          <a:pt x="15" y="167"/>
                          <a:pt x="5" y="161"/>
                          <a:pt x="3" y="148"/>
                        </a:cubicBezTo>
                        <a:cubicBezTo>
                          <a:pt x="2" y="141"/>
                          <a:pt x="1" y="133"/>
                          <a:pt x="0" y="126"/>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grpSp>
            <p:sp>
              <p:nvSpPr>
                <p:cNvPr id="118" name="Freeform 9">
                  <a:extLst>
                    <a:ext uri="{FF2B5EF4-FFF2-40B4-BE49-F238E27FC236}">
                      <a16:creationId xmlns:a16="http://schemas.microsoft.com/office/drawing/2014/main" id="{20E0D4BD-8F7E-0542-E014-5DF7969445F8}"/>
                    </a:ext>
                  </a:extLst>
                </p:cNvPr>
                <p:cNvSpPr>
                  <a:spLocks/>
                </p:cNvSpPr>
                <p:nvPr/>
              </p:nvSpPr>
              <p:spPr bwMode="auto">
                <a:xfrm rot="18000000">
                  <a:off x="4555976" y="4398272"/>
                  <a:ext cx="933867" cy="547893"/>
                </a:xfrm>
                <a:custGeom>
                  <a:avLst/>
                  <a:gdLst>
                    <a:gd name="T0" fmla="*/ 109 w 418"/>
                    <a:gd name="T1" fmla="*/ 0 h 245"/>
                    <a:gd name="T2" fmla="*/ 156 w 418"/>
                    <a:gd name="T3" fmla="*/ 9 h 245"/>
                    <a:gd name="T4" fmla="*/ 187 w 418"/>
                    <a:gd name="T5" fmla="*/ 15 h 245"/>
                    <a:gd name="T6" fmla="*/ 191 w 418"/>
                    <a:gd name="T7" fmla="*/ 16 h 245"/>
                    <a:gd name="T8" fmla="*/ 204 w 418"/>
                    <a:gd name="T9" fmla="*/ 38 h 245"/>
                    <a:gd name="T10" fmla="*/ 193 w 418"/>
                    <a:gd name="T11" fmla="*/ 93 h 245"/>
                    <a:gd name="T12" fmla="*/ 187 w 418"/>
                    <a:gd name="T13" fmla="*/ 124 h 245"/>
                    <a:gd name="T14" fmla="*/ 201 w 418"/>
                    <a:gd name="T15" fmla="*/ 151 h 245"/>
                    <a:gd name="T16" fmla="*/ 229 w 418"/>
                    <a:gd name="T17" fmla="*/ 134 h 245"/>
                    <a:gd name="T18" fmla="*/ 238 w 418"/>
                    <a:gd name="T19" fmla="*/ 84 h 245"/>
                    <a:gd name="T20" fmla="*/ 246 w 418"/>
                    <a:gd name="T21" fmla="*/ 43 h 245"/>
                    <a:gd name="T22" fmla="*/ 262 w 418"/>
                    <a:gd name="T23" fmla="*/ 31 h 245"/>
                    <a:gd name="T24" fmla="*/ 300 w 418"/>
                    <a:gd name="T25" fmla="*/ 38 h 245"/>
                    <a:gd name="T26" fmla="*/ 353 w 418"/>
                    <a:gd name="T27" fmla="*/ 50 h 245"/>
                    <a:gd name="T28" fmla="*/ 410 w 418"/>
                    <a:gd name="T29" fmla="*/ 150 h 245"/>
                    <a:gd name="T30" fmla="*/ 396 w 418"/>
                    <a:gd name="T31" fmla="*/ 195 h 245"/>
                    <a:gd name="T32" fmla="*/ 294 w 418"/>
                    <a:gd name="T33" fmla="*/ 236 h 245"/>
                    <a:gd name="T34" fmla="*/ 85 w 418"/>
                    <a:gd name="T35" fmla="*/ 195 h 245"/>
                    <a:gd name="T36" fmla="*/ 10 w 418"/>
                    <a:gd name="T37" fmla="*/ 85 h 245"/>
                    <a:gd name="T38" fmla="*/ 29 w 418"/>
                    <a:gd name="T39" fmla="*/ 36 h 245"/>
                    <a:gd name="T40" fmla="*/ 109 w 418"/>
                    <a:gd name="T4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5">
                      <a:moveTo>
                        <a:pt x="109" y="0"/>
                      </a:moveTo>
                      <a:cubicBezTo>
                        <a:pt x="120" y="2"/>
                        <a:pt x="138" y="6"/>
                        <a:pt x="156" y="9"/>
                      </a:cubicBezTo>
                      <a:cubicBezTo>
                        <a:pt x="166" y="11"/>
                        <a:pt x="176" y="13"/>
                        <a:pt x="187" y="15"/>
                      </a:cubicBezTo>
                      <a:cubicBezTo>
                        <a:pt x="188" y="16"/>
                        <a:pt x="190" y="16"/>
                        <a:pt x="191" y="16"/>
                      </a:cubicBezTo>
                      <a:cubicBezTo>
                        <a:pt x="203" y="20"/>
                        <a:pt x="207" y="25"/>
                        <a:pt x="204" y="38"/>
                      </a:cubicBezTo>
                      <a:cubicBezTo>
                        <a:pt x="201" y="56"/>
                        <a:pt x="197" y="75"/>
                        <a:pt x="193" y="93"/>
                      </a:cubicBezTo>
                      <a:cubicBezTo>
                        <a:pt x="191" y="103"/>
                        <a:pt x="189" y="114"/>
                        <a:pt x="187" y="124"/>
                      </a:cubicBezTo>
                      <a:cubicBezTo>
                        <a:pt x="185" y="137"/>
                        <a:pt x="190" y="148"/>
                        <a:pt x="201" y="151"/>
                      </a:cubicBezTo>
                      <a:cubicBezTo>
                        <a:pt x="214" y="155"/>
                        <a:pt x="226" y="148"/>
                        <a:pt x="229" y="134"/>
                      </a:cubicBezTo>
                      <a:cubicBezTo>
                        <a:pt x="232" y="117"/>
                        <a:pt x="235" y="101"/>
                        <a:pt x="238" y="84"/>
                      </a:cubicBezTo>
                      <a:cubicBezTo>
                        <a:pt x="241" y="70"/>
                        <a:pt x="243" y="57"/>
                        <a:pt x="246" y="43"/>
                      </a:cubicBezTo>
                      <a:cubicBezTo>
                        <a:pt x="248" y="33"/>
                        <a:pt x="252" y="30"/>
                        <a:pt x="262" y="31"/>
                      </a:cubicBezTo>
                      <a:cubicBezTo>
                        <a:pt x="275" y="32"/>
                        <a:pt x="287" y="35"/>
                        <a:pt x="300" y="38"/>
                      </a:cubicBezTo>
                      <a:cubicBezTo>
                        <a:pt x="318" y="41"/>
                        <a:pt x="336" y="44"/>
                        <a:pt x="353" y="50"/>
                      </a:cubicBezTo>
                      <a:cubicBezTo>
                        <a:pt x="394" y="64"/>
                        <a:pt x="418" y="107"/>
                        <a:pt x="410" y="150"/>
                      </a:cubicBezTo>
                      <a:cubicBezTo>
                        <a:pt x="407" y="166"/>
                        <a:pt x="404" y="181"/>
                        <a:pt x="396" y="195"/>
                      </a:cubicBezTo>
                      <a:cubicBezTo>
                        <a:pt x="373" y="231"/>
                        <a:pt x="338" y="245"/>
                        <a:pt x="294" y="236"/>
                      </a:cubicBezTo>
                      <a:cubicBezTo>
                        <a:pt x="224" y="222"/>
                        <a:pt x="155" y="208"/>
                        <a:pt x="85" y="195"/>
                      </a:cubicBezTo>
                      <a:cubicBezTo>
                        <a:pt x="31" y="184"/>
                        <a:pt x="0" y="138"/>
                        <a:pt x="10" y="85"/>
                      </a:cubicBezTo>
                      <a:cubicBezTo>
                        <a:pt x="14" y="67"/>
                        <a:pt x="18" y="50"/>
                        <a:pt x="29" y="36"/>
                      </a:cubicBezTo>
                      <a:cubicBezTo>
                        <a:pt x="47" y="13"/>
                        <a:pt x="73" y="0"/>
                        <a:pt x="109" y="0"/>
                      </a:cubicBezTo>
                      <a:close/>
                    </a:path>
                  </a:pathLst>
                </a:custGeom>
                <a:solidFill>
                  <a:schemeClr val="accent2"/>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119" name="Freeform 9">
                  <a:extLst>
                    <a:ext uri="{FF2B5EF4-FFF2-40B4-BE49-F238E27FC236}">
                      <a16:creationId xmlns:a16="http://schemas.microsoft.com/office/drawing/2014/main" id="{B3946F90-5B0A-FE3F-7A25-28E775F4149F}"/>
                    </a:ext>
                  </a:extLst>
                </p:cNvPr>
                <p:cNvSpPr>
                  <a:spLocks/>
                </p:cNvSpPr>
                <p:nvPr/>
              </p:nvSpPr>
              <p:spPr bwMode="auto">
                <a:xfrm>
                  <a:off x="5634371" y="4464977"/>
                  <a:ext cx="933867" cy="547893"/>
                </a:xfrm>
                <a:custGeom>
                  <a:avLst/>
                  <a:gdLst>
                    <a:gd name="T0" fmla="*/ 109 w 418"/>
                    <a:gd name="T1" fmla="*/ 0 h 245"/>
                    <a:gd name="T2" fmla="*/ 156 w 418"/>
                    <a:gd name="T3" fmla="*/ 9 h 245"/>
                    <a:gd name="T4" fmla="*/ 187 w 418"/>
                    <a:gd name="T5" fmla="*/ 15 h 245"/>
                    <a:gd name="T6" fmla="*/ 191 w 418"/>
                    <a:gd name="T7" fmla="*/ 16 h 245"/>
                    <a:gd name="T8" fmla="*/ 204 w 418"/>
                    <a:gd name="T9" fmla="*/ 38 h 245"/>
                    <a:gd name="T10" fmla="*/ 193 w 418"/>
                    <a:gd name="T11" fmla="*/ 93 h 245"/>
                    <a:gd name="T12" fmla="*/ 187 w 418"/>
                    <a:gd name="T13" fmla="*/ 124 h 245"/>
                    <a:gd name="T14" fmla="*/ 201 w 418"/>
                    <a:gd name="T15" fmla="*/ 151 h 245"/>
                    <a:gd name="T16" fmla="*/ 229 w 418"/>
                    <a:gd name="T17" fmla="*/ 134 h 245"/>
                    <a:gd name="T18" fmla="*/ 238 w 418"/>
                    <a:gd name="T19" fmla="*/ 84 h 245"/>
                    <a:gd name="T20" fmla="*/ 246 w 418"/>
                    <a:gd name="T21" fmla="*/ 43 h 245"/>
                    <a:gd name="T22" fmla="*/ 262 w 418"/>
                    <a:gd name="T23" fmla="*/ 31 h 245"/>
                    <a:gd name="T24" fmla="*/ 300 w 418"/>
                    <a:gd name="T25" fmla="*/ 38 h 245"/>
                    <a:gd name="T26" fmla="*/ 353 w 418"/>
                    <a:gd name="T27" fmla="*/ 50 h 245"/>
                    <a:gd name="T28" fmla="*/ 410 w 418"/>
                    <a:gd name="T29" fmla="*/ 150 h 245"/>
                    <a:gd name="T30" fmla="*/ 396 w 418"/>
                    <a:gd name="T31" fmla="*/ 195 h 245"/>
                    <a:gd name="T32" fmla="*/ 294 w 418"/>
                    <a:gd name="T33" fmla="*/ 236 h 245"/>
                    <a:gd name="T34" fmla="*/ 85 w 418"/>
                    <a:gd name="T35" fmla="*/ 195 h 245"/>
                    <a:gd name="T36" fmla="*/ 10 w 418"/>
                    <a:gd name="T37" fmla="*/ 85 h 245"/>
                    <a:gd name="T38" fmla="*/ 29 w 418"/>
                    <a:gd name="T39" fmla="*/ 36 h 245"/>
                    <a:gd name="T40" fmla="*/ 109 w 418"/>
                    <a:gd name="T4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5">
                      <a:moveTo>
                        <a:pt x="109" y="0"/>
                      </a:moveTo>
                      <a:cubicBezTo>
                        <a:pt x="120" y="2"/>
                        <a:pt x="138" y="6"/>
                        <a:pt x="156" y="9"/>
                      </a:cubicBezTo>
                      <a:cubicBezTo>
                        <a:pt x="166" y="11"/>
                        <a:pt x="176" y="13"/>
                        <a:pt x="187" y="15"/>
                      </a:cubicBezTo>
                      <a:cubicBezTo>
                        <a:pt x="188" y="16"/>
                        <a:pt x="190" y="16"/>
                        <a:pt x="191" y="16"/>
                      </a:cubicBezTo>
                      <a:cubicBezTo>
                        <a:pt x="203" y="20"/>
                        <a:pt x="207" y="25"/>
                        <a:pt x="204" y="38"/>
                      </a:cubicBezTo>
                      <a:cubicBezTo>
                        <a:pt x="201" y="56"/>
                        <a:pt x="197" y="75"/>
                        <a:pt x="193" y="93"/>
                      </a:cubicBezTo>
                      <a:cubicBezTo>
                        <a:pt x="191" y="103"/>
                        <a:pt x="189" y="114"/>
                        <a:pt x="187" y="124"/>
                      </a:cubicBezTo>
                      <a:cubicBezTo>
                        <a:pt x="185" y="137"/>
                        <a:pt x="190" y="148"/>
                        <a:pt x="201" y="151"/>
                      </a:cubicBezTo>
                      <a:cubicBezTo>
                        <a:pt x="214" y="155"/>
                        <a:pt x="226" y="148"/>
                        <a:pt x="229" y="134"/>
                      </a:cubicBezTo>
                      <a:cubicBezTo>
                        <a:pt x="232" y="117"/>
                        <a:pt x="235" y="101"/>
                        <a:pt x="238" y="84"/>
                      </a:cubicBezTo>
                      <a:cubicBezTo>
                        <a:pt x="241" y="70"/>
                        <a:pt x="243" y="57"/>
                        <a:pt x="246" y="43"/>
                      </a:cubicBezTo>
                      <a:cubicBezTo>
                        <a:pt x="248" y="33"/>
                        <a:pt x="252" y="30"/>
                        <a:pt x="262" y="31"/>
                      </a:cubicBezTo>
                      <a:cubicBezTo>
                        <a:pt x="275" y="32"/>
                        <a:pt x="287" y="35"/>
                        <a:pt x="300" y="38"/>
                      </a:cubicBezTo>
                      <a:cubicBezTo>
                        <a:pt x="318" y="41"/>
                        <a:pt x="336" y="44"/>
                        <a:pt x="353" y="50"/>
                      </a:cubicBezTo>
                      <a:cubicBezTo>
                        <a:pt x="394" y="64"/>
                        <a:pt x="418" y="107"/>
                        <a:pt x="410" y="150"/>
                      </a:cubicBezTo>
                      <a:cubicBezTo>
                        <a:pt x="407" y="166"/>
                        <a:pt x="404" y="181"/>
                        <a:pt x="396" y="195"/>
                      </a:cubicBezTo>
                      <a:cubicBezTo>
                        <a:pt x="373" y="231"/>
                        <a:pt x="338" y="245"/>
                        <a:pt x="294" y="236"/>
                      </a:cubicBezTo>
                      <a:cubicBezTo>
                        <a:pt x="224" y="222"/>
                        <a:pt x="155" y="208"/>
                        <a:pt x="85" y="195"/>
                      </a:cubicBezTo>
                      <a:cubicBezTo>
                        <a:pt x="31" y="184"/>
                        <a:pt x="0" y="138"/>
                        <a:pt x="10" y="85"/>
                      </a:cubicBezTo>
                      <a:cubicBezTo>
                        <a:pt x="14" y="67"/>
                        <a:pt x="18" y="50"/>
                        <a:pt x="29" y="36"/>
                      </a:cubicBezTo>
                      <a:cubicBezTo>
                        <a:pt x="47" y="13"/>
                        <a:pt x="73" y="0"/>
                        <a:pt x="109" y="0"/>
                      </a:cubicBezTo>
                      <a:close/>
                    </a:path>
                  </a:pathLst>
                </a:custGeom>
                <a:solidFill>
                  <a:schemeClr val="accent2"/>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120" name="Freeform 9">
                  <a:extLst>
                    <a:ext uri="{FF2B5EF4-FFF2-40B4-BE49-F238E27FC236}">
                      <a16:creationId xmlns:a16="http://schemas.microsoft.com/office/drawing/2014/main" id="{D3C7BE14-D0AC-216A-F001-351C0BE71885}"/>
                    </a:ext>
                  </a:extLst>
                </p:cNvPr>
                <p:cNvSpPr>
                  <a:spLocks/>
                </p:cNvSpPr>
                <p:nvPr/>
              </p:nvSpPr>
              <p:spPr bwMode="auto">
                <a:xfrm rot="11700000">
                  <a:off x="5089615" y="4954145"/>
                  <a:ext cx="933867" cy="547893"/>
                </a:xfrm>
                <a:custGeom>
                  <a:avLst/>
                  <a:gdLst>
                    <a:gd name="T0" fmla="*/ 109 w 418"/>
                    <a:gd name="T1" fmla="*/ 0 h 245"/>
                    <a:gd name="T2" fmla="*/ 156 w 418"/>
                    <a:gd name="T3" fmla="*/ 9 h 245"/>
                    <a:gd name="T4" fmla="*/ 187 w 418"/>
                    <a:gd name="T5" fmla="*/ 15 h 245"/>
                    <a:gd name="T6" fmla="*/ 191 w 418"/>
                    <a:gd name="T7" fmla="*/ 16 h 245"/>
                    <a:gd name="T8" fmla="*/ 204 w 418"/>
                    <a:gd name="T9" fmla="*/ 38 h 245"/>
                    <a:gd name="T10" fmla="*/ 193 w 418"/>
                    <a:gd name="T11" fmla="*/ 93 h 245"/>
                    <a:gd name="T12" fmla="*/ 187 w 418"/>
                    <a:gd name="T13" fmla="*/ 124 h 245"/>
                    <a:gd name="T14" fmla="*/ 201 w 418"/>
                    <a:gd name="T15" fmla="*/ 151 h 245"/>
                    <a:gd name="T16" fmla="*/ 229 w 418"/>
                    <a:gd name="T17" fmla="*/ 134 h 245"/>
                    <a:gd name="T18" fmla="*/ 238 w 418"/>
                    <a:gd name="T19" fmla="*/ 84 h 245"/>
                    <a:gd name="T20" fmla="*/ 246 w 418"/>
                    <a:gd name="T21" fmla="*/ 43 h 245"/>
                    <a:gd name="T22" fmla="*/ 262 w 418"/>
                    <a:gd name="T23" fmla="*/ 31 h 245"/>
                    <a:gd name="T24" fmla="*/ 300 w 418"/>
                    <a:gd name="T25" fmla="*/ 38 h 245"/>
                    <a:gd name="T26" fmla="*/ 353 w 418"/>
                    <a:gd name="T27" fmla="*/ 50 h 245"/>
                    <a:gd name="T28" fmla="*/ 410 w 418"/>
                    <a:gd name="T29" fmla="*/ 150 h 245"/>
                    <a:gd name="T30" fmla="*/ 396 w 418"/>
                    <a:gd name="T31" fmla="*/ 195 h 245"/>
                    <a:gd name="T32" fmla="*/ 294 w 418"/>
                    <a:gd name="T33" fmla="*/ 236 h 245"/>
                    <a:gd name="T34" fmla="*/ 85 w 418"/>
                    <a:gd name="T35" fmla="*/ 195 h 245"/>
                    <a:gd name="T36" fmla="*/ 10 w 418"/>
                    <a:gd name="T37" fmla="*/ 85 h 245"/>
                    <a:gd name="T38" fmla="*/ 29 w 418"/>
                    <a:gd name="T39" fmla="*/ 36 h 245"/>
                    <a:gd name="T40" fmla="*/ 109 w 418"/>
                    <a:gd name="T4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5">
                      <a:moveTo>
                        <a:pt x="109" y="0"/>
                      </a:moveTo>
                      <a:cubicBezTo>
                        <a:pt x="120" y="2"/>
                        <a:pt x="138" y="6"/>
                        <a:pt x="156" y="9"/>
                      </a:cubicBezTo>
                      <a:cubicBezTo>
                        <a:pt x="166" y="11"/>
                        <a:pt x="176" y="13"/>
                        <a:pt x="187" y="15"/>
                      </a:cubicBezTo>
                      <a:cubicBezTo>
                        <a:pt x="188" y="16"/>
                        <a:pt x="190" y="16"/>
                        <a:pt x="191" y="16"/>
                      </a:cubicBezTo>
                      <a:cubicBezTo>
                        <a:pt x="203" y="20"/>
                        <a:pt x="207" y="25"/>
                        <a:pt x="204" y="38"/>
                      </a:cubicBezTo>
                      <a:cubicBezTo>
                        <a:pt x="201" y="56"/>
                        <a:pt x="197" y="75"/>
                        <a:pt x="193" y="93"/>
                      </a:cubicBezTo>
                      <a:cubicBezTo>
                        <a:pt x="191" y="103"/>
                        <a:pt x="189" y="114"/>
                        <a:pt x="187" y="124"/>
                      </a:cubicBezTo>
                      <a:cubicBezTo>
                        <a:pt x="185" y="137"/>
                        <a:pt x="190" y="148"/>
                        <a:pt x="201" y="151"/>
                      </a:cubicBezTo>
                      <a:cubicBezTo>
                        <a:pt x="214" y="155"/>
                        <a:pt x="226" y="148"/>
                        <a:pt x="229" y="134"/>
                      </a:cubicBezTo>
                      <a:cubicBezTo>
                        <a:pt x="232" y="117"/>
                        <a:pt x="235" y="101"/>
                        <a:pt x="238" y="84"/>
                      </a:cubicBezTo>
                      <a:cubicBezTo>
                        <a:pt x="241" y="70"/>
                        <a:pt x="243" y="57"/>
                        <a:pt x="246" y="43"/>
                      </a:cubicBezTo>
                      <a:cubicBezTo>
                        <a:pt x="248" y="33"/>
                        <a:pt x="252" y="30"/>
                        <a:pt x="262" y="31"/>
                      </a:cubicBezTo>
                      <a:cubicBezTo>
                        <a:pt x="275" y="32"/>
                        <a:pt x="287" y="35"/>
                        <a:pt x="300" y="38"/>
                      </a:cubicBezTo>
                      <a:cubicBezTo>
                        <a:pt x="318" y="41"/>
                        <a:pt x="336" y="44"/>
                        <a:pt x="353" y="50"/>
                      </a:cubicBezTo>
                      <a:cubicBezTo>
                        <a:pt x="394" y="64"/>
                        <a:pt x="418" y="107"/>
                        <a:pt x="410" y="150"/>
                      </a:cubicBezTo>
                      <a:cubicBezTo>
                        <a:pt x="407" y="166"/>
                        <a:pt x="404" y="181"/>
                        <a:pt x="396" y="195"/>
                      </a:cubicBezTo>
                      <a:cubicBezTo>
                        <a:pt x="373" y="231"/>
                        <a:pt x="338" y="245"/>
                        <a:pt x="294" y="236"/>
                      </a:cubicBezTo>
                      <a:cubicBezTo>
                        <a:pt x="224" y="222"/>
                        <a:pt x="155" y="208"/>
                        <a:pt x="85" y="195"/>
                      </a:cubicBezTo>
                      <a:cubicBezTo>
                        <a:pt x="31" y="184"/>
                        <a:pt x="0" y="138"/>
                        <a:pt x="10" y="85"/>
                      </a:cubicBezTo>
                      <a:cubicBezTo>
                        <a:pt x="14" y="67"/>
                        <a:pt x="18" y="50"/>
                        <a:pt x="29" y="36"/>
                      </a:cubicBezTo>
                      <a:cubicBezTo>
                        <a:pt x="47" y="13"/>
                        <a:pt x="73" y="0"/>
                        <a:pt x="109" y="0"/>
                      </a:cubicBezTo>
                      <a:close/>
                    </a:path>
                  </a:pathLst>
                </a:custGeom>
                <a:solidFill>
                  <a:schemeClr val="accent2"/>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4" name="Group 73">
              <a:extLst>
                <a:ext uri="{FF2B5EF4-FFF2-40B4-BE49-F238E27FC236}">
                  <a16:creationId xmlns:a16="http://schemas.microsoft.com/office/drawing/2014/main" id="{88204B46-7D3E-53CE-264A-52DDD7EE8354}"/>
                </a:ext>
              </a:extLst>
            </p:cNvPr>
            <p:cNvGrpSpPr/>
            <p:nvPr/>
          </p:nvGrpSpPr>
          <p:grpSpPr>
            <a:xfrm>
              <a:off x="6485189" y="2125948"/>
              <a:ext cx="1949199" cy="1783756"/>
              <a:chOff x="1141950" y="3745978"/>
              <a:chExt cx="1822786" cy="1668073"/>
            </a:xfrm>
          </p:grpSpPr>
          <p:grpSp>
            <p:nvGrpSpPr>
              <p:cNvPr id="78" name="Group 77">
                <a:extLst>
                  <a:ext uri="{FF2B5EF4-FFF2-40B4-BE49-F238E27FC236}">
                    <a16:creationId xmlns:a16="http://schemas.microsoft.com/office/drawing/2014/main" id="{A6E57E9F-2AFD-1277-09EF-63ECF189317F}"/>
                  </a:ext>
                </a:extLst>
              </p:cNvPr>
              <p:cNvGrpSpPr>
                <a:grpSpLocks noChangeAspect="1"/>
              </p:cNvGrpSpPr>
              <p:nvPr/>
            </p:nvGrpSpPr>
            <p:grpSpPr>
              <a:xfrm>
                <a:off x="1300952" y="3745978"/>
                <a:ext cx="1663784" cy="1668073"/>
                <a:chOff x="-3040063" y="1579563"/>
                <a:chExt cx="3694113" cy="3703638"/>
              </a:xfrm>
              <a:solidFill>
                <a:schemeClr val="accent5"/>
              </a:solidFill>
            </p:grpSpPr>
            <p:sp>
              <p:nvSpPr>
                <p:cNvPr id="92" name="Freeform 5">
                  <a:extLst>
                    <a:ext uri="{FF2B5EF4-FFF2-40B4-BE49-F238E27FC236}">
                      <a16:creationId xmlns:a16="http://schemas.microsoft.com/office/drawing/2014/main" id="{FA55C435-18DD-4470-73A7-B818E980874A}"/>
                    </a:ext>
                  </a:extLst>
                </p:cNvPr>
                <p:cNvSpPr>
                  <a:spLocks/>
                </p:cNvSpPr>
                <p:nvPr/>
              </p:nvSpPr>
              <p:spPr bwMode="auto">
                <a:xfrm>
                  <a:off x="427037"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6">
                  <a:extLst>
                    <a:ext uri="{FF2B5EF4-FFF2-40B4-BE49-F238E27FC236}">
                      <a16:creationId xmlns:a16="http://schemas.microsoft.com/office/drawing/2014/main" id="{BEB819C9-AC32-9E7D-C886-D0C6D128A742}"/>
                    </a:ext>
                  </a:extLst>
                </p:cNvPr>
                <p:cNvSpPr>
                  <a:spLocks/>
                </p:cNvSpPr>
                <p:nvPr/>
              </p:nvSpPr>
              <p:spPr bwMode="auto">
                <a:xfrm>
                  <a:off x="377825" y="2847976"/>
                  <a:ext cx="223838"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7">
                  <a:extLst>
                    <a:ext uri="{FF2B5EF4-FFF2-40B4-BE49-F238E27FC236}">
                      <a16:creationId xmlns:a16="http://schemas.microsoft.com/office/drawing/2014/main" id="{CFE7598C-907B-A9D7-DEB5-05E735BAC221}"/>
                    </a:ext>
                  </a:extLst>
                </p:cNvPr>
                <p:cNvSpPr>
                  <a:spLocks/>
                </p:cNvSpPr>
                <p:nvPr/>
              </p:nvSpPr>
              <p:spPr bwMode="auto">
                <a:xfrm>
                  <a:off x="-1104900"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8">
                  <a:extLst>
                    <a:ext uri="{FF2B5EF4-FFF2-40B4-BE49-F238E27FC236}">
                      <a16:creationId xmlns:a16="http://schemas.microsoft.com/office/drawing/2014/main" id="{90DD93A4-8BC2-3F3D-91B8-2081B6ABEF1B}"/>
                    </a:ext>
                  </a:extLst>
                </p:cNvPr>
                <p:cNvSpPr>
                  <a:spLocks/>
                </p:cNvSpPr>
                <p:nvPr/>
              </p:nvSpPr>
              <p:spPr bwMode="auto">
                <a:xfrm>
                  <a:off x="-568325"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9">
                  <a:extLst>
                    <a:ext uri="{FF2B5EF4-FFF2-40B4-BE49-F238E27FC236}">
                      <a16:creationId xmlns:a16="http://schemas.microsoft.com/office/drawing/2014/main" id="{4646C0F9-7952-4D0E-2CA1-67F9BF5AF8FE}"/>
                    </a:ext>
                  </a:extLst>
                </p:cNvPr>
                <p:cNvSpPr>
                  <a:spLocks/>
                </p:cNvSpPr>
                <p:nvPr/>
              </p:nvSpPr>
              <p:spPr bwMode="auto">
                <a:xfrm>
                  <a:off x="-2628900"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0">
                  <a:extLst>
                    <a:ext uri="{FF2B5EF4-FFF2-40B4-BE49-F238E27FC236}">
                      <a16:creationId xmlns:a16="http://schemas.microsoft.com/office/drawing/2014/main" id="{8A915EB9-BF57-8DDB-8F4C-B266738BD434}"/>
                    </a:ext>
                  </a:extLst>
                </p:cNvPr>
                <p:cNvSpPr>
                  <a:spLocks/>
                </p:cNvSpPr>
                <p:nvPr/>
              </p:nvSpPr>
              <p:spPr bwMode="auto">
                <a:xfrm>
                  <a:off x="-738189" y="4968875"/>
                  <a:ext cx="219076" cy="223839"/>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2">
                  <a:extLst>
                    <a:ext uri="{FF2B5EF4-FFF2-40B4-BE49-F238E27FC236}">
                      <a16:creationId xmlns:a16="http://schemas.microsoft.com/office/drawing/2014/main" id="{E47C672C-A382-CEEB-05CF-8C6585E2ADEA}"/>
                    </a:ext>
                  </a:extLst>
                </p:cNvPr>
                <p:cNvSpPr>
                  <a:spLocks/>
                </p:cNvSpPr>
                <p:nvPr/>
              </p:nvSpPr>
              <p:spPr bwMode="auto">
                <a:xfrm>
                  <a:off x="-927100" y="1617663"/>
                  <a:ext cx="214313"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3">
                  <a:extLst>
                    <a:ext uri="{FF2B5EF4-FFF2-40B4-BE49-F238E27FC236}">
                      <a16:creationId xmlns:a16="http://schemas.microsoft.com/office/drawing/2014/main" id="{D4F565AD-933F-8EC3-C792-CC3CCAF8FCE1}"/>
                    </a:ext>
                  </a:extLst>
                </p:cNvPr>
                <p:cNvSpPr>
                  <a:spLocks/>
                </p:cNvSpPr>
                <p:nvPr/>
              </p:nvSpPr>
              <p:spPr bwMode="auto">
                <a:xfrm>
                  <a:off x="-1304925"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5">
                  <a:extLst>
                    <a:ext uri="{FF2B5EF4-FFF2-40B4-BE49-F238E27FC236}">
                      <a16:creationId xmlns:a16="http://schemas.microsoft.com/office/drawing/2014/main" id="{890F89A2-F6F2-402A-6240-40BF769117CC}"/>
                    </a:ext>
                  </a:extLst>
                </p:cNvPr>
                <p:cNvSpPr>
                  <a:spLocks/>
                </p:cNvSpPr>
                <p:nvPr/>
              </p:nvSpPr>
              <p:spPr bwMode="auto">
                <a:xfrm>
                  <a:off x="-395288"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16">
                  <a:extLst>
                    <a:ext uri="{FF2B5EF4-FFF2-40B4-BE49-F238E27FC236}">
                      <a16:creationId xmlns:a16="http://schemas.microsoft.com/office/drawing/2014/main" id="{9A88CA73-9426-5535-97C3-94758FB2A69D}"/>
                    </a:ext>
                  </a:extLst>
                </p:cNvPr>
                <p:cNvSpPr>
                  <a:spLocks/>
                </p:cNvSpPr>
                <p:nvPr/>
              </p:nvSpPr>
              <p:spPr bwMode="auto">
                <a:xfrm>
                  <a:off x="-2844800" y="2508251"/>
                  <a:ext cx="223838"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17">
                  <a:extLst>
                    <a:ext uri="{FF2B5EF4-FFF2-40B4-BE49-F238E27FC236}">
                      <a16:creationId xmlns:a16="http://schemas.microsoft.com/office/drawing/2014/main" id="{F4D4DB11-3601-D0D9-3A3A-5E881FF8E81B}"/>
                    </a:ext>
                  </a:extLst>
                </p:cNvPr>
                <p:cNvSpPr>
                  <a:spLocks/>
                </p:cNvSpPr>
                <p:nvPr/>
              </p:nvSpPr>
              <p:spPr bwMode="auto">
                <a:xfrm>
                  <a:off x="-96838"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18">
                  <a:extLst>
                    <a:ext uri="{FF2B5EF4-FFF2-40B4-BE49-F238E27FC236}">
                      <a16:creationId xmlns:a16="http://schemas.microsoft.com/office/drawing/2014/main" id="{0CCA9B0E-0BA1-4EB4-5285-46E0D6AA428D}"/>
                    </a:ext>
                  </a:extLst>
                </p:cNvPr>
                <p:cNvSpPr>
                  <a:spLocks/>
                </p:cNvSpPr>
                <p:nvPr/>
              </p:nvSpPr>
              <p:spPr bwMode="auto">
                <a:xfrm>
                  <a:off x="147637"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19">
                  <a:extLst>
                    <a:ext uri="{FF2B5EF4-FFF2-40B4-BE49-F238E27FC236}">
                      <a16:creationId xmlns:a16="http://schemas.microsoft.com/office/drawing/2014/main" id="{50ED28B4-C93A-9DDE-ACF6-D6DD6C2A07F9}"/>
                    </a:ext>
                  </a:extLst>
                </p:cNvPr>
                <p:cNvSpPr>
                  <a:spLocks/>
                </p:cNvSpPr>
                <p:nvPr/>
              </p:nvSpPr>
              <p:spPr bwMode="auto">
                <a:xfrm>
                  <a:off x="322262"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20">
                  <a:extLst>
                    <a:ext uri="{FF2B5EF4-FFF2-40B4-BE49-F238E27FC236}">
                      <a16:creationId xmlns:a16="http://schemas.microsoft.com/office/drawing/2014/main" id="{6FBE4700-68D2-BC04-9FA8-99C3A8B5E4DE}"/>
                    </a:ext>
                  </a:extLst>
                </p:cNvPr>
                <p:cNvSpPr>
                  <a:spLocks/>
                </p:cNvSpPr>
                <p:nvPr/>
              </p:nvSpPr>
              <p:spPr bwMode="auto">
                <a:xfrm>
                  <a:off x="234950"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21">
                  <a:extLst>
                    <a:ext uri="{FF2B5EF4-FFF2-40B4-BE49-F238E27FC236}">
                      <a16:creationId xmlns:a16="http://schemas.microsoft.com/office/drawing/2014/main" id="{DF08AB84-7297-DAEB-A083-B3B8FB2F762A}"/>
                    </a:ext>
                  </a:extLst>
                </p:cNvPr>
                <p:cNvSpPr>
                  <a:spLocks/>
                </p:cNvSpPr>
                <p:nvPr/>
              </p:nvSpPr>
              <p:spPr bwMode="auto">
                <a:xfrm>
                  <a:off x="26987"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22">
                  <a:extLst>
                    <a:ext uri="{FF2B5EF4-FFF2-40B4-BE49-F238E27FC236}">
                      <a16:creationId xmlns:a16="http://schemas.microsoft.com/office/drawing/2014/main" id="{F01D5534-B124-6285-E891-B6783F2C1482}"/>
                    </a:ext>
                  </a:extLst>
                </p:cNvPr>
                <p:cNvSpPr>
                  <a:spLocks/>
                </p:cNvSpPr>
                <p:nvPr/>
              </p:nvSpPr>
              <p:spPr bwMode="auto">
                <a:xfrm>
                  <a:off x="-3040063"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23">
                  <a:extLst>
                    <a:ext uri="{FF2B5EF4-FFF2-40B4-BE49-F238E27FC236}">
                      <a16:creationId xmlns:a16="http://schemas.microsoft.com/office/drawing/2014/main" id="{65DC3E97-1524-C731-5B26-D3473EC04CC6}"/>
                    </a:ext>
                  </a:extLst>
                </p:cNvPr>
                <p:cNvSpPr>
                  <a:spLocks/>
                </p:cNvSpPr>
                <p:nvPr/>
              </p:nvSpPr>
              <p:spPr bwMode="auto">
                <a:xfrm>
                  <a:off x="-1485900"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26">
                  <a:extLst>
                    <a:ext uri="{FF2B5EF4-FFF2-40B4-BE49-F238E27FC236}">
                      <a16:creationId xmlns:a16="http://schemas.microsoft.com/office/drawing/2014/main" id="{E30311D4-7CD7-8D3C-3140-5711D5BA588F}"/>
                    </a:ext>
                  </a:extLst>
                </p:cNvPr>
                <p:cNvSpPr>
                  <a:spLocks/>
                </p:cNvSpPr>
                <p:nvPr/>
              </p:nvSpPr>
              <p:spPr bwMode="auto">
                <a:xfrm>
                  <a:off x="-244475"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27">
                  <a:extLst>
                    <a:ext uri="{FF2B5EF4-FFF2-40B4-BE49-F238E27FC236}">
                      <a16:creationId xmlns:a16="http://schemas.microsoft.com/office/drawing/2014/main" id="{6DED4A7D-4C5F-22AA-6307-5EEF78457D52}"/>
                    </a:ext>
                  </a:extLst>
                </p:cNvPr>
                <p:cNvSpPr>
                  <a:spLocks/>
                </p:cNvSpPr>
                <p:nvPr/>
              </p:nvSpPr>
              <p:spPr bwMode="auto">
                <a:xfrm>
                  <a:off x="-1666875"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28">
                  <a:extLst>
                    <a:ext uri="{FF2B5EF4-FFF2-40B4-BE49-F238E27FC236}">
                      <a16:creationId xmlns:a16="http://schemas.microsoft.com/office/drawing/2014/main" id="{E8D7C973-11B1-3DAE-DDF2-81459BF5058F}"/>
                    </a:ext>
                  </a:extLst>
                </p:cNvPr>
                <p:cNvSpPr>
                  <a:spLocks/>
                </p:cNvSpPr>
                <p:nvPr/>
              </p:nvSpPr>
              <p:spPr bwMode="auto">
                <a:xfrm>
                  <a:off x="431800"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31">
                  <a:extLst>
                    <a:ext uri="{FF2B5EF4-FFF2-40B4-BE49-F238E27FC236}">
                      <a16:creationId xmlns:a16="http://schemas.microsoft.com/office/drawing/2014/main" id="{AFB6F6F0-B1A3-5D78-47DA-31C674AEFDCA}"/>
                    </a:ext>
                  </a:extLst>
                </p:cNvPr>
                <p:cNvSpPr>
                  <a:spLocks/>
                </p:cNvSpPr>
                <p:nvPr/>
              </p:nvSpPr>
              <p:spPr bwMode="auto">
                <a:xfrm>
                  <a:off x="-1841956" y="5028964"/>
                  <a:ext cx="252413"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9" name="Group 78">
                <a:extLst>
                  <a:ext uri="{FF2B5EF4-FFF2-40B4-BE49-F238E27FC236}">
                    <a16:creationId xmlns:a16="http://schemas.microsoft.com/office/drawing/2014/main" id="{4109BD32-C2AB-77D0-23A4-38EEAF970305}"/>
                  </a:ext>
                </a:extLst>
              </p:cNvPr>
              <p:cNvGrpSpPr/>
              <p:nvPr/>
            </p:nvGrpSpPr>
            <p:grpSpPr>
              <a:xfrm>
                <a:off x="1141950" y="3837692"/>
                <a:ext cx="1527539" cy="1560559"/>
                <a:chOff x="4748963" y="4098099"/>
                <a:chExt cx="1881040" cy="1921702"/>
              </a:xfrm>
            </p:grpSpPr>
            <p:grpSp>
              <p:nvGrpSpPr>
                <p:cNvPr id="80" name="Group 79">
                  <a:extLst>
                    <a:ext uri="{FF2B5EF4-FFF2-40B4-BE49-F238E27FC236}">
                      <a16:creationId xmlns:a16="http://schemas.microsoft.com/office/drawing/2014/main" id="{A81D1163-6464-1FED-6FE0-E66E593119E1}"/>
                    </a:ext>
                  </a:extLst>
                </p:cNvPr>
                <p:cNvGrpSpPr/>
                <p:nvPr/>
              </p:nvGrpSpPr>
              <p:grpSpPr>
                <a:xfrm>
                  <a:off x="5130525" y="4098099"/>
                  <a:ext cx="767348" cy="783782"/>
                  <a:chOff x="6045325" y="4029074"/>
                  <a:chExt cx="657433" cy="671513"/>
                </a:xfrm>
              </p:grpSpPr>
              <p:sp>
                <p:nvSpPr>
                  <p:cNvPr id="90" name="Freeform 11">
                    <a:extLst>
                      <a:ext uri="{FF2B5EF4-FFF2-40B4-BE49-F238E27FC236}">
                        <a16:creationId xmlns:a16="http://schemas.microsoft.com/office/drawing/2014/main" id="{BDBD1E1F-0C95-07F0-6147-720CF1870559}"/>
                      </a:ext>
                    </a:extLst>
                  </p:cNvPr>
                  <p:cNvSpPr>
                    <a:spLocks/>
                  </p:cNvSpPr>
                  <p:nvPr/>
                </p:nvSpPr>
                <p:spPr bwMode="auto">
                  <a:xfrm>
                    <a:off x="6127639" y="4255439"/>
                    <a:ext cx="575119" cy="445148"/>
                  </a:xfrm>
                  <a:custGeom>
                    <a:avLst/>
                    <a:gdLst>
                      <a:gd name="T0" fmla="*/ 224 w 224"/>
                      <a:gd name="T1" fmla="*/ 39 h 173"/>
                      <a:gd name="T2" fmla="*/ 125 w 224"/>
                      <a:gd name="T3" fmla="*/ 163 h 173"/>
                      <a:gd name="T4" fmla="*/ 11 w 224"/>
                      <a:gd name="T5" fmla="*/ 134 h 173"/>
                      <a:gd name="T6" fmla="*/ 14 w 224"/>
                      <a:gd name="T7" fmla="*/ 106 h 173"/>
                      <a:gd name="T8" fmla="*/ 198 w 224"/>
                      <a:gd name="T9" fmla="*/ 6 h 173"/>
                      <a:gd name="T10" fmla="*/ 222 w 224"/>
                      <a:gd name="T11" fmla="*/ 18 h 173"/>
                      <a:gd name="T12" fmla="*/ 224 w 224"/>
                      <a:gd name="T13" fmla="*/ 39 h 173"/>
                    </a:gdLst>
                    <a:ahLst/>
                    <a:cxnLst>
                      <a:cxn ang="0">
                        <a:pos x="T0" y="T1"/>
                      </a:cxn>
                      <a:cxn ang="0">
                        <a:pos x="T2" y="T3"/>
                      </a:cxn>
                      <a:cxn ang="0">
                        <a:pos x="T4" y="T5"/>
                      </a:cxn>
                      <a:cxn ang="0">
                        <a:pos x="T6" y="T7"/>
                      </a:cxn>
                      <a:cxn ang="0">
                        <a:pos x="T8" y="T9"/>
                      </a:cxn>
                      <a:cxn ang="0">
                        <a:pos x="T10" y="T11"/>
                      </a:cxn>
                      <a:cxn ang="0">
                        <a:pos x="T12" y="T13"/>
                      </a:cxn>
                    </a:cxnLst>
                    <a:rect l="0" t="0" r="r" b="b"/>
                    <a:pathLst>
                      <a:path w="224" h="173">
                        <a:moveTo>
                          <a:pt x="224" y="39"/>
                        </a:moveTo>
                        <a:cubicBezTo>
                          <a:pt x="223" y="99"/>
                          <a:pt x="183" y="150"/>
                          <a:pt x="125" y="163"/>
                        </a:cubicBezTo>
                        <a:cubicBezTo>
                          <a:pt x="82" y="173"/>
                          <a:pt x="44" y="162"/>
                          <a:pt x="11" y="134"/>
                        </a:cubicBezTo>
                        <a:cubicBezTo>
                          <a:pt x="0" y="125"/>
                          <a:pt x="2" y="113"/>
                          <a:pt x="14" y="106"/>
                        </a:cubicBezTo>
                        <a:cubicBezTo>
                          <a:pt x="75" y="73"/>
                          <a:pt x="137" y="39"/>
                          <a:pt x="198" y="6"/>
                        </a:cubicBezTo>
                        <a:cubicBezTo>
                          <a:pt x="209" y="0"/>
                          <a:pt x="220" y="6"/>
                          <a:pt x="222" y="18"/>
                        </a:cubicBezTo>
                        <a:cubicBezTo>
                          <a:pt x="223" y="25"/>
                          <a:pt x="223" y="32"/>
                          <a:pt x="224" y="39"/>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91" name="Freeform 13">
                    <a:extLst>
                      <a:ext uri="{FF2B5EF4-FFF2-40B4-BE49-F238E27FC236}">
                        <a16:creationId xmlns:a16="http://schemas.microsoft.com/office/drawing/2014/main" id="{0262394F-0227-6DD3-BDDD-A488BAA1C3D8}"/>
                      </a:ext>
                    </a:extLst>
                  </p:cNvPr>
                  <p:cNvSpPr>
                    <a:spLocks/>
                  </p:cNvSpPr>
                  <p:nvPr/>
                </p:nvSpPr>
                <p:spPr bwMode="auto">
                  <a:xfrm>
                    <a:off x="6045325" y="4029074"/>
                    <a:ext cx="572952" cy="429985"/>
                  </a:xfrm>
                  <a:custGeom>
                    <a:avLst/>
                    <a:gdLst>
                      <a:gd name="T0" fmla="*/ 0 w 223"/>
                      <a:gd name="T1" fmla="*/ 126 h 167"/>
                      <a:gd name="T2" fmla="*/ 127 w 223"/>
                      <a:gd name="T3" fmla="*/ 0 h 167"/>
                      <a:gd name="T4" fmla="*/ 214 w 223"/>
                      <a:gd name="T5" fmla="*/ 34 h 167"/>
                      <a:gd name="T6" fmla="*/ 211 w 223"/>
                      <a:gd name="T7" fmla="*/ 60 h 167"/>
                      <a:gd name="T8" fmla="*/ 27 w 223"/>
                      <a:gd name="T9" fmla="*/ 160 h 167"/>
                      <a:gd name="T10" fmla="*/ 3 w 223"/>
                      <a:gd name="T11" fmla="*/ 148 h 167"/>
                      <a:gd name="T12" fmla="*/ 0 w 223"/>
                      <a:gd name="T13" fmla="*/ 126 h 167"/>
                    </a:gdLst>
                    <a:ahLst/>
                    <a:cxnLst>
                      <a:cxn ang="0">
                        <a:pos x="T0" y="T1"/>
                      </a:cxn>
                      <a:cxn ang="0">
                        <a:pos x="T2" y="T3"/>
                      </a:cxn>
                      <a:cxn ang="0">
                        <a:pos x="T4" y="T5"/>
                      </a:cxn>
                      <a:cxn ang="0">
                        <a:pos x="T6" y="T7"/>
                      </a:cxn>
                      <a:cxn ang="0">
                        <a:pos x="T8" y="T9"/>
                      </a:cxn>
                      <a:cxn ang="0">
                        <a:pos x="T10" y="T11"/>
                      </a:cxn>
                      <a:cxn ang="0">
                        <a:pos x="T12" y="T13"/>
                      </a:cxn>
                    </a:cxnLst>
                    <a:rect l="0" t="0" r="r" b="b"/>
                    <a:pathLst>
                      <a:path w="223" h="167">
                        <a:moveTo>
                          <a:pt x="0" y="126"/>
                        </a:moveTo>
                        <a:cubicBezTo>
                          <a:pt x="2" y="57"/>
                          <a:pt x="57" y="1"/>
                          <a:pt x="127" y="0"/>
                        </a:cubicBezTo>
                        <a:cubicBezTo>
                          <a:pt x="160" y="0"/>
                          <a:pt x="189" y="11"/>
                          <a:pt x="214" y="34"/>
                        </a:cubicBezTo>
                        <a:cubicBezTo>
                          <a:pt x="223" y="42"/>
                          <a:pt x="222" y="54"/>
                          <a:pt x="211" y="60"/>
                        </a:cubicBezTo>
                        <a:cubicBezTo>
                          <a:pt x="150" y="93"/>
                          <a:pt x="89" y="127"/>
                          <a:pt x="27" y="160"/>
                        </a:cubicBezTo>
                        <a:cubicBezTo>
                          <a:pt x="15" y="167"/>
                          <a:pt x="5" y="161"/>
                          <a:pt x="3" y="148"/>
                        </a:cubicBezTo>
                        <a:cubicBezTo>
                          <a:pt x="2" y="141"/>
                          <a:pt x="1" y="133"/>
                          <a:pt x="0" y="126"/>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81" name="Group 80">
                  <a:extLst>
                    <a:ext uri="{FF2B5EF4-FFF2-40B4-BE49-F238E27FC236}">
                      <a16:creationId xmlns:a16="http://schemas.microsoft.com/office/drawing/2014/main" id="{4209FCA1-FF66-221B-A6E0-B4769BC059E4}"/>
                    </a:ext>
                  </a:extLst>
                </p:cNvPr>
                <p:cNvGrpSpPr/>
                <p:nvPr/>
              </p:nvGrpSpPr>
              <p:grpSpPr>
                <a:xfrm>
                  <a:off x="5889866" y="4898557"/>
                  <a:ext cx="740137" cy="755989"/>
                  <a:chOff x="6113010" y="4029074"/>
                  <a:chExt cx="657433" cy="671513"/>
                </a:xfrm>
              </p:grpSpPr>
              <p:sp>
                <p:nvSpPr>
                  <p:cNvPr id="88" name="Freeform 11">
                    <a:extLst>
                      <a:ext uri="{FF2B5EF4-FFF2-40B4-BE49-F238E27FC236}">
                        <a16:creationId xmlns:a16="http://schemas.microsoft.com/office/drawing/2014/main" id="{BE44FB43-A57C-3B71-0A84-F12267A9CA0E}"/>
                      </a:ext>
                    </a:extLst>
                  </p:cNvPr>
                  <p:cNvSpPr>
                    <a:spLocks/>
                  </p:cNvSpPr>
                  <p:nvPr/>
                </p:nvSpPr>
                <p:spPr bwMode="auto">
                  <a:xfrm>
                    <a:off x="6195324" y="4255439"/>
                    <a:ext cx="575119" cy="445148"/>
                  </a:xfrm>
                  <a:custGeom>
                    <a:avLst/>
                    <a:gdLst>
                      <a:gd name="T0" fmla="*/ 224 w 224"/>
                      <a:gd name="T1" fmla="*/ 39 h 173"/>
                      <a:gd name="T2" fmla="*/ 125 w 224"/>
                      <a:gd name="T3" fmla="*/ 163 h 173"/>
                      <a:gd name="T4" fmla="*/ 11 w 224"/>
                      <a:gd name="T5" fmla="*/ 134 h 173"/>
                      <a:gd name="T6" fmla="*/ 14 w 224"/>
                      <a:gd name="T7" fmla="*/ 106 h 173"/>
                      <a:gd name="T8" fmla="*/ 198 w 224"/>
                      <a:gd name="T9" fmla="*/ 6 h 173"/>
                      <a:gd name="T10" fmla="*/ 222 w 224"/>
                      <a:gd name="T11" fmla="*/ 18 h 173"/>
                      <a:gd name="T12" fmla="*/ 224 w 224"/>
                      <a:gd name="T13" fmla="*/ 39 h 173"/>
                    </a:gdLst>
                    <a:ahLst/>
                    <a:cxnLst>
                      <a:cxn ang="0">
                        <a:pos x="T0" y="T1"/>
                      </a:cxn>
                      <a:cxn ang="0">
                        <a:pos x="T2" y="T3"/>
                      </a:cxn>
                      <a:cxn ang="0">
                        <a:pos x="T4" y="T5"/>
                      </a:cxn>
                      <a:cxn ang="0">
                        <a:pos x="T6" y="T7"/>
                      </a:cxn>
                      <a:cxn ang="0">
                        <a:pos x="T8" y="T9"/>
                      </a:cxn>
                      <a:cxn ang="0">
                        <a:pos x="T10" y="T11"/>
                      </a:cxn>
                      <a:cxn ang="0">
                        <a:pos x="T12" y="T13"/>
                      </a:cxn>
                    </a:cxnLst>
                    <a:rect l="0" t="0" r="r" b="b"/>
                    <a:pathLst>
                      <a:path w="224" h="173">
                        <a:moveTo>
                          <a:pt x="224" y="39"/>
                        </a:moveTo>
                        <a:cubicBezTo>
                          <a:pt x="223" y="99"/>
                          <a:pt x="183" y="150"/>
                          <a:pt x="125" y="163"/>
                        </a:cubicBezTo>
                        <a:cubicBezTo>
                          <a:pt x="82" y="173"/>
                          <a:pt x="44" y="162"/>
                          <a:pt x="11" y="134"/>
                        </a:cubicBezTo>
                        <a:cubicBezTo>
                          <a:pt x="0" y="125"/>
                          <a:pt x="2" y="113"/>
                          <a:pt x="14" y="106"/>
                        </a:cubicBezTo>
                        <a:cubicBezTo>
                          <a:pt x="75" y="73"/>
                          <a:pt x="137" y="39"/>
                          <a:pt x="198" y="6"/>
                        </a:cubicBezTo>
                        <a:cubicBezTo>
                          <a:pt x="209" y="0"/>
                          <a:pt x="220" y="6"/>
                          <a:pt x="222" y="18"/>
                        </a:cubicBezTo>
                        <a:cubicBezTo>
                          <a:pt x="223" y="25"/>
                          <a:pt x="223" y="32"/>
                          <a:pt x="224" y="39"/>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89" name="Freeform 13">
                    <a:extLst>
                      <a:ext uri="{FF2B5EF4-FFF2-40B4-BE49-F238E27FC236}">
                        <a16:creationId xmlns:a16="http://schemas.microsoft.com/office/drawing/2014/main" id="{1F15BBD1-6066-6342-F438-863611B911A6}"/>
                      </a:ext>
                    </a:extLst>
                  </p:cNvPr>
                  <p:cNvSpPr>
                    <a:spLocks/>
                  </p:cNvSpPr>
                  <p:nvPr/>
                </p:nvSpPr>
                <p:spPr bwMode="auto">
                  <a:xfrm>
                    <a:off x="6113010" y="4029074"/>
                    <a:ext cx="572952" cy="429985"/>
                  </a:xfrm>
                  <a:custGeom>
                    <a:avLst/>
                    <a:gdLst>
                      <a:gd name="T0" fmla="*/ 0 w 223"/>
                      <a:gd name="T1" fmla="*/ 126 h 167"/>
                      <a:gd name="T2" fmla="*/ 127 w 223"/>
                      <a:gd name="T3" fmla="*/ 0 h 167"/>
                      <a:gd name="T4" fmla="*/ 214 w 223"/>
                      <a:gd name="T5" fmla="*/ 34 h 167"/>
                      <a:gd name="T6" fmla="*/ 211 w 223"/>
                      <a:gd name="T7" fmla="*/ 60 h 167"/>
                      <a:gd name="T8" fmla="*/ 27 w 223"/>
                      <a:gd name="T9" fmla="*/ 160 h 167"/>
                      <a:gd name="T10" fmla="*/ 3 w 223"/>
                      <a:gd name="T11" fmla="*/ 148 h 167"/>
                      <a:gd name="T12" fmla="*/ 0 w 223"/>
                      <a:gd name="T13" fmla="*/ 126 h 167"/>
                    </a:gdLst>
                    <a:ahLst/>
                    <a:cxnLst>
                      <a:cxn ang="0">
                        <a:pos x="T0" y="T1"/>
                      </a:cxn>
                      <a:cxn ang="0">
                        <a:pos x="T2" y="T3"/>
                      </a:cxn>
                      <a:cxn ang="0">
                        <a:pos x="T4" y="T5"/>
                      </a:cxn>
                      <a:cxn ang="0">
                        <a:pos x="T6" y="T7"/>
                      </a:cxn>
                      <a:cxn ang="0">
                        <a:pos x="T8" y="T9"/>
                      </a:cxn>
                      <a:cxn ang="0">
                        <a:pos x="T10" y="T11"/>
                      </a:cxn>
                      <a:cxn ang="0">
                        <a:pos x="T12" y="T13"/>
                      </a:cxn>
                    </a:cxnLst>
                    <a:rect l="0" t="0" r="r" b="b"/>
                    <a:pathLst>
                      <a:path w="223" h="167">
                        <a:moveTo>
                          <a:pt x="0" y="126"/>
                        </a:moveTo>
                        <a:cubicBezTo>
                          <a:pt x="2" y="57"/>
                          <a:pt x="57" y="1"/>
                          <a:pt x="127" y="0"/>
                        </a:cubicBezTo>
                        <a:cubicBezTo>
                          <a:pt x="160" y="0"/>
                          <a:pt x="189" y="11"/>
                          <a:pt x="214" y="34"/>
                        </a:cubicBezTo>
                        <a:cubicBezTo>
                          <a:pt x="223" y="42"/>
                          <a:pt x="222" y="54"/>
                          <a:pt x="211" y="60"/>
                        </a:cubicBezTo>
                        <a:cubicBezTo>
                          <a:pt x="150" y="93"/>
                          <a:pt x="89" y="127"/>
                          <a:pt x="27" y="160"/>
                        </a:cubicBezTo>
                        <a:cubicBezTo>
                          <a:pt x="15" y="167"/>
                          <a:pt x="5" y="161"/>
                          <a:pt x="3" y="148"/>
                        </a:cubicBezTo>
                        <a:cubicBezTo>
                          <a:pt x="2" y="141"/>
                          <a:pt x="1" y="133"/>
                          <a:pt x="0" y="126"/>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82" name="Group 81">
                  <a:extLst>
                    <a:ext uri="{FF2B5EF4-FFF2-40B4-BE49-F238E27FC236}">
                      <a16:creationId xmlns:a16="http://schemas.microsoft.com/office/drawing/2014/main" id="{DF2D54A9-02D4-24CD-8946-7E494730BE16}"/>
                    </a:ext>
                  </a:extLst>
                </p:cNvPr>
                <p:cNvGrpSpPr/>
                <p:nvPr/>
              </p:nvGrpSpPr>
              <p:grpSpPr>
                <a:xfrm>
                  <a:off x="4978411" y="5263812"/>
                  <a:ext cx="740137" cy="755989"/>
                  <a:chOff x="6104550" y="4096759"/>
                  <a:chExt cx="657433" cy="671513"/>
                </a:xfrm>
              </p:grpSpPr>
              <p:sp>
                <p:nvSpPr>
                  <p:cNvPr id="86" name="Freeform 11">
                    <a:extLst>
                      <a:ext uri="{FF2B5EF4-FFF2-40B4-BE49-F238E27FC236}">
                        <a16:creationId xmlns:a16="http://schemas.microsoft.com/office/drawing/2014/main" id="{0339EB01-A26E-FFD9-1780-F188BE3924D9}"/>
                      </a:ext>
                    </a:extLst>
                  </p:cNvPr>
                  <p:cNvSpPr>
                    <a:spLocks/>
                  </p:cNvSpPr>
                  <p:nvPr/>
                </p:nvSpPr>
                <p:spPr bwMode="auto">
                  <a:xfrm>
                    <a:off x="6186864" y="4323124"/>
                    <a:ext cx="575119" cy="445148"/>
                  </a:xfrm>
                  <a:custGeom>
                    <a:avLst/>
                    <a:gdLst>
                      <a:gd name="T0" fmla="*/ 224 w 224"/>
                      <a:gd name="T1" fmla="*/ 39 h 173"/>
                      <a:gd name="T2" fmla="*/ 125 w 224"/>
                      <a:gd name="T3" fmla="*/ 163 h 173"/>
                      <a:gd name="T4" fmla="*/ 11 w 224"/>
                      <a:gd name="T5" fmla="*/ 134 h 173"/>
                      <a:gd name="T6" fmla="*/ 14 w 224"/>
                      <a:gd name="T7" fmla="*/ 106 h 173"/>
                      <a:gd name="T8" fmla="*/ 198 w 224"/>
                      <a:gd name="T9" fmla="*/ 6 h 173"/>
                      <a:gd name="T10" fmla="*/ 222 w 224"/>
                      <a:gd name="T11" fmla="*/ 18 h 173"/>
                      <a:gd name="T12" fmla="*/ 224 w 224"/>
                      <a:gd name="T13" fmla="*/ 39 h 173"/>
                    </a:gdLst>
                    <a:ahLst/>
                    <a:cxnLst>
                      <a:cxn ang="0">
                        <a:pos x="T0" y="T1"/>
                      </a:cxn>
                      <a:cxn ang="0">
                        <a:pos x="T2" y="T3"/>
                      </a:cxn>
                      <a:cxn ang="0">
                        <a:pos x="T4" y="T5"/>
                      </a:cxn>
                      <a:cxn ang="0">
                        <a:pos x="T6" y="T7"/>
                      </a:cxn>
                      <a:cxn ang="0">
                        <a:pos x="T8" y="T9"/>
                      </a:cxn>
                      <a:cxn ang="0">
                        <a:pos x="T10" y="T11"/>
                      </a:cxn>
                      <a:cxn ang="0">
                        <a:pos x="T12" y="T13"/>
                      </a:cxn>
                    </a:cxnLst>
                    <a:rect l="0" t="0" r="r" b="b"/>
                    <a:pathLst>
                      <a:path w="224" h="173">
                        <a:moveTo>
                          <a:pt x="224" y="39"/>
                        </a:moveTo>
                        <a:cubicBezTo>
                          <a:pt x="223" y="99"/>
                          <a:pt x="183" y="150"/>
                          <a:pt x="125" y="163"/>
                        </a:cubicBezTo>
                        <a:cubicBezTo>
                          <a:pt x="82" y="173"/>
                          <a:pt x="44" y="162"/>
                          <a:pt x="11" y="134"/>
                        </a:cubicBezTo>
                        <a:cubicBezTo>
                          <a:pt x="0" y="125"/>
                          <a:pt x="2" y="113"/>
                          <a:pt x="14" y="106"/>
                        </a:cubicBezTo>
                        <a:cubicBezTo>
                          <a:pt x="75" y="73"/>
                          <a:pt x="137" y="39"/>
                          <a:pt x="198" y="6"/>
                        </a:cubicBezTo>
                        <a:cubicBezTo>
                          <a:pt x="209" y="0"/>
                          <a:pt x="220" y="6"/>
                          <a:pt x="222" y="18"/>
                        </a:cubicBezTo>
                        <a:cubicBezTo>
                          <a:pt x="223" y="25"/>
                          <a:pt x="223" y="32"/>
                          <a:pt x="224" y="39"/>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87" name="Freeform 13">
                    <a:extLst>
                      <a:ext uri="{FF2B5EF4-FFF2-40B4-BE49-F238E27FC236}">
                        <a16:creationId xmlns:a16="http://schemas.microsoft.com/office/drawing/2014/main" id="{C1718EF7-13CB-05C0-8CD2-BE93950EE597}"/>
                      </a:ext>
                    </a:extLst>
                  </p:cNvPr>
                  <p:cNvSpPr>
                    <a:spLocks/>
                  </p:cNvSpPr>
                  <p:nvPr/>
                </p:nvSpPr>
                <p:spPr bwMode="auto">
                  <a:xfrm>
                    <a:off x="6104550" y="4096759"/>
                    <a:ext cx="572952" cy="429985"/>
                  </a:xfrm>
                  <a:custGeom>
                    <a:avLst/>
                    <a:gdLst>
                      <a:gd name="T0" fmla="*/ 0 w 223"/>
                      <a:gd name="T1" fmla="*/ 126 h 167"/>
                      <a:gd name="T2" fmla="*/ 127 w 223"/>
                      <a:gd name="T3" fmla="*/ 0 h 167"/>
                      <a:gd name="T4" fmla="*/ 214 w 223"/>
                      <a:gd name="T5" fmla="*/ 34 h 167"/>
                      <a:gd name="T6" fmla="*/ 211 w 223"/>
                      <a:gd name="T7" fmla="*/ 60 h 167"/>
                      <a:gd name="T8" fmla="*/ 27 w 223"/>
                      <a:gd name="T9" fmla="*/ 160 h 167"/>
                      <a:gd name="T10" fmla="*/ 3 w 223"/>
                      <a:gd name="T11" fmla="*/ 148 h 167"/>
                      <a:gd name="T12" fmla="*/ 0 w 223"/>
                      <a:gd name="T13" fmla="*/ 126 h 167"/>
                    </a:gdLst>
                    <a:ahLst/>
                    <a:cxnLst>
                      <a:cxn ang="0">
                        <a:pos x="T0" y="T1"/>
                      </a:cxn>
                      <a:cxn ang="0">
                        <a:pos x="T2" y="T3"/>
                      </a:cxn>
                      <a:cxn ang="0">
                        <a:pos x="T4" y="T5"/>
                      </a:cxn>
                      <a:cxn ang="0">
                        <a:pos x="T6" y="T7"/>
                      </a:cxn>
                      <a:cxn ang="0">
                        <a:pos x="T8" y="T9"/>
                      </a:cxn>
                      <a:cxn ang="0">
                        <a:pos x="T10" y="T11"/>
                      </a:cxn>
                      <a:cxn ang="0">
                        <a:pos x="T12" y="T13"/>
                      </a:cxn>
                    </a:cxnLst>
                    <a:rect l="0" t="0" r="r" b="b"/>
                    <a:pathLst>
                      <a:path w="223" h="167">
                        <a:moveTo>
                          <a:pt x="0" y="126"/>
                        </a:moveTo>
                        <a:cubicBezTo>
                          <a:pt x="2" y="57"/>
                          <a:pt x="57" y="1"/>
                          <a:pt x="127" y="0"/>
                        </a:cubicBezTo>
                        <a:cubicBezTo>
                          <a:pt x="160" y="0"/>
                          <a:pt x="189" y="11"/>
                          <a:pt x="214" y="34"/>
                        </a:cubicBezTo>
                        <a:cubicBezTo>
                          <a:pt x="223" y="42"/>
                          <a:pt x="222" y="54"/>
                          <a:pt x="211" y="60"/>
                        </a:cubicBezTo>
                        <a:cubicBezTo>
                          <a:pt x="150" y="93"/>
                          <a:pt x="89" y="127"/>
                          <a:pt x="27" y="160"/>
                        </a:cubicBezTo>
                        <a:cubicBezTo>
                          <a:pt x="15" y="167"/>
                          <a:pt x="5" y="161"/>
                          <a:pt x="3" y="148"/>
                        </a:cubicBezTo>
                        <a:cubicBezTo>
                          <a:pt x="2" y="141"/>
                          <a:pt x="1" y="133"/>
                          <a:pt x="0" y="126"/>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grpSp>
            <p:sp>
              <p:nvSpPr>
                <p:cNvPr id="83" name="Freeform 9">
                  <a:extLst>
                    <a:ext uri="{FF2B5EF4-FFF2-40B4-BE49-F238E27FC236}">
                      <a16:creationId xmlns:a16="http://schemas.microsoft.com/office/drawing/2014/main" id="{75CBFCCC-F414-73BD-C8B2-53C7F6A73069}"/>
                    </a:ext>
                  </a:extLst>
                </p:cNvPr>
                <p:cNvSpPr>
                  <a:spLocks/>
                </p:cNvSpPr>
                <p:nvPr/>
              </p:nvSpPr>
              <p:spPr bwMode="auto">
                <a:xfrm rot="18000000">
                  <a:off x="4555976" y="4398272"/>
                  <a:ext cx="933867" cy="547893"/>
                </a:xfrm>
                <a:custGeom>
                  <a:avLst/>
                  <a:gdLst>
                    <a:gd name="T0" fmla="*/ 109 w 418"/>
                    <a:gd name="T1" fmla="*/ 0 h 245"/>
                    <a:gd name="T2" fmla="*/ 156 w 418"/>
                    <a:gd name="T3" fmla="*/ 9 h 245"/>
                    <a:gd name="T4" fmla="*/ 187 w 418"/>
                    <a:gd name="T5" fmla="*/ 15 h 245"/>
                    <a:gd name="T6" fmla="*/ 191 w 418"/>
                    <a:gd name="T7" fmla="*/ 16 h 245"/>
                    <a:gd name="T8" fmla="*/ 204 w 418"/>
                    <a:gd name="T9" fmla="*/ 38 h 245"/>
                    <a:gd name="T10" fmla="*/ 193 w 418"/>
                    <a:gd name="T11" fmla="*/ 93 h 245"/>
                    <a:gd name="T12" fmla="*/ 187 w 418"/>
                    <a:gd name="T13" fmla="*/ 124 h 245"/>
                    <a:gd name="T14" fmla="*/ 201 w 418"/>
                    <a:gd name="T15" fmla="*/ 151 h 245"/>
                    <a:gd name="T16" fmla="*/ 229 w 418"/>
                    <a:gd name="T17" fmla="*/ 134 h 245"/>
                    <a:gd name="T18" fmla="*/ 238 w 418"/>
                    <a:gd name="T19" fmla="*/ 84 h 245"/>
                    <a:gd name="T20" fmla="*/ 246 w 418"/>
                    <a:gd name="T21" fmla="*/ 43 h 245"/>
                    <a:gd name="T22" fmla="*/ 262 w 418"/>
                    <a:gd name="T23" fmla="*/ 31 h 245"/>
                    <a:gd name="T24" fmla="*/ 300 w 418"/>
                    <a:gd name="T25" fmla="*/ 38 h 245"/>
                    <a:gd name="T26" fmla="*/ 353 w 418"/>
                    <a:gd name="T27" fmla="*/ 50 h 245"/>
                    <a:gd name="T28" fmla="*/ 410 w 418"/>
                    <a:gd name="T29" fmla="*/ 150 h 245"/>
                    <a:gd name="T30" fmla="*/ 396 w 418"/>
                    <a:gd name="T31" fmla="*/ 195 h 245"/>
                    <a:gd name="T32" fmla="*/ 294 w 418"/>
                    <a:gd name="T33" fmla="*/ 236 h 245"/>
                    <a:gd name="T34" fmla="*/ 85 w 418"/>
                    <a:gd name="T35" fmla="*/ 195 h 245"/>
                    <a:gd name="T36" fmla="*/ 10 w 418"/>
                    <a:gd name="T37" fmla="*/ 85 h 245"/>
                    <a:gd name="T38" fmla="*/ 29 w 418"/>
                    <a:gd name="T39" fmla="*/ 36 h 245"/>
                    <a:gd name="T40" fmla="*/ 109 w 418"/>
                    <a:gd name="T4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5">
                      <a:moveTo>
                        <a:pt x="109" y="0"/>
                      </a:moveTo>
                      <a:cubicBezTo>
                        <a:pt x="120" y="2"/>
                        <a:pt x="138" y="6"/>
                        <a:pt x="156" y="9"/>
                      </a:cubicBezTo>
                      <a:cubicBezTo>
                        <a:pt x="166" y="11"/>
                        <a:pt x="176" y="13"/>
                        <a:pt x="187" y="15"/>
                      </a:cubicBezTo>
                      <a:cubicBezTo>
                        <a:pt x="188" y="16"/>
                        <a:pt x="190" y="16"/>
                        <a:pt x="191" y="16"/>
                      </a:cubicBezTo>
                      <a:cubicBezTo>
                        <a:pt x="203" y="20"/>
                        <a:pt x="207" y="25"/>
                        <a:pt x="204" y="38"/>
                      </a:cubicBezTo>
                      <a:cubicBezTo>
                        <a:pt x="201" y="56"/>
                        <a:pt x="197" y="75"/>
                        <a:pt x="193" y="93"/>
                      </a:cubicBezTo>
                      <a:cubicBezTo>
                        <a:pt x="191" y="103"/>
                        <a:pt x="189" y="114"/>
                        <a:pt x="187" y="124"/>
                      </a:cubicBezTo>
                      <a:cubicBezTo>
                        <a:pt x="185" y="137"/>
                        <a:pt x="190" y="148"/>
                        <a:pt x="201" y="151"/>
                      </a:cubicBezTo>
                      <a:cubicBezTo>
                        <a:pt x="214" y="155"/>
                        <a:pt x="226" y="148"/>
                        <a:pt x="229" y="134"/>
                      </a:cubicBezTo>
                      <a:cubicBezTo>
                        <a:pt x="232" y="117"/>
                        <a:pt x="235" y="101"/>
                        <a:pt x="238" y="84"/>
                      </a:cubicBezTo>
                      <a:cubicBezTo>
                        <a:pt x="241" y="70"/>
                        <a:pt x="243" y="57"/>
                        <a:pt x="246" y="43"/>
                      </a:cubicBezTo>
                      <a:cubicBezTo>
                        <a:pt x="248" y="33"/>
                        <a:pt x="252" y="30"/>
                        <a:pt x="262" y="31"/>
                      </a:cubicBezTo>
                      <a:cubicBezTo>
                        <a:pt x="275" y="32"/>
                        <a:pt x="287" y="35"/>
                        <a:pt x="300" y="38"/>
                      </a:cubicBezTo>
                      <a:cubicBezTo>
                        <a:pt x="318" y="41"/>
                        <a:pt x="336" y="44"/>
                        <a:pt x="353" y="50"/>
                      </a:cubicBezTo>
                      <a:cubicBezTo>
                        <a:pt x="394" y="64"/>
                        <a:pt x="418" y="107"/>
                        <a:pt x="410" y="150"/>
                      </a:cubicBezTo>
                      <a:cubicBezTo>
                        <a:pt x="407" y="166"/>
                        <a:pt x="404" y="181"/>
                        <a:pt x="396" y="195"/>
                      </a:cubicBezTo>
                      <a:cubicBezTo>
                        <a:pt x="373" y="231"/>
                        <a:pt x="338" y="245"/>
                        <a:pt x="294" y="236"/>
                      </a:cubicBezTo>
                      <a:cubicBezTo>
                        <a:pt x="224" y="222"/>
                        <a:pt x="155" y="208"/>
                        <a:pt x="85" y="195"/>
                      </a:cubicBezTo>
                      <a:cubicBezTo>
                        <a:pt x="31" y="184"/>
                        <a:pt x="0" y="138"/>
                        <a:pt x="10" y="85"/>
                      </a:cubicBezTo>
                      <a:cubicBezTo>
                        <a:pt x="14" y="67"/>
                        <a:pt x="18" y="50"/>
                        <a:pt x="29" y="36"/>
                      </a:cubicBezTo>
                      <a:cubicBezTo>
                        <a:pt x="47" y="13"/>
                        <a:pt x="73" y="0"/>
                        <a:pt x="109" y="0"/>
                      </a:cubicBezTo>
                      <a:close/>
                    </a:path>
                  </a:pathLst>
                </a:custGeom>
                <a:solidFill>
                  <a:schemeClr val="accent3"/>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84" name="Freeform 9">
                  <a:extLst>
                    <a:ext uri="{FF2B5EF4-FFF2-40B4-BE49-F238E27FC236}">
                      <a16:creationId xmlns:a16="http://schemas.microsoft.com/office/drawing/2014/main" id="{DAA08C5B-C798-1F76-FBDE-540C498B6AD1}"/>
                    </a:ext>
                  </a:extLst>
                </p:cNvPr>
                <p:cNvSpPr>
                  <a:spLocks/>
                </p:cNvSpPr>
                <p:nvPr/>
              </p:nvSpPr>
              <p:spPr bwMode="auto">
                <a:xfrm>
                  <a:off x="5634371" y="4464977"/>
                  <a:ext cx="933867" cy="547893"/>
                </a:xfrm>
                <a:custGeom>
                  <a:avLst/>
                  <a:gdLst>
                    <a:gd name="T0" fmla="*/ 109 w 418"/>
                    <a:gd name="T1" fmla="*/ 0 h 245"/>
                    <a:gd name="T2" fmla="*/ 156 w 418"/>
                    <a:gd name="T3" fmla="*/ 9 h 245"/>
                    <a:gd name="T4" fmla="*/ 187 w 418"/>
                    <a:gd name="T5" fmla="*/ 15 h 245"/>
                    <a:gd name="T6" fmla="*/ 191 w 418"/>
                    <a:gd name="T7" fmla="*/ 16 h 245"/>
                    <a:gd name="T8" fmla="*/ 204 w 418"/>
                    <a:gd name="T9" fmla="*/ 38 h 245"/>
                    <a:gd name="T10" fmla="*/ 193 w 418"/>
                    <a:gd name="T11" fmla="*/ 93 h 245"/>
                    <a:gd name="T12" fmla="*/ 187 w 418"/>
                    <a:gd name="T13" fmla="*/ 124 h 245"/>
                    <a:gd name="T14" fmla="*/ 201 w 418"/>
                    <a:gd name="T15" fmla="*/ 151 h 245"/>
                    <a:gd name="T16" fmla="*/ 229 w 418"/>
                    <a:gd name="T17" fmla="*/ 134 h 245"/>
                    <a:gd name="T18" fmla="*/ 238 w 418"/>
                    <a:gd name="T19" fmla="*/ 84 h 245"/>
                    <a:gd name="T20" fmla="*/ 246 w 418"/>
                    <a:gd name="T21" fmla="*/ 43 h 245"/>
                    <a:gd name="T22" fmla="*/ 262 w 418"/>
                    <a:gd name="T23" fmla="*/ 31 h 245"/>
                    <a:gd name="T24" fmla="*/ 300 w 418"/>
                    <a:gd name="T25" fmla="*/ 38 h 245"/>
                    <a:gd name="T26" fmla="*/ 353 w 418"/>
                    <a:gd name="T27" fmla="*/ 50 h 245"/>
                    <a:gd name="T28" fmla="*/ 410 w 418"/>
                    <a:gd name="T29" fmla="*/ 150 h 245"/>
                    <a:gd name="T30" fmla="*/ 396 w 418"/>
                    <a:gd name="T31" fmla="*/ 195 h 245"/>
                    <a:gd name="T32" fmla="*/ 294 w 418"/>
                    <a:gd name="T33" fmla="*/ 236 h 245"/>
                    <a:gd name="T34" fmla="*/ 85 w 418"/>
                    <a:gd name="T35" fmla="*/ 195 h 245"/>
                    <a:gd name="T36" fmla="*/ 10 w 418"/>
                    <a:gd name="T37" fmla="*/ 85 h 245"/>
                    <a:gd name="T38" fmla="*/ 29 w 418"/>
                    <a:gd name="T39" fmla="*/ 36 h 245"/>
                    <a:gd name="T40" fmla="*/ 109 w 418"/>
                    <a:gd name="T4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5">
                      <a:moveTo>
                        <a:pt x="109" y="0"/>
                      </a:moveTo>
                      <a:cubicBezTo>
                        <a:pt x="120" y="2"/>
                        <a:pt x="138" y="6"/>
                        <a:pt x="156" y="9"/>
                      </a:cubicBezTo>
                      <a:cubicBezTo>
                        <a:pt x="166" y="11"/>
                        <a:pt x="176" y="13"/>
                        <a:pt x="187" y="15"/>
                      </a:cubicBezTo>
                      <a:cubicBezTo>
                        <a:pt x="188" y="16"/>
                        <a:pt x="190" y="16"/>
                        <a:pt x="191" y="16"/>
                      </a:cubicBezTo>
                      <a:cubicBezTo>
                        <a:pt x="203" y="20"/>
                        <a:pt x="207" y="25"/>
                        <a:pt x="204" y="38"/>
                      </a:cubicBezTo>
                      <a:cubicBezTo>
                        <a:pt x="201" y="56"/>
                        <a:pt x="197" y="75"/>
                        <a:pt x="193" y="93"/>
                      </a:cubicBezTo>
                      <a:cubicBezTo>
                        <a:pt x="191" y="103"/>
                        <a:pt x="189" y="114"/>
                        <a:pt x="187" y="124"/>
                      </a:cubicBezTo>
                      <a:cubicBezTo>
                        <a:pt x="185" y="137"/>
                        <a:pt x="190" y="148"/>
                        <a:pt x="201" y="151"/>
                      </a:cubicBezTo>
                      <a:cubicBezTo>
                        <a:pt x="214" y="155"/>
                        <a:pt x="226" y="148"/>
                        <a:pt x="229" y="134"/>
                      </a:cubicBezTo>
                      <a:cubicBezTo>
                        <a:pt x="232" y="117"/>
                        <a:pt x="235" y="101"/>
                        <a:pt x="238" y="84"/>
                      </a:cubicBezTo>
                      <a:cubicBezTo>
                        <a:pt x="241" y="70"/>
                        <a:pt x="243" y="57"/>
                        <a:pt x="246" y="43"/>
                      </a:cubicBezTo>
                      <a:cubicBezTo>
                        <a:pt x="248" y="33"/>
                        <a:pt x="252" y="30"/>
                        <a:pt x="262" y="31"/>
                      </a:cubicBezTo>
                      <a:cubicBezTo>
                        <a:pt x="275" y="32"/>
                        <a:pt x="287" y="35"/>
                        <a:pt x="300" y="38"/>
                      </a:cubicBezTo>
                      <a:cubicBezTo>
                        <a:pt x="318" y="41"/>
                        <a:pt x="336" y="44"/>
                        <a:pt x="353" y="50"/>
                      </a:cubicBezTo>
                      <a:cubicBezTo>
                        <a:pt x="394" y="64"/>
                        <a:pt x="418" y="107"/>
                        <a:pt x="410" y="150"/>
                      </a:cubicBezTo>
                      <a:cubicBezTo>
                        <a:pt x="407" y="166"/>
                        <a:pt x="404" y="181"/>
                        <a:pt x="396" y="195"/>
                      </a:cubicBezTo>
                      <a:cubicBezTo>
                        <a:pt x="373" y="231"/>
                        <a:pt x="338" y="245"/>
                        <a:pt x="294" y="236"/>
                      </a:cubicBezTo>
                      <a:cubicBezTo>
                        <a:pt x="224" y="222"/>
                        <a:pt x="155" y="208"/>
                        <a:pt x="85" y="195"/>
                      </a:cubicBezTo>
                      <a:cubicBezTo>
                        <a:pt x="31" y="184"/>
                        <a:pt x="0" y="138"/>
                        <a:pt x="10" y="85"/>
                      </a:cubicBezTo>
                      <a:cubicBezTo>
                        <a:pt x="14" y="67"/>
                        <a:pt x="18" y="50"/>
                        <a:pt x="29" y="36"/>
                      </a:cubicBezTo>
                      <a:cubicBezTo>
                        <a:pt x="47" y="13"/>
                        <a:pt x="73" y="0"/>
                        <a:pt x="109" y="0"/>
                      </a:cubicBezTo>
                      <a:close/>
                    </a:path>
                  </a:pathLst>
                </a:custGeom>
                <a:solidFill>
                  <a:schemeClr val="accent3"/>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85" name="Freeform 9">
                  <a:extLst>
                    <a:ext uri="{FF2B5EF4-FFF2-40B4-BE49-F238E27FC236}">
                      <a16:creationId xmlns:a16="http://schemas.microsoft.com/office/drawing/2014/main" id="{0116D892-99EA-B5D3-97DE-B7C762BD6EB5}"/>
                    </a:ext>
                  </a:extLst>
                </p:cNvPr>
                <p:cNvSpPr>
                  <a:spLocks/>
                </p:cNvSpPr>
                <p:nvPr/>
              </p:nvSpPr>
              <p:spPr bwMode="auto">
                <a:xfrm rot="11700000">
                  <a:off x="5089615" y="4954145"/>
                  <a:ext cx="933867" cy="547893"/>
                </a:xfrm>
                <a:custGeom>
                  <a:avLst/>
                  <a:gdLst>
                    <a:gd name="T0" fmla="*/ 109 w 418"/>
                    <a:gd name="T1" fmla="*/ 0 h 245"/>
                    <a:gd name="T2" fmla="*/ 156 w 418"/>
                    <a:gd name="T3" fmla="*/ 9 h 245"/>
                    <a:gd name="T4" fmla="*/ 187 w 418"/>
                    <a:gd name="T5" fmla="*/ 15 h 245"/>
                    <a:gd name="T6" fmla="*/ 191 w 418"/>
                    <a:gd name="T7" fmla="*/ 16 h 245"/>
                    <a:gd name="T8" fmla="*/ 204 w 418"/>
                    <a:gd name="T9" fmla="*/ 38 h 245"/>
                    <a:gd name="T10" fmla="*/ 193 w 418"/>
                    <a:gd name="T11" fmla="*/ 93 h 245"/>
                    <a:gd name="T12" fmla="*/ 187 w 418"/>
                    <a:gd name="T13" fmla="*/ 124 h 245"/>
                    <a:gd name="T14" fmla="*/ 201 w 418"/>
                    <a:gd name="T15" fmla="*/ 151 h 245"/>
                    <a:gd name="T16" fmla="*/ 229 w 418"/>
                    <a:gd name="T17" fmla="*/ 134 h 245"/>
                    <a:gd name="T18" fmla="*/ 238 w 418"/>
                    <a:gd name="T19" fmla="*/ 84 h 245"/>
                    <a:gd name="T20" fmla="*/ 246 w 418"/>
                    <a:gd name="T21" fmla="*/ 43 h 245"/>
                    <a:gd name="T22" fmla="*/ 262 w 418"/>
                    <a:gd name="T23" fmla="*/ 31 h 245"/>
                    <a:gd name="T24" fmla="*/ 300 w 418"/>
                    <a:gd name="T25" fmla="*/ 38 h 245"/>
                    <a:gd name="T26" fmla="*/ 353 w 418"/>
                    <a:gd name="T27" fmla="*/ 50 h 245"/>
                    <a:gd name="T28" fmla="*/ 410 w 418"/>
                    <a:gd name="T29" fmla="*/ 150 h 245"/>
                    <a:gd name="T30" fmla="*/ 396 w 418"/>
                    <a:gd name="T31" fmla="*/ 195 h 245"/>
                    <a:gd name="T32" fmla="*/ 294 w 418"/>
                    <a:gd name="T33" fmla="*/ 236 h 245"/>
                    <a:gd name="T34" fmla="*/ 85 w 418"/>
                    <a:gd name="T35" fmla="*/ 195 h 245"/>
                    <a:gd name="T36" fmla="*/ 10 w 418"/>
                    <a:gd name="T37" fmla="*/ 85 h 245"/>
                    <a:gd name="T38" fmla="*/ 29 w 418"/>
                    <a:gd name="T39" fmla="*/ 36 h 245"/>
                    <a:gd name="T40" fmla="*/ 109 w 418"/>
                    <a:gd name="T4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5">
                      <a:moveTo>
                        <a:pt x="109" y="0"/>
                      </a:moveTo>
                      <a:cubicBezTo>
                        <a:pt x="120" y="2"/>
                        <a:pt x="138" y="6"/>
                        <a:pt x="156" y="9"/>
                      </a:cubicBezTo>
                      <a:cubicBezTo>
                        <a:pt x="166" y="11"/>
                        <a:pt x="176" y="13"/>
                        <a:pt x="187" y="15"/>
                      </a:cubicBezTo>
                      <a:cubicBezTo>
                        <a:pt x="188" y="16"/>
                        <a:pt x="190" y="16"/>
                        <a:pt x="191" y="16"/>
                      </a:cubicBezTo>
                      <a:cubicBezTo>
                        <a:pt x="203" y="20"/>
                        <a:pt x="207" y="25"/>
                        <a:pt x="204" y="38"/>
                      </a:cubicBezTo>
                      <a:cubicBezTo>
                        <a:pt x="201" y="56"/>
                        <a:pt x="197" y="75"/>
                        <a:pt x="193" y="93"/>
                      </a:cubicBezTo>
                      <a:cubicBezTo>
                        <a:pt x="191" y="103"/>
                        <a:pt x="189" y="114"/>
                        <a:pt x="187" y="124"/>
                      </a:cubicBezTo>
                      <a:cubicBezTo>
                        <a:pt x="185" y="137"/>
                        <a:pt x="190" y="148"/>
                        <a:pt x="201" y="151"/>
                      </a:cubicBezTo>
                      <a:cubicBezTo>
                        <a:pt x="214" y="155"/>
                        <a:pt x="226" y="148"/>
                        <a:pt x="229" y="134"/>
                      </a:cubicBezTo>
                      <a:cubicBezTo>
                        <a:pt x="232" y="117"/>
                        <a:pt x="235" y="101"/>
                        <a:pt x="238" y="84"/>
                      </a:cubicBezTo>
                      <a:cubicBezTo>
                        <a:pt x="241" y="70"/>
                        <a:pt x="243" y="57"/>
                        <a:pt x="246" y="43"/>
                      </a:cubicBezTo>
                      <a:cubicBezTo>
                        <a:pt x="248" y="33"/>
                        <a:pt x="252" y="30"/>
                        <a:pt x="262" y="31"/>
                      </a:cubicBezTo>
                      <a:cubicBezTo>
                        <a:pt x="275" y="32"/>
                        <a:pt x="287" y="35"/>
                        <a:pt x="300" y="38"/>
                      </a:cubicBezTo>
                      <a:cubicBezTo>
                        <a:pt x="318" y="41"/>
                        <a:pt x="336" y="44"/>
                        <a:pt x="353" y="50"/>
                      </a:cubicBezTo>
                      <a:cubicBezTo>
                        <a:pt x="394" y="64"/>
                        <a:pt x="418" y="107"/>
                        <a:pt x="410" y="150"/>
                      </a:cubicBezTo>
                      <a:cubicBezTo>
                        <a:pt x="407" y="166"/>
                        <a:pt x="404" y="181"/>
                        <a:pt x="396" y="195"/>
                      </a:cubicBezTo>
                      <a:cubicBezTo>
                        <a:pt x="373" y="231"/>
                        <a:pt x="338" y="245"/>
                        <a:pt x="294" y="236"/>
                      </a:cubicBezTo>
                      <a:cubicBezTo>
                        <a:pt x="224" y="222"/>
                        <a:pt x="155" y="208"/>
                        <a:pt x="85" y="195"/>
                      </a:cubicBezTo>
                      <a:cubicBezTo>
                        <a:pt x="31" y="184"/>
                        <a:pt x="0" y="138"/>
                        <a:pt x="10" y="85"/>
                      </a:cubicBezTo>
                      <a:cubicBezTo>
                        <a:pt x="14" y="67"/>
                        <a:pt x="18" y="50"/>
                        <a:pt x="29" y="36"/>
                      </a:cubicBezTo>
                      <a:cubicBezTo>
                        <a:pt x="47" y="13"/>
                        <a:pt x="73" y="0"/>
                        <a:pt x="109" y="0"/>
                      </a:cubicBezTo>
                      <a:close/>
                    </a:path>
                  </a:pathLst>
                </a:custGeom>
                <a:solidFill>
                  <a:schemeClr val="accent3"/>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grpSp>
        </p:grpSp>
        <p:sp>
          <p:nvSpPr>
            <p:cNvPr id="75" name="Freeform 7">
              <a:extLst>
                <a:ext uri="{FF2B5EF4-FFF2-40B4-BE49-F238E27FC236}">
                  <a16:creationId xmlns:a16="http://schemas.microsoft.com/office/drawing/2014/main" id="{5E00AC7A-326A-8AA0-67B1-B69314A65A2A}"/>
                </a:ext>
              </a:extLst>
            </p:cNvPr>
            <p:cNvSpPr>
              <a:spLocks/>
            </p:cNvSpPr>
            <p:nvPr/>
          </p:nvSpPr>
          <p:spPr bwMode="auto">
            <a:xfrm>
              <a:off x="3312639" y="3964424"/>
              <a:ext cx="472908" cy="430929"/>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5"/>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sp>
          <p:nvSpPr>
            <p:cNvPr id="76" name="Freeform 7">
              <a:extLst>
                <a:ext uri="{FF2B5EF4-FFF2-40B4-BE49-F238E27FC236}">
                  <a16:creationId xmlns:a16="http://schemas.microsoft.com/office/drawing/2014/main" id="{93F5141B-7153-95BC-2CED-15479FE6E209}"/>
                </a:ext>
              </a:extLst>
            </p:cNvPr>
            <p:cNvSpPr>
              <a:spLocks/>
            </p:cNvSpPr>
            <p:nvPr/>
          </p:nvSpPr>
          <p:spPr bwMode="auto">
            <a:xfrm>
              <a:off x="6662421" y="3964424"/>
              <a:ext cx="472908" cy="430929"/>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5"/>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sp>
          <p:nvSpPr>
            <p:cNvPr id="77" name="Freeform 7">
              <a:extLst>
                <a:ext uri="{FF2B5EF4-FFF2-40B4-BE49-F238E27FC236}">
                  <a16:creationId xmlns:a16="http://schemas.microsoft.com/office/drawing/2014/main" id="{F29042C8-7C12-9661-D7F0-A187D6668B44}"/>
                </a:ext>
              </a:extLst>
            </p:cNvPr>
            <p:cNvSpPr>
              <a:spLocks/>
            </p:cNvSpPr>
            <p:nvPr/>
          </p:nvSpPr>
          <p:spPr bwMode="auto">
            <a:xfrm>
              <a:off x="9188337" y="3964424"/>
              <a:ext cx="472908" cy="430929"/>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5"/>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grpSp>
    </p:spTree>
    <p:extLst>
      <p:ext uri="{BB962C8B-B14F-4D97-AF65-F5344CB8AC3E}">
        <p14:creationId xmlns:p14="http://schemas.microsoft.com/office/powerpoint/2010/main" val="23601144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 for TD Care</a:t>
            </a:r>
          </a:p>
        </p:txBody>
      </p:sp>
      <p:sp>
        <p:nvSpPr>
          <p:cNvPr id="4" name="Slide Number Placeholder 3"/>
          <p:cNvSpPr>
            <a:spLocks noGrp="1"/>
          </p:cNvSpPr>
          <p:nvPr>
            <p:ph type="sldNum" sz="quarter" idx="4"/>
          </p:nvPr>
        </p:nvSpPr>
        <p:spPr/>
        <p:txBody>
          <a:bodyPr/>
          <a:lstStyle/>
          <a:p>
            <a:fld id="{F3C1FD0B-2342-48FB-A867-BE1FD0EAA53B}" type="slidenum">
              <a:rPr lang="en-US"/>
              <a:pPr/>
              <a:t>74</a:t>
            </a:fld>
            <a:endParaRPr lang="en-US" dirty="0"/>
          </a:p>
        </p:txBody>
      </p:sp>
      <p:sp>
        <p:nvSpPr>
          <p:cNvPr id="19" name="Text Placeholder 8"/>
          <p:cNvSpPr>
            <a:spLocks noGrp="1"/>
          </p:cNvSpPr>
          <p:nvPr>
            <p:ph type="body" sz="quarter" idx="10"/>
          </p:nvPr>
        </p:nvSpPr>
        <p:spPr/>
        <p:txBody>
          <a:bodyPr/>
          <a:lstStyle/>
          <a:p>
            <a:r>
              <a:rPr lang="en-US" dirty="0"/>
              <a:t>Screening and Treatment Guidelines</a:t>
            </a:r>
          </a:p>
        </p:txBody>
      </p:sp>
      <p:graphicFrame>
        <p:nvGraphicFramePr>
          <p:cNvPr id="22" name="Table 21">
            <a:extLst>
              <a:ext uri="{FF2B5EF4-FFF2-40B4-BE49-F238E27FC236}">
                <a16:creationId xmlns:a16="http://schemas.microsoft.com/office/drawing/2014/main" id="{61BD9DD5-52CE-C4EE-760D-8567106AAEDA}"/>
              </a:ext>
            </a:extLst>
          </p:cNvPr>
          <p:cNvGraphicFramePr>
            <a:graphicFrameLocks noGrp="1"/>
          </p:cNvGraphicFramePr>
          <p:nvPr>
            <p:extLst>
              <p:ext uri="{D42A27DB-BD31-4B8C-83A1-F6EECF244321}">
                <p14:modId xmlns:p14="http://schemas.microsoft.com/office/powerpoint/2010/main" val="4135840300"/>
              </p:ext>
            </p:extLst>
          </p:nvPr>
        </p:nvGraphicFramePr>
        <p:xfrm>
          <a:off x="977900" y="1701800"/>
          <a:ext cx="10574338" cy="3037768"/>
        </p:xfrm>
        <a:graphic>
          <a:graphicData uri="http://schemas.openxmlformats.org/drawingml/2006/table">
            <a:tbl>
              <a:tblPr firstRow="1" bandRow="1">
                <a:tableStyleId>{5C22544A-7EE6-4342-B048-85BDC9FD1C3A}</a:tableStyleId>
              </a:tblPr>
              <a:tblGrid>
                <a:gridCol w="3061882">
                  <a:extLst>
                    <a:ext uri="{9D8B030D-6E8A-4147-A177-3AD203B41FA5}">
                      <a16:colId xmlns:a16="http://schemas.microsoft.com/office/drawing/2014/main" val="2181239587"/>
                    </a:ext>
                  </a:extLst>
                </a:gridCol>
                <a:gridCol w="2504152">
                  <a:extLst>
                    <a:ext uri="{9D8B030D-6E8A-4147-A177-3AD203B41FA5}">
                      <a16:colId xmlns:a16="http://schemas.microsoft.com/office/drawing/2014/main" val="4042416606"/>
                    </a:ext>
                  </a:extLst>
                </a:gridCol>
                <a:gridCol w="2504152">
                  <a:extLst>
                    <a:ext uri="{9D8B030D-6E8A-4147-A177-3AD203B41FA5}">
                      <a16:colId xmlns:a16="http://schemas.microsoft.com/office/drawing/2014/main" val="1247325426"/>
                    </a:ext>
                  </a:extLst>
                </a:gridCol>
                <a:gridCol w="2504152">
                  <a:extLst>
                    <a:ext uri="{9D8B030D-6E8A-4147-A177-3AD203B41FA5}">
                      <a16:colId xmlns:a16="http://schemas.microsoft.com/office/drawing/2014/main" val="1030996812"/>
                    </a:ext>
                  </a:extLst>
                </a:gridCol>
              </a:tblGrid>
              <a:tr h="1208725">
                <a:tc>
                  <a:txBody>
                    <a:bodyPr/>
                    <a:lstStyle/>
                    <a:p>
                      <a:pPr>
                        <a:lnSpc>
                          <a:spcPts val="2200"/>
                        </a:lnSpc>
                      </a:pPr>
                      <a:endParaRPr lang="en-US" sz="2000" dirty="0"/>
                    </a:p>
                  </a:txBody>
                  <a:tcPr marL="91416" marR="91416" marT="45708" marB="45708" anchor="ctr">
                    <a:lnL w="3175" cap="flat" cmpd="sng" algn="ctr">
                      <a:solidFill>
                        <a:schemeClr val="accent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1"/>
                    </a:solidFill>
                  </a:tcPr>
                </a:tc>
                <a:tc>
                  <a:txBody>
                    <a:bodyPr/>
                    <a:lstStyle/>
                    <a:p>
                      <a:pPr algn="l">
                        <a:lnSpc>
                          <a:spcPts val="2200"/>
                        </a:lnSpc>
                      </a:pPr>
                      <a:r>
                        <a:rPr lang="en-US" sz="2000" b="1" dirty="0">
                          <a:solidFill>
                            <a:schemeClr val="lt1"/>
                          </a:solidFill>
                        </a:rPr>
                        <a:t>Screen for TD at</a:t>
                      </a:r>
                      <a:r>
                        <a:rPr lang="en-US" sz="2000" b="1" baseline="0" dirty="0">
                          <a:solidFill>
                            <a:schemeClr val="lt1"/>
                          </a:solidFill>
                        </a:rPr>
                        <a:t> each clinical encounter</a:t>
                      </a:r>
                      <a:endParaRPr lang="en-US" sz="2000" b="1" dirty="0">
                        <a:solidFill>
                          <a:schemeClr val="lt1"/>
                        </a:solidFill>
                      </a:endParaRPr>
                    </a:p>
                  </a:txBody>
                  <a:tcPr marL="91416" marR="91416" marT="45708" marB="4570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1"/>
                    </a:solidFill>
                  </a:tcPr>
                </a:tc>
                <a:tc>
                  <a:txBody>
                    <a:bodyPr/>
                    <a:lstStyle/>
                    <a:p>
                      <a:pPr algn="l">
                        <a:lnSpc>
                          <a:spcPts val="2200"/>
                        </a:lnSpc>
                      </a:pPr>
                      <a:r>
                        <a:rPr lang="en-US" sz="2000" b="1" dirty="0">
                          <a:solidFill>
                            <a:schemeClr val="lt1"/>
                          </a:solidFill>
                        </a:rPr>
                        <a:t>Consider treatment with a VMAT2 inhibitor</a:t>
                      </a:r>
                    </a:p>
                  </a:txBody>
                  <a:tcPr marL="91416" marR="91416" marT="45708" marB="4570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en-US" sz="2000" b="1" kern="1200" dirty="0">
                          <a:solidFill>
                            <a:schemeClr val="lt1"/>
                          </a:solidFill>
                          <a:latin typeface="+mn-lt"/>
                          <a:ea typeface="+mn-ea"/>
                          <a:cs typeface="+mn-cs"/>
                        </a:rPr>
                        <a:t>Reevaluating the use of anticholinergic medications</a:t>
                      </a:r>
                    </a:p>
                  </a:txBody>
                  <a:tcPr marL="91416" marR="91416" marT="45708" marB="45708" anchor="ctr">
                    <a:lnL w="3175" cap="flat" cmpd="sng" algn="ctr">
                      <a:solidFill>
                        <a:schemeClr val="bg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942362694"/>
                  </a:ext>
                </a:extLst>
              </a:tr>
              <a:tr h="914162">
                <a:tc>
                  <a:txBody>
                    <a:bodyPr/>
                    <a:lstStyle/>
                    <a:p>
                      <a:r>
                        <a:rPr lang="en-US" sz="1800" b="1" cap="all" dirty="0">
                          <a:solidFill>
                            <a:schemeClr val="accent5">
                              <a:lumMod val="75000"/>
                            </a:schemeClr>
                          </a:solidFill>
                        </a:rPr>
                        <a:t>2020 Delphi Panel Consensus</a:t>
                      </a:r>
                      <a:r>
                        <a:rPr lang="en-US" sz="1800" b="1" cap="all" baseline="30000" dirty="0">
                          <a:solidFill>
                            <a:schemeClr val="accent5">
                              <a:lumMod val="75000"/>
                            </a:schemeClr>
                          </a:solidFill>
                        </a:rPr>
                        <a:t>1</a:t>
                      </a:r>
                      <a:endParaRPr lang="en-US" sz="1800" b="1" cap="all" dirty="0">
                        <a:solidFill>
                          <a:schemeClr val="accent5">
                            <a:lumMod val="75000"/>
                          </a:schemeClr>
                        </a:solidFill>
                      </a:endParaRPr>
                    </a:p>
                  </a:txBody>
                  <a:tcPr marL="91416" marR="91416" marT="45708" marB="45708"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US" sz="5400" dirty="0">
                        <a:solidFill>
                          <a:schemeClr val="tx1"/>
                        </a:solidFill>
                      </a:endParaRPr>
                    </a:p>
                  </a:txBody>
                  <a:tcPr marL="91416" marR="91416" marT="45708" marB="45708"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US" sz="5400" dirty="0">
                        <a:solidFill>
                          <a:schemeClr val="tx1"/>
                        </a:solidFill>
                      </a:endParaRPr>
                    </a:p>
                  </a:txBody>
                  <a:tcPr marL="91416" marR="91416" marT="45708" marB="45708"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US" sz="5400" dirty="0">
                        <a:solidFill>
                          <a:schemeClr val="tx1"/>
                        </a:solidFill>
                      </a:endParaRPr>
                    </a:p>
                  </a:txBody>
                  <a:tcPr marL="91416" marR="91416" marT="45708" marB="45708"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6819464"/>
                  </a:ext>
                </a:extLst>
              </a:tr>
              <a:tr h="914162">
                <a:tc>
                  <a:txBody>
                    <a:bodyPr/>
                    <a:lstStyle/>
                    <a:p>
                      <a:r>
                        <a:rPr lang="en-US" sz="1800" b="1" cap="all" dirty="0">
                          <a:solidFill>
                            <a:schemeClr val="accent2">
                              <a:lumMod val="75000"/>
                            </a:schemeClr>
                          </a:solidFill>
                        </a:rPr>
                        <a:t>2020 APA Guideline for Schizophrenia</a:t>
                      </a:r>
                      <a:r>
                        <a:rPr lang="en-US" sz="1800" b="1" cap="all" baseline="30000" dirty="0">
                          <a:solidFill>
                            <a:schemeClr val="accent2">
                              <a:lumMod val="75000"/>
                            </a:schemeClr>
                          </a:solidFill>
                        </a:rPr>
                        <a:t>2</a:t>
                      </a:r>
                      <a:endParaRPr lang="en-US" sz="1800" b="1" cap="all" dirty="0">
                        <a:solidFill>
                          <a:schemeClr val="accent2">
                            <a:lumMod val="75000"/>
                          </a:schemeClr>
                        </a:solidFill>
                      </a:endParaRPr>
                    </a:p>
                  </a:txBody>
                  <a:tcPr marL="91416" marR="91416" marT="45708" marB="45708"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US" sz="5400" dirty="0">
                        <a:solidFill>
                          <a:schemeClr val="tx1"/>
                        </a:solidFill>
                      </a:endParaRPr>
                    </a:p>
                  </a:txBody>
                  <a:tcPr marL="91416" marR="91416" marT="45708" marB="45708"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US" sz="5400" dirty="0">
                        <a:solidFill>
                          <a:schemeClr val="tx1"/>
                        </a:solidFill>
                      </a:endParaRPr>
                    </a:p>
                  </a:txBody>
                  <a:tcPr marL="91416" marR="91416" marT="45708" marB="45708"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US" sz="5400" dirty="0">
                        <a:solidFill>
                          <a:schemeClr val="tx1"/>
                        </a:solidFill>
                      </a:endParaRPr>
                    </a:p>
                  </a:txBody>
                  <a:tcPr marL="91416" marR="91416" marT="45708" marB="45708"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12031432"/>
                  </a:ext>
                </a:extLst>
              </a:tr>
            </a:tbl>
          </a:graphicData>
        </a:graphic>
      </p:graphicFrame>
      <p:grpSp>
        <p:nvGrpSpPr>
          <p:cNvPr id="23" name="Group 22">
            <a:extLst>
              <a:ext uri="{FF2B5EF4-FFF2-40B4-BE49-F238E27FC236}">
                <a16:creationId xmlns:a16="http://schemas.microsoft.com/office/drawing/2014/main" id="{8D50FDBD-97C1-D19D-26B1-2A7E5A33E1F0}"/>
              </a:ext>
            </a:extLst>
          </p:cNvPr>
          <p:cNvGrpSpPr/>
          <p:nvPr/>
        </p:nvGrpSpPr>
        <p:grpSpPr>
          <a:xfrm>
            <a:off x="4917904" y="2971248"/>
            <a:ext cx="5828170" cy="1685768"/>
            <a:chOff x="4584958" y="3685531"/>
            <a:chExt cx="5829688" cy="1686207"/>
          </a:xfrm>
        </p:grpSpPr>
        <p:grpSp>
          <p:nvGrpSpPr>
            <p:cNvPr id="24" name="Group 23">
              <a:extLst>
                <a:ext uri="{FF2B5EF4-FFF2-40B4-BE49-F238E27FC236}">
                  <a16:creationId xmlns:a16="http://schemas.microsoft.com/office/drawing/2014/main" id="{ED21C82A-E239-3676-D284-973E5820512B}"/>
                </a:ext>
              </a:extLst>
            </p:cNvPr>
            <p:cNvGrpSpPr/>
            <p:nvPr/>
          </p:nvGrpSpPr>
          <p:grpSpPr>
            <a:xfrm>
              <a:off x="4584958" y="3685531"/>
              <a:ext cx="857444" cy="1686207"/>
              <a:chOff x="5086156" y="3805871"/>
              <a:chExt cx="857444" cy="1686207"/>
            </a:xfrm>
          </p:grpSpPr>
          <p:sp>
            <p:nvSpPr>
              <p:cNvPr id="43" name="Freeform 7">
                <a:extLst>
                  <a:ext uri="{FF2B5EF4-FFF2-40B4-BE49-F238E27FC236}">
                    <a16:creationId xmlns:a16="http://schemas.microsoft.com/office/drawing/2014/main" id="{E0E7EEB3-B0FB-3FAA-10FD-56DC16CB528C}"/>
                  </a:ext>
                </a:extLst>
              </p:cNvPr>
              <p:cNvSpPr>
                <a:spLocks/>
              </p:cNvSpPr>
              <p:nvPr/>
            </p:nvSpPr>
            <p:spPr bwMode="auto">
              <a:xfrm>
                <a:off x="5086156" y="3805871"/>
                <a:ext cx="857444" cy="781332"/>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5">
                  <a:lumMod val="75000"/>
                </a:schemeClr>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sp>
            <p:nvSpPr>
              <p:cNvPr id="44" name="Freeform 7">
                <a:extLst>
                  <a:ext uri="{FF2B5EF4-FFF2-40B4-BE49-F238E27FC236}">
                    <a16:creationId xmlns:a16="http://schemas.microsoft.com/office/drawing/2014/main" id="{68EAC22B-16D8-B876-A26E-54CF66661683}"/>
                  </a:ext>
                </a:extLst>
              </p:cNvPr>
              <p:cNvSpPr>
                <a:spLocks/>
              </p:cNvSpPr>
              <p:nvPr/>
            </p:nvSpPr>
            <p:spPr bwMode="auto">
              <a:xfrm>
                <a:off x="5086156" y="4710746"/>
                <a:ext cx="857444" cy="781332"/>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2">
                  <a:lumMod val="75000"/>
                </a:schemeClr>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grpSp>
        <p:grpSp>
          <p:nvGrpSpPr>
            <p:cNvPr id="25" name="Group 24">
              <a:extLst>
                <a:ext uri="{FF2B5EF4-FFF2-40B4-BE49-F238E27FC236}">
                  <a16:creationId xmlns:a16="http://schemas.microsoft.com/office/drawing/2014/main" id="{7FA05178-2799-EF22-F46A-BDEF28B0157F}"/>
                </a:ext>
              </a:extLst>
            </p:cNvPr>
            <p:cNvGrpSpPr/>
            <p:nvPr/>
          </p:nvGrpSpPr>
          <p:grpSpPr>
            <a:xfrm>
              <a:off x="7023358" y="3685531"/>
              <a:ext cx="857444" cy="1686207"/>
              <a:chOff x="7438831" y="3805871"/>
              <a:chExt cx="857444" cy="1686207"/>
            </a:xfrm>
          </p:grpSpPr>
          <p:sp>
            <p:nvSpPr>
              <p:cNvPr id="29" name="Freeform 7">
                <a:extLst>
                  <a:ext uri="{FF2B5EF4-FFF2-40B4-BE49-F238E27FC236}">
                    <a16:creationId xmlns:a16="http://schemas.microsoft.com/office/drawing/2014/main" id="{DB858A30-BF1F-9BBB-0B0B-F67F00E5CAE4}"/>
                  </a:ext>
                </a:extLst>
              </p:cNvPr>
              <p:cNvSpPr>
                <a:spLocks/>
              </p:cNvSpPr>
              <p:nvPr/>
            </p:nvSpPr>
            <p:spPr bwMode="auto">
              <a:xfrm>
                <a:off x="7438831" y="3805871"/>
                <a:ext cx="857444" cy="781332"/>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5">
                  <a:lumMod val="75000"/>
                </a:schemeClr>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sp>
            <p:nvSpPr>
              <p:cNvPr id="30" name="Freeform 7">
                <a:extLst>
                  <a:ext uri="{FF2B5EF4-FFF2-40B4-BE49-F238E27FC236}">
                    <a16:creationId xmlns:a16="http://schemas.microsoft.com/office/drawing/2014/main" id="{A5D31883-BB07-B82E-2B0D-C595769BA20E}"/>
                  </a:ext>
                </a:extLst>
              </p:cNvPr>
              <p:cNvSpPr>
                <a:spLocks/>
              </p:cNvSpPr>
              <p:nvPr/>
            </p:nvSpPr>
            <p:spPr bwMode="auto">
              <a:xfrm>
                <a:off x="7438831" y="4710746"/>
                <a:ext cx="857444" cy="781332"/>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2">
                  <a:lumMod val="75000"/>
                </a:schemeClr>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grpSp>
        <p:grpSp>
          <p:nvGrpSpPr>
            <p:cNvPr id="26" name="Group 25">
              <a:extLst>
                <a:ext uri="{FF2B5EF4-FFF2-40B4-BE49-F238E27FC236}">
                  <a16:creationId xmlns:a16="http://schemas.microsoft.com/office/drawing/2014/main" id="{598E29ED-6B01-FB46-0DF6-7AD460669458}"/>
                </a:ext>
              </a:extLst>
            </p:cNvPr>
            <p:cNvGrpSpPr/>
            <p:nvPr/>
          </p:nvGrpSpPr>
          <p:grpSpPr>
            <a:xfrm>
              <a:off x="9557202" y="3685531"/>
              <a:ext cx="857444" cy="1686207"/>
              <a:chOff x="7438831" y="3805871"/>
              <a:chExt cx="857444" cy="1686207"/>
            </a:xfrm>
          </p:grpSpPr>
          <p:sp>
            <p:nvSpPr>
              <p:cNvPr id="27" name="Freeform 7">
                <a:extLst>
                  <a:ext uri="{FF2B5EF4-FFF2-40B4-BE49-F238E27FC236}">
                    <a16:creationId xmlns:a16="http://schemas.microsoft.com/office/drawing/2014/main" id="{FAB56C7B-DD71-7895-2230-AE721538EADC}"/>
                  </a:ext>
                </a:extLst>
              </p:cNvPr>
              <p:cNvSpPr>
                <a:spLocks/>
              </p:cNvSpPr>
              <p:nvPr/>
            </p:nvSpPr>
            <p:spPr bwMode="auto">
              <a:xfrm>
                <a:off x="7438831" y="3805871"/>
                <a:ext cx="857444" cy="781332"/>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5">
                  <a:lumMod val="75000"/>
                </a:schemeClr>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sp>
            <p:nvSpPr>
              <p:cNvPr id="28" name="Freeform 7">
                <a:extLst>
                  <a:ext uri="{FF2B5EF4-FFF2-40B4-BE49-F238E27FC236}">
                    <a16:creationId xmlns:a16="http://schemas.microsoft.com/office/drawing/2014/main" id="{42017ABD-4010-27E6-1E2B-8A8A5E7FE3B9}"/>
                  </a:ext>
                </a:extLst>
              </p:cNvPr>
              <p:cNvSpPr>
                <a:spLocks/>
              </p:cNvSpPr>
              <p:nvPr/>
            </p:nvSpPr>
            <p:spPr bwMode="auto">
              <a:xfrm>
                <a:off x="7438831" y="4710746"/>
                <a:ext cx="857444" cy="781332"/>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2">
                  <a:lumMod val="75000"/>
                </a:schemeClr>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grpSp>
      </p:grpSp>
      <p:sp>
        <p:nvSpPr>
          <p:cNvPr id="45" name="TextBox 44">
            <a:extLst>
              <a:ext uri="{FF2B5EF4-FFF2-40B4-BE49-F238E27FC236}">
                <a16:creationId xmlns:a16="http://schemas.microsoft.com/office/drawing/2014/main" id="{350F5F52-B4EC-315C-D974-87C9A05F2443}"/>
              </a:ext>
            </a:extLst>
          </p:cNvPr>
          <p:cNvSpPr txBox="1"/>
          <p:nvPr/>
        </p:nvSpPr>
        <p:spPr>
          <a:xfrm>
            <a:off x="977900" y="5997987"/>
            <a:ext cx="10447746"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sz="900" b="1" dirty="0"/>
              <a:t>1. </a:t>
            </a:r>
            <a:r>
              <a:rPr lang="en-US" sz="900" dirty="0"/>
              <a:t>Caroff SN, et al. </a:t>
            </a:r>
            <a:r>
              <a:rPr lang="en-US" sz="900" i="1" dirty="0"/>
              <a:t>J Clin Psychiatry</a:t>
            </a:r>
            <a:r>
              <a:rPr lang="en-US" sz="900" dirty="0"/>
              <a:t>. 2020;81(2):19cs12983. </a:t>
            </a:r>
            <a:r>
              <a:rPr lang="en-US" sz="900" b="1" dirty="0"/>
              <a:t>2. </a:t>
            </a:r>
            <a:r>
              <a:rPr lang="en-US" sz="900" dirty="0"/>
              <a:t>American Psychiatric Association. </a:t>
            </a:r>
            <a:r>
              <a:rPr lang="en-US" sz="900" i="1" dirty="0"/>
              <a:t>The American Psychiatric Association Practice Guideline for the Treatment of Patients With Schizophrenia</a:t>
            </a:r>
            <a:r>
              <a:rPr lang="en-US" sz="900" dirty="0"/>
              <a:t>. American Psychiatric Association; 2021</a:t>
            </a:r>
            <a:r>
              <a:rPr lang="en-US" dirty="0"/>
              <a:t>.</a:t>
            </a:r>
          </a:p>
        </p:txBody>
      </p:sp>
    </p:spTree>
    <p:extLst>
      <p:ext uri="{BB962C8B-B14F-4D97-AF65-F5344CB8AC3E}">
        <p14:creationId xmlns:p14="http://schemas.microsoft.com/office/powerpoint/2010/main" val="4584578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14" name="Content Placeholder 8"/>
          <p:cNvSpPr>
            <a:spLocks noGrp="1"/>
          </p:cNvSpPr>
          <p:nvPr>
            <p:ph idx="1"/>
          </p:nvPr>
        </p:nvSpPr>
        <p:spPr/>
        <p:txBody>
          <a:bodyPr>
            <a:noAutofit/>
          </a:bodyPr>
          <a:lstStyle/>
          <a:p>
            <a:r>
              <a:rPr lang="en-US" sz="1750" dirty="0"/>
              <a:t>Patients should be screened for TD frequently</a:t>
            </a:r>
          </a:p>
          <a:p>
            <a:pPr lvl="1"/>
            <a:r>
              <a:rPr lang="en-US" sz="1750" dirty="0"/>
              <a:t>For patients taking antipsychotics or other dopamine receptor blocking agents, the 2020 Delphi panel consensus recommends screening at every clinical encounter</a:t>
            </a:r>
            <a:r>
              <a:rPr lang="en-US" sz="1750" baseline="30000" dirty="0"/>
              <a:t>1</a:t>
            </a:r>
          </a:p>
          <a:p>
            <a:pPr lvl="1"/>
            <a:r>
              <a:rPr lang="en-US" sz="1750" dirty="0"/>
              <a:t>The 2020 APA schizophrenia guideline recommends screening at-risk patients at baseline and at each follow-up visit</a:t>
            </a:r>
            <a:r>
              <a:rPr lang="en-US" sz="1750" baseline="30000" dirty="0"/>
              <a:t>2</a:t>
            </a:r>
          </a:p>
          <a:p>
            <a:r>
              <a:rPr lang="en-US" sz="1750" dirty="0"/>
              <a:t>Best practices for screening via video include setting patient expectations, engaging patients, and following up</a:t>
            </a:r>
            <a:r>
              <a:rPr lang="en-US" sz="1750" baseline="30000" dirty="0"/>
              <a:t>3-5</a:t>
            </a:r>
          </a:p>
          <a:p>
            <a:pPr lvl="1"/>
            <a:r>
              <a:rPr lang="en-US" sz="1750" dirty="0"/>
              <a:t>Telephone screening can provide useful information but is limited to self-report6; confirmation over video or in person is recommended</a:t>
            </a:r>
            <a:r>
              <a:rPr lang="en-US" sz="1750" baseline="30000" dirty="0"/>
              <a:t>3,7</a:t>
            </a:r>
          </a:p>
          <a:p>
            <a:r>
              <a:rPr lang="en-US" sz="1750" dirty="0"/>
              <a:t>The Delphi panel consensus</a:t>
            </a:r>
            <a:r>
              <a:rPr lang="en-US" sz="1750" baseline="30000" dirty="0"/>
              <a:t>1</a:t>
            </a:r>
            <a:r>
              <a:rPr lang="en-US" sz="1750" dirty="0"/>
              <a:t> and APA schizophrenia guideline</a:t>
            </a:r>
            <a:r>
              <a:rPr lang="en-US" sz="1750" baseline="30000" dirty="0"/>
              <a:t>2</a:t>
            </a:r>
            <a:r>
              <a:rPr lang="en-US" sz="1750" dirty="0"/>
              <a:t> recommend considering TD treatment with new-generation VMAT2 inhibitors</a:t>
            </a:r>
          </a:p>
          <a:p>
            <a:pPr lvl="1"/>
            <a:r>
              <a:rPr lang="en-US" sz="1750" dirty="0"/>
              <a:t>Both sources state that anticholinergic medications are not recommended for the treatment of TD</a:t>
            </a:r>
            <a:r>
              <a:rPr lang="en-US" sz="1750" baseline="30000" dirty="0"/>
              <a:t>1,2</a:t>
            </a:r>
          </a:p>
        </p:txBody>
      </p:sp>
      <p:sp>
        <p:nvSpPr>
          <p:cNvPr id="15" name="Slide Number Placeholder 2"/>
          <p:cNvSpPr>
            <a:spLocks noGrp="1"/>
          </p:cNvSpPr>
          <p:nvPr>
            <p:ph type="sldNum" sz="quarter" idx="4"/>
          </p:nvPr>
        </p:nvSpPr>
        <p:spPr/>
        <p:txBody>
          <a:bodyPr/>
          <a:lstStyle/>
          <a:p>
            <a:fld id="{F3C1FD0B-2342-48FB-A867-BE1FD0EAA53B}" type="slidenum">
              <a:rPr lang="en-US"/>
              <a:pPr/>
              <a:t>75</a:t>
            </a:fld>
            <a:endParaRPr lang="en-US" dirty="0"/>
          </a:p>
        </p:txBody>
      </p:sp>
      <p:sp>
        <p:nvSpPr>
          <p:cNvPr id="9" name="Text Placeholder 8"/>
          <p:cNvSpPr>
            <a:spLocks noGrp="1"/>
          </p:cNvSpPr>
          <p:nvPr>
            <p:ph type="body" sz="quarter" idx="10"/>
          </p:nvPr>
        </p:nvSpPr>
        <p:spPr/>
        <p:txBody>
          <a:bodyPr/>
          <a:lstStyle/>
          <a:p>
            <a:r>
              <a:rPr lang="en-US" dirty="0"/>
              <a:t>Screening and Treatment Guidelines</a:t>
            </a:r>
          </a:p>
        </p:txBody>
      </p:sp>
      <p:sp>
        <p:nvSpPr>
          <p:cNvPr id="12" name="TextBox 11">
            <a:extLst>
              <a:ext uri="{FF2B5EF4-FFF2-40B4-BE49-F238E27FC236}">
                <a16:creationId xmlns:a16="http://schemas.microsoft.com/office/drawing/2014/main" id="{B8AD0FF2-4461-F911-26A1-B0BC9F304AFB}"/>
              </a:ext>
            </a:extLst>
          </p:cNvPr>
          <p:cNvSpPr txBox="1"/>
          <p:nvPr/>
        </p:nvSpPr>
        <p:spPr>
          <a:xfrm>
            <a:off x="977900" y="5522614"/>
            <a:ext cx="10574338" cy="990899"/>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sz="900" b="1" dirty="0"/>
              <a:t>1. </a:t>
            </a:r>
            <a:r>
              <a:rPr lang="en-US" sz="900" dirty="0"/>
              <a:t>Caroff SN, et al. </a:t>
            </a:r>
            <a:r>
              <a:rPr lang="en-US" sz="900" i="1" dirty="0"/>
              <a:t>J Clin Psychiatry</a:t>
            </a:r>
            <a:r>
              <a:rPr lang="en-US" sz="900" dirty="0"/>
              <a:t>. 2020;81(2):19cs12983. </a:t>
            </a:r>
            <a:r>
              <a:rPr lang="en-US" sz="900" b="1" dirty="0"/>
              <a:t>2.</a:t>
            </a:r>
            <a:r>
              <a:rPr lang="en-US" sz="900" dirty="0"/>
              <a:t> American Psychiatric Association. </a:t>
            </a:r>
            <a:r>
              <a:rPr lang="en-US" sz="900" i="1" dirty="0"/>
              <a:t>The American Psychiatric Association Practice Guideline for the Treatment of Patients With Schizophrenia</a:t>
            </a:r>
            <a:r>
              <a:rPr lang="en-US" sz="900" dirty="0"/>
              <a:t>. American Psychiatric Association; 2021. </a:t>
            </a:r>
            <a:r>
              <a:rPr lang="en-US" sz="900" b="1" dirty="0"/>
              <a:t>3. </a:t>
            </a:r>
            <a:r>
              <a:rPr lang="en-US" sz="900" dirty="0"/>
              <a:t>International Parkinson and Movement Disorder Society. Telemedicine in your movement disorders practice: a step-by-step guide. April 2020. Accessed December 6, 2021. https://www.movementdisorders.org/MDS/About/Committees--Other-Groups/Telemedicine-in-Your-Movement-Disorders-Practice-A-Step-by-Step-Guide.htm </a:t>
            </a:r>
            <a:r>
              <a:rPr lang="en-US" sz="900" b="1" dirty="0"/>
              <a:t>4. </a:t>
            </a:r>
            <a:r>
              <a:rPr lang="en-US" sz="900" dirty="0"/>
              <a:t>American Medical Association. Telehealth implementation playbook. April 2020. Accessed December 6, 2021. https://www.ama-assn.org/system/files/2020-04/ama-telehealth-playbook.pdf </a:t>
            </a:r>
            <a:r>
              <a:rPr lang="en-US" sz="900" b="1" dirty="0"/>
              <a:t>5. </a:t>
            </a:r>
            <a:r>
              <a:rPr lang="en-US" sz="900" dirty="0"/>
              <a:t>Psychiatry &amp; Behavioral Health Learning Network. Dr. Richard Jackson on assessing and monitoring TD through telepsychiatry. June 15, 2020. Accessed December 6, 2021. https://www.psychcongress.com/multimedia/dr-richard-jackson-assessing-and-monitoring-td-through-telepsychiatry </a:t>
            </a:r>
            <a:r>
              <a:rPr lang="en-US" sz="900" b="1" dirty="0"/>
              <a:t>6.</a:t>
            </a:r>
            <a:r>
              <a:rPr lang="en-US" sz="900" dirty="0"/>
              <a:t> Kopelovich SL, et al. </a:t>
            </a:r>
            <a:r>
              <a:rPr lang="en-US" sz="900" i="1" dirty="0"/>
              <a:t>Community Ment Health J</a:t>
            </a:r>
            <a:r>
              <a:rPr lang="en-US" sz="900" dirty="0"/>
              <a:t>. 2020:1-11. 7. Neurology Advisor. Treating movement disorders with telemedicine: getting started. June 12, 2017. Accessed December 6, 2021. https://www.neurologyadvisor.com/conference-highlights/mds-2017/treating-movement-disorders-with-telemedicine-getting-started/</a:t>
            </a:r>
            <a:endParaRPr lang="en-US" dirty="0"/>
          </a:p>
        </p:txBody>
      </p:sp>
    </p:spTree>
    <p:extLst>
      <p:ext uri="{BB962C8B-B14F-4D97-AF65-F5344CB8AC3E}">
        <p14:creationId xmlns:p14="http://schemas.microsoft.com/office/powerpoint/2010/main" val="503407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D71939C7-5DD3-9249-AA78-43397D119836}"/>
              </a:ext>
            </a:extLst>
          </p:cNvPr>
          <p:cNvPicPr>
            <a:picLocks noChangeAspect="1"/>
          </p:cNvPicPr>
          <p:nvPr/>
        </p:nvPicPr>
        <p:blipFill rotWithShape="1">
          <a:blip r:embed="rId3"/>
          <a:srcRect t="4583" b="3055"/>
          <a:stretch/>
        </p:blipFill>
        <p:spPr>
          <a:xfrm>
            <a:off x="-1" y="305613"/>
            <a:ext cx="12188825" cy="6332476"/>
          </a:xfrm>
          <a:prstGeom prst="rect">
            <a:avLst/>
          </a:prstGeom>
          <a:solidFill>
            <a:srgbClr val="6B6B6B"/>
          </a:solidFill>
        </p:spPr>
      </p:pic>
      <p:sp>
        <p:nvSpPr>
          <p:cNvPr id="22" name="Rectangle 21">
            <a:extLst>
              <a:ext uri="{FF2B5EF4-FFF2-40B4-BE49-F238E27FC236}">
                <a16:creationId xmlns:a16="http://schemas.microsoft.com/office/drawing/2014/main" id="{571E38DF-9B52-A6BD-B703-97E11E18593E}"/>
              </a:ext>
            </a:extLst>
          </p:cNvPr>
          <p:cNvSpPr/>
          <p:nvPr/>
        </p:nvSpPr>
        <p:spPr>
          <a:xfrm>
            <a:off x="0" y="0"/>
            <a:ext cx="12188825"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6" name="Slide Number Placeholder 5"/>
          <p:cNvSpPr>
            <a:spLocks noGrp="1"/>
          </p:cNvSpPr>
          <p:nvPr>
            <p:ph type="sldNum" sz="quarter" idx="4"/>
          </p:nvPr>
        </p:nvSpPr>
        <p:spPr/>
        <p:txBody>
          <a:bodyPr/>
          <a:lstStyle/>
          <a:p>
            <a:fld id="{F3C1FD0B-2342-48FB-A867-BE1FD0EAA53B}" type="slidenum">
              <a:rPr lang="en-US"/>
              <a:pPr/>
              <a:t>8</a:t>
            </a:fld>
            <a:endParaRPr lang="en-US" dirty="0"/>
          </a:p>
        </p:txBody>
      </p:sp>
      <p:sp>
        <p:nvSpPr>
          <p:cNvPr id="14" name="Text Placeholder 10"/>
          <p:cNvSpPr>
            <a:spLocks noGrp="1"/>
          </p:cNvSpPr>
          <p:nvPr>
            <p:ph type="body" sz="quarter" idx="10"/>
          </p:nvPr>
        </p:nvSpPr>
        <p:spPr/>
        <p:txBody>
          <a:bodyPr/>
          <a:lstStyle/>
          <a:p>
            <a:r>
              <a:rPr lang="en-US" dirty="0"/>
              <a:t>Hypothetical Patient Case 1</a:t>
            </a:r>
          </a:p>
        </p:txBody>
      </p:sp>
      <p:sp>
        <p:nvSpPr>
          <p:cNvPr id="21" name="Rectangle 20"/>
          <p:cNvSpPr/>
          <p:nvPr/>
        </p:nvSpPr>
        <p:spPr>
          <a:xfrm>
            <a:off x="977900" y="2971919"/>
            <a:ext cx="4856485" cy="1999729"/>
          </a:xfrm>
          <a:prstGeom prst="rect">
            <a:avLst/>
          </a:prstGeom>
          <a:solidFill>
            <a:srgbClr val="6B6B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6">
              <a:defRPr/>
            </a:pPr>
            <a:r>
              <a:rPr lang="en-US" sz="1999" dirty="0">
                <a:solidFill>
                  <a:prstClr val="white"/>
                </a:solidFill>
                <a:latin typeface="Arial Narrow"/>
              </a:rPr>
              <a:t>Paul was diagnosed with schizophrenia in his </a:t>
            </a:r>
            <a:br>
              <a:rPr lang="en-US" sz="1999" dirty="0">
                <a:solidFill>
                  <a:prstClr val="white"/>
                </a:solidFill>
                <a:latin typeface="Arial Narrow"/>
              </a:rPr>
            </a:br>
            <a:r>
              <a:rPr lang="en-US" sz="1999" dirty="0">
                <a:solidFill>
                  <a:prstClr val="white"/>
                </a:solidFill>
                <a:latin typeface="Arial Narrow"/>
              </a:rPr>
              <a:t>20s and has been treated with first- and second-generation antipsychotics on and off for 30 years. Hallucinations and delusions have remained under good control with the use of long-acting injectable antipsychotics.</a:t>
            </a:r>
          </a:p>
        </p:txBody>
      </p:sp>
      <p:sp>
        <p:nvSpPr>
          <p:cNvPr id="19" name="TextBox 18">
            <a:extLst>
              <a:ext uri="{FF2B5EF4-FFF2-40B4-BE49-F238E27FC236}">
                <a16:creationId xmlns:a16="http://schemas.microsoft.com/office/drawing/2014/main" id="{DD235C89-698C-4B6A-9948-A585D42445BF}"/>
              </a:ext>
            </a:extLst>
          </p:cNvPr>
          <p:cNvSpPr txBox="1"/>
          <p:nvPr/>
        </p:nvSpPr>
        <p:spPr>
          <a:xfrm>
            <a:off x="457081" y="6695224"/>
            <a:ext cx="11289899" cy="129506"/>
          </a:xfrm>
          <a:prstGeom prst="rect">
            <a:avLst/>
          </a:prstGeom>
          <a:noFill/>
        </p:spPr>
        <p:txBody>
          <a:bodyPr wrap="square" lIns="0" tIns="0" rIns="0" bIns="0" rtlCol="0" anchor="b" anchorCtr="0">
            <a:noAutofit/>
          </a:bodyPr>
          <a:lstStyle>
            <a:defPPr>
              <a:defRPr lang="en-US"/>
            </a:defPPr>
            <a:lvl1pPr marR="0" lvl="0" fontAlgn="auto">
              <a:lnSpc>
                <a:spcPct val="100000"/>
              </a:lnSpc>
              <a:spcBef>
                <a:spcPts val="0"/>
              </a:spcBef>
              <a:spcAft>
                <a:spcPts val="0"/>
              </a:spcAft>
              <a:buClrTx/>
              <a:buSzTx/>
              <a:buFontTx/>
              <a:buNone/>
              <a:defRPr kumimoji="0" sz="1000" b="1" i="0" u="none" strike="noStrike" cap="none" spc="0" normalizeH="0" baseline="0">
                <a:ln>
                  <a:noFill/>
                </a:ln>
                <a:solidFill>
                  <a:schemeClr val="bg1"/>
                </a:solidFill>
                <a:effectLst/>
                <a:uLnTx/>
                <a:uFillTx/>
                <a:latin typeface="+mj-lt"/>
              </a:defRPr>
            </a:lvl1pPr>
          </a:lstStyle>
          <a:p>
            <a:pPr defTabSz="914126">
              <a:defRPr/>
            </a:pPr>
            <a:r>
              <a:rPr lang="en-US" dirty="0">
                <a:solidFill>
                  <a:prstClr val="white"/>
                </a:solidFill>
                <a:latin typeface="Arial Narrow"/>
              </a:rPr>
              <a:t>IM, intramuscular; q4wk, every 4 weeks.</a:t>
            </a:r>
          </a:p>
        </p:txBody>
      </p:sp>
      <p:grpSp>
        <p:nvGrpSpPr>
          <p:cNvPr id="26" name="Group 25">
            <a:extLst>
              <a:ext uri="{FF2B5EF4-FFF2-40B4-BE49-F238E27FC236}">
                <a16:creationId xmlns:a16="http://schemas.microsoft.com/office/drawing/2014/main" id="{C4FE0C90-E600-3B0F-5119-72E1E305DF59}"/>
              </a:ext>
            </a:extLst>
          </p:cNvPr>
          <p:cNvGrpSpPr/>
          <p:nvPr/>
        </p:nvGrpSpPr>
        <p:grpSpPr>
          <a:xfrm>
            <a:off x="8075092" y="-8633"/>
            <a:ext cx="3666170" cy="531147"/>
            <a:chOff x="8077195" y="-9529"/>
            <a:chExt cx="3667125" cy="485778"/>
          </a:xfrm>
        </p:grpSpPr>
        <p:sp>
          <p:nvSpPr>
            <p:cNvPr id="27" name="Round Same Side Corner Rectangle 21">
              <a:extLst>
                <a:ext uri="{FF2B5EF4-FFF2-40B4-BE49-F238E27FC236}">
                  <a16:creationId xmlns:a16="http://schemas.microsoft.com/office/drawing/2014/main" id="{5BF0575F-8200-2FEA-326B-C7C62A7B2793}"/>
                </a:ext>
              </a:extLst>
            </p:cNvPr>
            <p:cNvSpPr/>
            <p:nvPr/>
          </p:nvSpPr>
          <p:spPr>
            <a:xfrm rot="10800000">
              <a:off x="8077195" y="-9528"/>
              <a:ext cx="3667125" cy="485777"/>
            </a:xfrm>
            <a:prstGeom prst="round2SameRect">
              <a:avLst>
                <a:gd name="adj1" fmla="val 50000"/>
                <a:gd name="adj2" fmla="val 0"/>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b="1" dirty="0">
                <a:solidFill>
                  <a:schemeClr val="bg1">
                    <a:alpha val="75000"/>
                  </a:schemeClr>
                </a:solidFill>
                <a:latin typeface="Arial Narrow"/>
              </a:endParaRPr>
            </a:p>
          </p:txBody>
        </p:sp>
        <p:sp>
          <p:nvSpPr>
            <p:cNvPr id="28" name="Round Same Side Corner Rectangle 22">
              <a:extLst>
                <a:ext uri="{FF2B5EF4-FFF2-40B4-BE49-F238E27FC236}">
                  <a16:creationId xmlns:a16="http://schemas.microsoft.com/office/drawing/2014/main" id="{A092A1E8-CF49-9899-C625-6270D2A5BF56}"/>
                </a:ext>
              </a:extLst>
            </p:cNvPr>
            <p:cNvSpPr/>
            <p:nvPr/>
          </p:nvSpPr>
          <p:spPr>
            <a:xfrm>
              <a:off x="8077195" y="-9529"/>
              <a:ext cx="3667125" cy="485777"/>
            </a:xfrm>
            <a:prstGeom prst="round2SameRect">
              <a:avLst>
                <a:gd name="adj1" fmla="val 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chemeClr val="bg1"/>
                  </a:solidFill>
                  <a:latin typeface="Arial Narrow"/>
                </a:rPr>
                <a:t>CASE STUDY – PAUL</a:t>
              </a:r>
            </a:p>
          </p:txBody>
        </p:sp>
      </p:grpSp>
      <p:sp>
        <p:nvSpPr>
          <p:cNvPr id="13" name="Rectangle 12"/>
          <p:cNvSpPr/>
          <p:nvPr/>
        </p:nvSpPr>
        <p:spPr>
          <a:xfrm>
            <a:off x="6884781" y="2620968"/>
            <a:ext cx="4643231" cy="331446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32" tIns="91416" rIns="182832" bIns="182832" numCol="1" spcCol="91440" rtlCol="0" anchor="t"/>
          <a:lstStyle/>
          <a:p>
            <a:pPr defTabSz="914126">
              <a:spcAft>
                <a:spcPts val="100"/>
              </a:spcAft>
              <a:defRPr/>
            </a:pPr>
            <a:r>
              <a:rPr lang="en-US" sz="1600" b="1" dirty="0">
                <a:solidFill>
                  <a:schemeClr val="accent1"/>
                </a:solidFill>
                <a:latin typeface="Arial Narrow" panose="020B0606020202030204" pitchFamily="34" charset="0"/>
              </a:rPr>
              <a:t>Psychiatric History</a:t>
            </a:r>
          </a:p>
          <a:p>
            <a:pPr marL="174573" indent="-174573" defTabSz="914126">
              <a:spcAft>
                <a:spcPts val="100"/>
              </a:spcAft>
              <a:buClr>
                <a:schemeClr val="accent1"/>
              </a:buClr>
              <a:buFont typeface="Arial" panose="020B0604020202020204" pitchFamily="34" charset="0"/>
              <a:buChar char="•"/>
              <a:defRPr/>
            </a:pPr>
            <a:r>
              <a:rPr lang="en-US" sz="1600" dirty="0">
                <a:solidFill>
                  <a:srgbClr val="000000"/>
                </a:solidFill>
                <a:latin typeface="Arial Narrow" panose="020B0606020202030204" pitchFamily="34" charset="0"/>
              </a:rPr>
              <a:t>Current diagnosis: Schizophrenia</a:t>
            </a:r>
          </a:p>
          <a:p>
            <a:pPr marL="174573" indent="-174573" defTabSz="914126">
              <a:spcAft>
                <a:spcPts val="100"/>
              </a:spcAft>
              <a:buClr>
                <a:schemeClr val="accent1"/>
              </a:buClr>
              <a:buFont typeface="Arial" panose="020B0604020202020204" pitchFamily="34" charset="0"/>
              <a:buChar char="•"/>
              <a:defRPr/>
            </a:pPr>
            <a:r>
              <a:rPr lang="en-US" sz="1600" dirty="0">
                <a:solidFill>
                  <a:srgbClr val="000000"/>
                </a:solidFill>
                <a:latin typeface="Arial Narrow" panose="020B0606020202030204" pitchFamily="34" charset="0"/>
              </a:rPr>
              <a:t>Previous psychiatric diagnoses: None reported</a:t>
            </a:r>
          </a:p>
          <a:p>
            <a:pPr marL="174573" indent="-174573" defTabSz="914126">
              <a:spcAft>
                <a:spcPts val="100"/>
              </a:spcAft>
              <a:buClr>
                <a:schemeClr val="accent1"/>
              </a:buClr>
              <a:buFont typeface="Arial" panose="020B0604020202020204" pitchFamily="34" charset="0"/>
              <a:buChar char="•"/>
              <a:defRPr/>
            </a:pPr>
            <a:r>
              <a:rPr lang="en-US" sz="1600" dirty="0">
                <a:solidFill>
                  <a:srgbClr val="000000"/>
                </a:solidFill>
                <a:latin typeface="Arial Narrow" panose="020B0606020202030204" pitchFamily="34" charset="0"/>
              </a:rPr>
              <a:t>Current psychiatric medication:</a:t>
            </a:r>
            <a:br>
              <a:rPr lang="en-US" sz="1600" dirty="0">
                <a:solidFill>
                  <a:srgbClr val="000000"/>
                </a:solidFill>
                <a:latin typeface="Arial Narrow" panose="020B0606020202030204" pitchFamily="34" charset="0"/>
              </a:rPr>
            </a:br>
            <a:r>
              <a:rPr lang="en-US" sz="1600" dirty="0">
                <a:solidFill>
                  <a:srgbClr val="000000"/>
                </a:solidFill>
                <a:latin typeface="Arial Narrow" panose="020B0606020202030204" pitchFamily="34" charset="0"/>
              </a:rPr>
              <a:t>Aripiprazole 882 mg q4wk</a:t>
            </a:r>
          </a:p>
          <a:p>
            <a:pPr marL="174573" indent="-174573" defTabSz="914126">
              <a:spcAft>
                <a:spcPts val="100"/>
              </a:spcAft>
              <a:buClr>
                <a:schemeClr val="accent1"/>
              </a:buClr>
              <a:buFont typeface="Arial" panose="020B0604020202020204" pitchFamily="34" charset="0"/>
              <a:buChar char="•"/>
              <a:defRPr/>
            </a:pPr>
            <a:r>
              <a:rPr lang="en-US" sz="1600" dirty="0">
                <a:solidFill>
                  <a:srgbClr val="000000"/>
                </a:solidFill>
                <a:latin typeface="Arial Narrow" panose="020B0606020202030204" pitchFamily="34" charset="0"/>
              </a:rPr>
              <a:t>Psychiatric medication history: Haloperidol decanoate 150 mg IM on and off for ~28 years</a:t>
            </a:r>
          </a:p>
          <a:p>
            <a:pPr marL="174573" indent="-174573" defTabSz="914126">
              <a:spcAft>
                <a:spcPts val="100"/>
              </a:spcAft>
              <a:buClr>
                <a:schemeClr val="accent1"/>
              </a:buClr>
              <a:buFont typeface="Arial" panose="020B0604020202020204" pitchFamily="34" charset="0"/>
              <a:buChar char="•"/>
              <a:defRPr/>
            </a:pPr>
            <a:r>
              <a:rPr lang="en-US" sz="1600" dirty="0">
                <a:solidFill>
                  <a:srgbClr val="000000"/>
                </a:solidFill>
                <a:latin typeface="Arial Narrow" panose="020B0606020202030204" pitchFamily="34" charset="0"/>
              </a:rPr>
              <a:t>Safety concerns: None reported</a:t>
            </a:r>
          </a:p>
          <a:p>
            <a:pPr marL="174573" indent="-174573" defTabSz="914126">
              <a:spcAft>
                <a:spcPts val="100"/>
              </a:spcAft>
              <a:buClr>
                <a:schemeClr val="accent1"/>
              </a:buClr>
              <a:buFont typeface="Arial" panose="020B0604020202020204" pitchFamily="34" charset="0"/>
              <a:buChar char="•"/>
              <a:defRPr/>
            </a:pPr>
            <a:r>
              <a:rPr lang="en-US" sz="1600" dirty="0">
                <a:solidFill>
                  <a:srgbClr val="000000"/>
                </a:solidFill>
                <a:latin typeface="Arial Narrow" panose="020B0606020202030204" pitchFamily="34" charset="0"/>
              </a:rPr>
              <a:t>Previous psychiatric hospitalizations: &gt;10 years ago</a:t>
            </a:r>
          </a:p>
          <a:p>
            <a:pPr marL="174573" indent="-174573" defTabSz="914126">
              <a:spcAft>
                <a:spcPts val="100"/>
              </a:spcAft>
              <a:buClr>
                <a:schemeClr val="accent1"/>
              </a:buClr>
              <a:buFont typeface="Arial" panose="020B0604020202020204" pitchFamily="34" charset="0"/>
              <a:buChar char="•"/>
              <a:defRPr/>
            </a:pPr>
            <a:r>
              <a:rPr lang="en-US" sz="1600" dirty="0">
                <a:solidFill>
                  <a:srgbClr val="000000"/>
                </a:solidFill>
                <a:latin typeface="Arial Narrow" panose="020B0606020202030204" pitchFamily="34" charset="0"/>
              </a:rPr>
              <a:t>Substance use: None reported</a:t>
            </a:r>
          </a:p>
        </p:txBody>
      </p:sp>
      <p:pic>
        <p:nvPicPr>
          <p:cNvPr id="24" name="Picture 23"/>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230472" y="2364099"/>
            <a:ext cx="5559994" cy="4493009"/>
          </a:xfrm>
          <a:prstGeom prst="rect">
            <a:avLst/>
          </a:prstGeom>
        </p:spPr>
      </p:pic>
    </p:spTree>
    <p:extLst>
      <p:ext uri="{BB962C8B-B14F-4D97-AF65-F5344CB8AC3E}">
        <p14:creationId xmlns:p14="http://schemas.microsoft.com/office/powerpoint/2010/main" val="1158494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0585550-26B4-7D4E-984F-9786AF41645A}"/>
              </a:ext>
            </a:extLst>
          </p:cNvPr>
          <p:cNvPicPr>
            <a:picLocks noChangeAspect="1"/>
          </p:cNvPicPr>
          <p:nvPr/>
        </p:nvPicPr>
        <p:blipFill rotWithShape="1">
          <a:blip r:embed="rId3"/>
          <a:srcRect t="4445" b="3195"/>
          <a:stretch/>
        </p:blipFill>
        <p:spPr>
          <a:xfrm flipH="1">
            <a:off x="-1" y="305614"/>
            <a:ext cx="12188825" cy="6332475"/>
          </a:xfrm>
          <a:prstGeom prst="rect">
            <a:avLst/>
          </a:prstGeom>
        </p:spPr>
      </p:pic>
      <p:sp>
        <p:nvSpPr>
          <p:cNvPr id="29" name="Rectangle 28">
            <a:extLst>
              <a:ext uri="{FF2B5EF4-FFF2-40B4-BE49-F238E27FC236}">
                <a16:creationId xmlns:a16="http://schemas.microsoft.com/office/drawing/2014/main" id="{4B603EF3-FED6-CF65-6F3E-6D3418A8233F}"/>
              </a:ext>
            </a:extLst>
          </p:cNvPr>
          <p:cNvSpPr/>
          <p:nvPr/>
        </p:nvSpPr>
        <p:spPr>
          <a:xfrm>
            <a:off x="0" y="0"/>
            <a:ext cx="12188825"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6" name="Slide Number Placeholder 5"/>
          <p:cNvSpPr>
            <a:spLocks noGrp="1"/>
          </p:cNvSpPr>
          <p:nvPr>
            <p:ph type="sldNum" sz="quarter" idx="4"/>
          </p:nvPr>
        </p:nvSpPr>
        <p:spPr/>
        <p:txBody>
          <a:bodyPr/>
          <a:lstStyle/>
          <a:p>
            <a:fld id="{F3C1FD0B-2342-48FB-A867-BE1FD0EAA53B}" type="slidenum">
              <a:rPr lang="en-US">
                <a:solidFill>
                  <a:schemeClr val="bg1"/>
                </a:solidFill>
              </a:rPr>
              <a:pPr/>
              <a:t>9</a:t>
            </a:fld>
            <a:endParaRPr lang="en-US" dirty="0">
              <a:solidFill>
                <a:schemeClr val="bg1"/>
              </a:solidFill>
            </a:endParaRPr>
          </a:p>
        </p:txBody>
      </p:sp>
      <p:sp>
        <p:nvSpPr>
          <p:cNvPr id="14" name="Text Placeholder 10"/>
          <p:cNvSpPr>
            <a:spLocks noGrp="1"/>
          </p:cNvSpPr>
          <p:nvPr>
            <p:ph type="body" sz="quarter" idx="10"/>
          </p:nvPr>
        </p:nvSpPr>
        <p:spPr/>
        <p:txBody>
          <a:bodyPr/>
          <a:lstStyle/>
          <a:p>
            <a:r>
              <a:rPr lang="en-US" dirty="0"/>
              <a:t>Hypothetical Patient Case 1</a:t>
            </a:r>
          </a:p>
        </p:txBody>
      </p:sp>
      <p:sp>
        <p:nvSpPr>
          <p:cNvPr id="13" name="Rectangle 12"/>
          <p:cNvSpPr/>
          <p:nvPr/>
        </p:nvSpPr>
        <p:spPr>
          <a:xfrm>
            <a:off x="6890049" y="2611445"/>
            <a:ext cx="4643231" cy="331446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32" tIns="91416" rIns="182832" bIns="182832" numCol="1" spcCol="91440" rtlCol="0" anchor="t"/>
          <a:lstStyle/>
          <a:p>
            <a:pPr defTabSz="914126">
              <a:spcAft>
                <a:spcPts val="100"/>
              </a:spcAft>
              <a:defRPr/>
            </a:pPr>
            <a:r>
              <a:rPr lang="en-US" sz="1600" b="1" dirty="0">
                <a:solidFill>
                  <a:schemeClr val="accent1"/>
                </a:solidFill>
                <a:latin typeface="Arial Narrow" panose="020B0606020202030204" pitchFamily="34" charset="0"/>
              </a:rPr>
              <a:t>Movement Disorder History</a:t>
            </a:r>
          </a:p>
          <a:p>
            <a:pPr marL="174573" indent="-174573" defTabSz="914126">
              <a:spcAft>
                <a:spcPts val="100"/>
              </a:spcAft>
              <a:buClr>
                <a:schemeClr val="accent1"/>
              </a:buClr>
              <a:buFont typeface="Arial" panose="020B0604020202020204" pitchFamily="34" charset="0"/>
              <a:buChar char="•"/>
              <a:defRPr/>
            </a:pPr>
            <a:r>
              <a:rPr lang="en-US" sz="1600" dirty="0">
                <a:solidFill>
                  <a:srgbClr val="000000"/>
                </a:solidFill>
                <a:latin typeface="Arial Narrow" panose="020B0606020202030204" pitchFamily="34" charset="0"/>
              </a:rPr>
              <a:t>History of rhythmic tremor and rigidity during</a:t>
            </a:r>
            <a:br>
              <a:rPr lang="en-US" sz="1600" dirty="0">
                <a:solidFill>
                  <a:srgbClr val="000000"/>
                </a:solidFill>
                <a:latin typeface="Arial Narrow" panose="020B0606020202030204" pitchFamily="34" charset="0"/>
              </a:rPr>
            </a:br>
            <a:r>
              <a:rPr lang="en-US" sz="1600" dirty="0">
                <a:solidFill>
                  <a:srgbClr val="000000"/>
                </a:solidFill>
                <a:latin typeface="Arial Narrow" panose="020B0606020202030204" pitchFamily="34" charset="0"/>
              </a:rPr>
              <a:t>psychiatric hospitalization and treatment with</a:t>
            </a:r>
            <a:br>
              <a:rPr lang="en-US" sz="1600" dirty="0">
                <a:solidFill>
                  <a:srgbClr val="000000"/>
                </a:solidFill>
                <a:latin typeface="Arial Narrow" panose="020B0606020202030204" pitchFamily="34" charset="0"/>
              </a:rPr>
            </a:br>
            <a:r>
              <a:rPr lang="en-US" sz="1600" dirty="0">
                <a:solidFill>
                  <a:srgbClr val="000000"/>
                </a:solidFill>
                <a:latin typeface="Arial Narrow" panose="020B0606020202030204" pitchFamily="34" charset="0"/>
              </a:rPr>
              <a:t>high-dose first-generation antipsychotics</a:t>
            </a:r>
          </a:p>
          <a:p>
            <a:pPr marL="174573" indent="-174573" defTabSz="914126">
              <a:spcAft>
                <a:spcPts val="100"/>
              </a:spcAft>
              <a:buClr>
                <a:schemeClr val="accent1"/>
              </a:buClr>
              <a:buFont typeface="Arial" panose="020B0604020202020204" pitchFamily="34" charset="0"/>
              <a:buChar char="•"/>
              <a:defRPr/>
            </a:pPr>
            <a:r>
              <a:rPr lang="en-US" sz="1600" dirty="0">
                <a:solidFill>
                  <a:srgbClr val="000000"/>
                </a:solidFill>
                <a:latin typeface="Arial Narrow" panose="020B0606020202030204" pitchFamily="34" charset="0"/>
              </a:rPr>
              <a:t>Acute dystonic reaction to haloperidol</a:t>
            </a:r>
          </a:p>
          <a:p>
            <a:pPr marL="174573" indent="-174573" defTabSz="914126">
              <a:spcAft>
                <a:spcPts val="100"/>
              </a:spcAft>
              <a:buClr>
                <a:schemeClr val="accent1"/>
              </a:buClr>
              <a:buFont typeface="Arial" panose="020B0604020202020204" pitchFamily="34" charset="0"/>
              <a:buChar char="•"/>
              <a:defRPr/>
            </a:pPr>
            <a:r>
              <a:rPr lang="en-US" sz="1600" dirty="0">
                <a:solidFill>
                  <a:srgbClr val="000000"/>
                </a:solidFill>
                <a:latin typeface="Arial Narrow" panose="020B0606020202030204" pitchFamily="34" charset="0"/>
              </a:rPr>
              <a:t>Prescribed benztropine 2 mg BID when switched</a:t>
            </a:r>
            <a:br>
              <a:rPr lang="en-US" sz="1600" dirty="0">
                <a:solidFill>
                  <a:srgbClr val="000000"/>
                </a:solidFill>
                <a:latin typeface="Arial Narrow" panose="020B0606020202030204" pitchFamily="34" charset="0"/>
              </a:rPr>
            </a:br>
            <a:r>
              <a:rPr lang="en-US" sz="1600" dirty="0">
                <a:solidFill>
                  <a:srgbClr val="000000"/>
                </a:solidFill>
                <a:latin typeface="Arial Narrow" panose="020B0606020202030204" pitchFamily="34" charset="0"/>
              </a:rPr>
              <a:t>from haloperidol </a:t>
            </a:r>
            <a:br>
              <a:rPr lang="en-US" sz="1600" dirty="0">
                <a:solidFill>
                  <a:srgbClr val="000000"/>
                </a:solidFill>
                <a:latin typeface="Arial Narrow" panose="020B0606020202030204" pitchFamily="34" charset="0"/>
              </a:rPr>
            </a:br>
            <a:r>
              <a:rPr lang="en-US" sz="1600" dirty="0">
                <a:solidFill>
                  <a:srgbClr val="000000"/>
                </a:solidFill>
                <a:latin typeface="Arial Narrow" panose="020B0606020202030204" pitchFamily="34" charset="0"/>
              </a:rPr>
              <a:t>to aripiprazole 2 years ago as prophylaxis for</a:t>
            </a:r>
            <a:br>
              <a:rPr lang="en-US" sz="1600" dirty="0">
                <a:solidFill>
                  <a:srgbClr val="000000"/>
                </a:solidFill>
                <a:latin typeface="Arial Narrow" panose="020B0606020202030204" pitchFamily="34" charset="0"/>
              </a:rPr>
            </a:br>
            <a:r>
              <a:rPr lang="en-US" sz="1600" dirty="0">
                <a:solidFill>
                  <a:srgbClr val="000000"/>
                </a:solidFill>
                <a:latin typeface="Arial Narrow" panose="020B0606020202030204" pitchFamily="34" charset="0"/>
              </a:rPr>
              <a:t>drug-induced parkinsonism</a:t>
            </a:r>
          </a:p>
        </p:txBody>
      </p:sp>
      <p:sp>
        <p:nvSpPr>
          <p:cNvPr id="18" name="Rectangle 17"/>
          <p:cNvSpPr/>
          <p:nvPr/>
        </p:nvSpPr>
        <p:spPr>
          <a:xfrm>
            <a:off x="977901" y="2914783"/>
            <a:ext cx="5264280" cy="2561558"/>
          </a:xfrm>
          <a:prstGeom prst="rect">
            <a:avLst/>
          </a:prstGeom>
          <a:solidFill>
            <a:srgbClr val="6B6B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6">
              <a:spcAft>
                <a:spcPts val="1799"/>
              </a:spcAft>
              <a:defRPr/>
            </a:pPr>
            <a:r>
              <a:rPr lang="en-US" sz="1999" dirty="0">
                <a:solidFill>
                  <a:prstClr val="white"/>
                </a:solidFill>
                <a:latin typeface="Arial Narrow"/>
              </a:rPr>
              <a:t>Years ago, Paul experienced acute tremor and rigidity during a psychiatric hospitalization after starting high-dose haloperidol for psychotic symptoms.</a:t>
            </a:r>
          </a:p>
          <a:p>
            <a:pPr defTabSz="914126">
              <a:spcAft>
                <a:spcPts val="1799"/>
              </a:spcAft>
              <a:defRPr/>
            </a:pPr>
            <a:r>
              <a:rPr lang="en-US" sz="1999" dirty="0">
                <a:solidFill>
                  <a:prstClr val="white"/>
                </a:solidFill>
                <a:latin typeface="Arial Narrow"/>
              </a:rPr>
              <a:t>When he was switched from haloperidol to aripiprazole 2 years ago, his physician added benztropine as prophylaxis for drug-induced parkinsonism. He has been taking it for the past 2 years.</a:t>
            </a:r>
          </a:p>
        </p:txBody>
      </p:sp>
      <p:grpSp>
        <p:nvGrpSpPr>
          <p:cNvPr id="26" name="Group 25">
            <a:extLst>
              <a:ext uri="{FF2B5EF4-FFF2-40B4-BE49-F238E27FC236}">
                <a16:creationId xmlns:a16="http://schemas.microsoft.com/office/drawing/2014/main" id="{D20E23C2-269D-DF87-16F3-F2021CCD3915}"/>
              </a:ext>
            </a:extLst>
          </p:cNvPr>
          <p:cNvGrpSpPr/>
          <p:nvPr/>
        </p:nvGrpSpPr>
        <p:grpSpPr>
          <a:xfrm>
            <a:off x="8075092" y="-8633"/>
            <a:ext cx="3666170" cy="531147"/>
            <a:chOff x="8077195" y="-9529"/>
            <a:chExt cx="3667125" cy="485778"/>
          </a:xfrm>
        </p:grpSpPr>
        <p:sp>
          <p:nvSpPr>
            <p:cNvPr id="27" name="Round Same Side Corner Rectangle 21">
              <a:extLst>
                <a:ext uri="{FF2B5EF4-FFF2-40B4-BE49-F238E27FC236}">
                  <a16:creationId xmlns:a16="http://schemas.microsoft.com/office/drawing/2014/main" id="{555C1335-9E3D-7EC7-24D2-86227CDBA488}"/>
                </a:ext>
              </a:extLst>
            </p:cNvPr>
            <p:cNvSpPr/>
            <p:nvPr/>
          </p:nvSpPr>
          <p:spPr>
            <a:xfrm rot="10800000">
              <a:off x="8077195" y="-9528"/>
              <a:ext cx="3667125" cy="485777"/>
            </a:xfrm>
            <a:prstGeom prst="round2SameRect">
              <a:avLst>
                <a:gd name="adj1" fmla="val 50000"/>
                <a:gd name="adj2" fmla="val 0"/>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b="1" dirty="0">
                <a:solidFill>
                  <a:schemeClr val="bg1">
                    <a:alpha val="75000"/>
                  </a:schemeClr>
                </a:solidFill>
                <a:latin typeface="Arial Narrow"/>
              </a:endParaRPr>
            </a:p>
          </p:txBody>
        </p:sp>
        <p:sp>
          <p:nvSpPr>
            <p:cNvPr id="28" name="Round Same Side Corner Rectangle 22">
              <a:extLst>
                <a:ext uri="{FF2B5EF4-FFF2-40B4-BE49-F238E27FC236}">
                  <a16:creationId xmlns:a16="http://schemas.microsoft.com/office/drawing/2014/main" id="{0791DF8F-1FAD-0B75-A41A-744D58BE85E2}"/>
                </a:ext>
              </a:extLst>
            </p:cNvPr>
            <p:cNvSpPr/>
            <p:nvPr/>
          </p:nvSpPr>
          <p:spPr>
            <a:xfrm>
              <a:off x="8077195" y="-9529"/>
              <a:ext cx="3667125" cy="485777"/>
            </a:xfrm>
            <a:prstGeom prst="round2SameRect">
              <a:avLst>
                <a:gd name="adj1" fmla="val 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chemeClr val="bg1"/>
                  </a:solidFill>
                  <a:latin typeface="Arial Narrow"/>
                </a:rPr>
                <a:t>CASE STUDY – PAUL</a:t>
              </a:r>
            </a:p>
          </p:txBody>
        </p:sp>
      </p:grpSp>
      <p:pic>
        <p:nvPicPr>
          <p:cNvPr id="25" name="Picture 24"/>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230472" y="2364099"/>
            <a:ext cx="5559994" cy="4493009"/>
          </a:xfrm>
          <a:prstGeom prst="rect">
            <a:avLst/>
          </a:prstGeom>
        </p:spPr>
      </p:pic>
    </p:spTree>
    <p:extLst>
      <p:ext uri="{BB962C8B-B14F-4D97-AF65-F5344CB8AC3E}">
        <p14:creationId xmlns:p14="http://schemas.microsoft.com/office/powerpoint/2010/main" val="2393323626"/>
      </p:ext>
    </p:extLst>
  </p:cSld>
  <p:clrMapOvr>
    <a:masterClrMapping/>
  </p:clrMapOvr>
</p:sld>
</file>

<file path=ppt/theme/theme1.xml><?xml version="1.0" encoding="utf-8"?>
<a:theme xmlns:a="http://schemas.openxmlformats.org/drawingml/2006/main" name="Tardive Dyskinesia Unbranded">
  <a:themeElements>
    <a:clrScheme name="Ingrezza unbranded">
      <a:dk1>
        <a:sysClr val="windowText" lastClr="000000"/>
      </a:dk1>
      <a:lt1>
        <a:sysClr val="window" lastClr="FFFFFF"/>
      </a:lt1>
      <a:dk2>
        <a:srgbClr val="2B5F51"/>
      </a:dk2>
      <a:lt2>
        <a:srgbClr val="FFFFFF"/>
      </a:lt2>
      <a:accent1>
        <a:srgbClr val="2B5F51"/>
      </a:accent1>
      <a:accent2>
        <a:srgbClr val="0BBAB4"/>
      </a:accent2>
      <a:accent3>
        <a:srgbClr val="007DA5"/>
      </a:accent3>
      <a:accent4>
        <a:srgbClr val="6B6B6B"/>
      </a:accent4>
      <a:accent5>
        <a:srgbClr val="F78F28"/>
      </a:accent5>
      <a:accent6>
        <a:srgbClr val="ABABAB"/>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ardive Dyskinesia Unbranded">
  <a:themeElements>
    <a:clrScheme name="Ingrezza unbranded">
      <a:dk1>
        <a:sysClr val="windowText" lastClr="000000"/>
      </a:dk1>
      <a:lt1>
        <a:sysClr val="window" lastClr="FFFFFF"/>
      </a:lt1>
      <a:dk2>
        <a:srgbClr val="2B5F51"/>
      </a:dk2>
      <a:lt2>
        <a:srgbClr val="FFFFFF"/>
      </a:lt2>
      <a:accent1>
        <a:srgbClr val="2B5F51"/>
      </a:accent1>
      <a:accent2>
        <a:srgbClr val="0BBAB4"/>
      </a:accent2>
      <a:accent3>
        <a:srgbClr val="007DA5"/>
      </a:accent3>
      <a:accent4>
        <a:srgbClr val="6B6B6B"/>
      </a:accent4>
      <a:accent5>
        <a:srgbClr val="F78F28"/>
      </a:accent5>
      <a:accent6>
        <a:srgbClr val="ABABAB"/>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2730</TotalTime>
  <Words>17857</Words>
  <Application>Microsoft Office PowerPoint</Application>
  <PresentationFormat>Custom</PresentationFormat>
  <Paragraphs>1258</Paragraphs>
  <Slides>75</Slides>
  <Notes>75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75</vt:i4>
      </vt:variant>
    </vt:vector>
  </HeadingPairs>
  <TitlesOfParts>
    <vt:vector size="81" baseType="lpstr">
      <vt:lpstr>Arial</vt:lpstr>
      <vt:lpstr>Arial Narrow</vt:lpstr>
      <vt:lpstr>Calibri</vt:lpstr>
      <vt:lpstr>Wingdings</vt:lpstr>
      <vt:lpstr>Tardive Dyskinesia Unbranded</vt:lpstr>
      <vt:lpstr>1_Tardive Dyskinesia Unbranded</vt:lpstr>
      <vt:lpstr>Tardive Dyskinesia Differential Diagnosis Slide Library for Clinicians in Training</vt:lpstr>
      <vt:lpstr>Key Points</vt:lpstr>
      <vt:lpstr>Hypothetical Patient Case 1: Paul</vt:lpstr>
      <vt:lpstr>PowerPoint Presentation</vt:lpstr>
      <vt:lpstr>PowerPoint Presentation</vt:lpstr>
      <vt:lpstr>Based on the patient presentation,  what are your current goals for Paul?</vt:lpstr>
      <vt:lpstr>Faculty Commentary From Daniel Kremens, MD, JD, FAAN</vt:lpstr>
      <vt:lpstr>PowerPoint Presentation</vt:lpstr>
      <vt:lpstr>PowerPoint Presentation</vt:lpstr>
      <vt:lpstr>What do you suspect and why?</vt:lpstr>
      <vt:lpstr>Faculty Commentary From Daniel Kremens, MD, JD, FAAN</vt:lpstr>
      <vt:lpstr>What other conditions might you  consider for Paul’s symptoms?</vt:lpstr>
      <vt:lpstr>Faculty Commentary From Desiree Matthews, PMHNP-BC</vt:lpstr>
      <vt:lpstr>PowerPoint Presentation</vt:lpstr>
      <vt:lpstr>PowerPoint Presentation</vt:lpstr>
      <vt:lpstr>PowerPoint Presentation</vt:lpstr>
      <vt:lpstr>Module 1:  Differential Diagnosis of Tardive Dyskinesia</vt:lpstr>
      <vt:lpstr>What Is TD?</vt:lpstr>
      <vt:lpstr>What Is Choreoathetoid Movement? </vt:lpstr>
      <vt:lpstr>What Does Oro-Buccal-Lingual Stereotypy Look Like?</vt:lpstr>
      <vt:lpstr>TD Can Also Affect the Trunk and Limbs</vt:lpstr>
      <vt:lpstr>What Patient Attributes Are Important  for Consideration of a TD Diagnosis?</vt:lpstr>
      <vt:lpstr>TD Must Be Distinguished From Other Movement  Disorders Associated With Antipsychotics</vt:lpstr>
      <vt:lpstr>Diagnostic Criteria and Considerations for TD</vt:lpstr>
      <vt:lpstr>TD Is One of Several Movement Disorders Associated With Antipsychotic Usage1,2</vt:lpstr>
      <vt:lpstr>Timing of Onset of TD vs Other Drug-Induced Movement Disorders</vt:lpstr>
      <vt:lpstr>Distinguishing TD From Drug-Induced Parkinsonism Is  Critical, Because Each Requires Its Own Management Strategy1</vt:lpstr>
      <vt:lpstr>Other Tardive Syndromes</vt:lpstr>
      <vt:lpstr>Phenomenology of TD Can Be Similar to Other Conditions</vt:lpstr>
      <vt:lpstr>Key Questions to Ask for a Differential Diagnosis of TD</vt:lpstr>
      <vt:lpstr>Key Points</vt:lpstr>
      <vt:lpstr>Module 2:  Epidemiology and Risk Factors  for Tardive Dyskinesia</vt:lpstr>
      <vt:lpstr>Why You Should Look for TD</vt:lpstr>
      <vt:lpstr>Where You Might Find TD</vt:lpstr>
      <vt:lpstr>Where You Might Find TD</vt:lpstr>
      <vt:lpstr>As Antipsychotic Usage Expands, the Number of People  at Risk for TD Continues to Increase</vt:lpstr>
      <vt:lpstr>Know the Difference Between First- and Second-Generation Antipsychotics</vt:lpstr>
      <vt:lpstr>How Prevalent Is TD Among Patients  Treated With Antipsychotics? </vt:lpstr>
      <vt:lpstr>Is TD Common With All Antipsychotics?</vt:lpstr>
      <vt:lpstr>Factors That May Increase Risk of TD</vt:lpstr>
      <vt:lpstr>What Are the Underlying Psychiatric Diagnoses  in Patients With TD?</vt:lpstr>
      <vt:lpstr>Key Points</vt:lpstr>
      <vt:lpstr>Hypothetical Patient Case 2: Jennifer</vt:lpstr>
      <vt:lpstr>PowerPoint Presentation</vt:lpstr>
      <vt:lpstr>PowerPoint Presentation</vt:lpstr>
      <vt:lpstr>PowerPoint Presentation</vt:lpstr>
      <vt:lpstr>PowerPoint Presentation</vt:lpstr>
      <vt:lpstr>What aspects of Jennifer’s case stand out as being key to a diagnosis of her  abnormal movements?</vt:lpstr>
      <vt:lpstr>Faculty Commentary From Henry A. Nasrallah, MD</vt:lpstr>
      <vt:lpstr>What aspects of Jennifer’s case might complicate the diagnosis?</vt:lpstr>
      <vt:lpstr>Faculty Commentary From Henry A. Nasrallah, MD</vt:lpstr>
      <vt:lpstr>PowerPoint Presentation</vt:lpstr>
      <vt:lpstr>PowerPoint Presentation</vt:lpstr>
      <vt:lpstr>Module 3:  Burden and Impact of Tardive Dyskinesia</vt:lpstr>
      <vt:lpstr>QUESTION</vt:lpstr>
      <vt:lpstr>Faculty Commentary From Desiree Matthews, PMHNP-BC</vt:lpstr>
      <vt:lpstr>TD Can Result in Social Withdrawal</vt:lpstr>
      <vt:lpstr>Many Patients With Probable or Possible TD Are Aware of and Embarrassed by Abnormal Movements</vt:lpstr>
      <vt:lpstr>TD Might Negatively Impact Mental Well-being</vt:lpstr>
      <vt:lpstr>TD Symptoms May Go Beyond Bodily Movements</vt:lpstr>
      <vt:lpstr>Historical Barriers Contributed to a Therapeutic Nihilism About TD </vt:lpstr>
      <vt:lpstr>Key Points</vt:lpstr>
      <vt:lpstr>Module 4: Screening and Treatment Guidelines</vt:lpstr>
      <vt:lpstr>Frequently Screen Patients on Dopamine Receptor Blocking Agents, Including Antipsychotics, for TD</vt:lpstr>
      <vt:lpstr>Screen From the Moment You See or Speak With the Patient</vt:lpstr>
      <vt:lpstr>Screen With the Knowledge That Movements Might Wax and Wane Over Time</vt:lpstr>
      <vt:lpstr>Screen by Asking Targeted Questions With the MIND-TD Questionnaire</vt:lpstr>
      <vt:lpstr>Screen With Open Ears</vt:lpstr>
      <vt:lpstr>Best Practices for Screening via Video</vt:lpstr>
      <vt:lpstr>Screen via Telephone but Confirm in Person or via Video</vt:lpstr>
      <vt:lpstr>Treat TD Based on Best Practices</vt:lpstr>
      <vt:lpstr>Treat TD Based on the Delphi Panel Consensus Among Psychiatrists’ and Neurologists’ Recommendations </vt:lpstr>
      <vt:lpstr>Treat TD Based on the Modified Delphi Panel  Consensus Recommendations</vt:lpstr>
      <vt:lpstr>Best Practices for TD Care</vt:lpstr>
      <vt:lpstr>Key Points</vt:lpstr>
    </vt:vector>
  </TitlesOfParts>
  <Company>AbelsonTaylor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Woodfall</dc:creator>
  <cp:lastModifiedBy>Susan Bowes</cp:lastModifiedBy>
  <cp:revision>285</cp:revision>
  <cp:lastPrinted>2016-05-25T19:32:39Z</cp:lastPrinted>
  <dcterms:created xsi:type="dcterms:W3CDTF">2016-01-19T19:39:17Z</dcterms:created>
  <dcterms:modified xsi:type="dcterms:W3CDTF">2022-10-10T15:45:09Z</dcterms:modified>
</cp:coreProperties>
</file>